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78" r:id="rId4"/>
    <p:sldMasterId id="2147483692" r:id="rId5"/>
    <p:sldMasterId id="2147483705" r:id="rId6"/>
    <p:sldMasterId id="2147483718" r:id="rId7"/>
    <p:sldMasterId id="2147483731" r:id="rId8"/>
    <p:sldMasterId id="2147483744" r:id="rId9"/>
  </p:sldMasterIdLst>
  <p:notesMasterIdLst>
    <p:notesMasterId r:id="rId11"/>
  </p:notesMasterIdLst>
  <p:sldIdLst>
    <p:sldId id="259" r:id="rId10"/>
    <p:sldId id="308" r:id="rId12"/>
    <p:sldId id="333" r:id="rId13"/>
    <p:sldId id="344" r:id="rId14"/>
    <p:sldId id="353" r:id="rId15"/>
    <p:sldId id="354" r:id="rId16"/>
    <p:sldId id="355" r:id="rId17"/>
    <p:sldId id="351" r:id="rId18"/>
    <p:sldId id="356" r:id="rId19"/>
    <p:sldId id="357" r:id="rId20"/>
    <p:sldId id="362" r:id="rId21"/>
    <p:sldId id="358" r:id="rId22"/>
    <p:sldId id="359" r:id="rId23"/>
    <p:sldId id="352" r:id="rId24"/>
    <p:sldId id="367" r:id="rId25"/>
    <p:sldId id="370" r:id="rId26"/>
    <p:sldId id="371" r:id="rId27"/>
    <p:sldId id="369" r:id="rId28"/>
    <p:sldId id="374" r:id="rId29"/>
    <p:sldId id="375" r:id="rId30"/>
    <p:sldId id="376" r:id="rId31"/>
    <p:sldId id="377" r:id="rId32"/>
    <p:sldId id="382" r:id="rId33"/>
    <p:sldId id="384" r:id="rId34"/>
    <p:sldId id="385" r:id="rId35"/>
    <p:sldId id="379" r:id="rId36"/>
    <p:sldId id="387" r:id="rId37"/>
    <p:sldId id="386" r:id="rId38"/>
    <p:sldId id="388" r:id="rId39"/>
    <p:sldId id="389" r:id="rId40"/>
    <p:sldId id="390" r:id="rId41"/>
    <p:sldId id="391" r:id="rId42"/>
    <p:sldId id="392" r:id="rId43"/>
    <p:sldId id="393" r:id="rId44"/>
    <p:sldId id="396" r:id="rId45"/>
    <p:sldId id="397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27" r:id="rId59"/>
    <p:sldId id="428" r:id="rId60"/>
    <p:sldId id="434" r:id="rId61"/>
    <p:sldId id="436" r:id="rId62"/>
    <p:sldId id="440" r:id="rId63"/>
    <p:sldId id="441" r:id="rId64"/>
    <p:sldId id="442" r:id="rId65"/>
    <p:sldId id="443" r:id="rId66"/>
    <p:sldId id="445" r:id="rId67"/>
    <p:sldId id="449" r:id="rId68"/>
    <p:sldId id="447" r:id="rId69"/>
    <p:sldId id="450" r:id="rId70"/>
    <p:sldId id="451" r:id="rId71"/>
    <p:sldId id="452" r:id="rId72"/>
    <p:sldId id="453" r:id="rId73"/>
    <p:sldId id="454" r:id="rId74"/>
    <p:sldId id="455" r:id="rId75"/>
    <p:sldId id="456" r:id="rId76"/>
    <p:sldId id="458" r:id="rId77"/>
    <p:sldId id="462" r:id="rId78"/>
    <p:sldId id="463" r:id="rId79"/>
    <p:sldId id="464" r:id="rId80"/>
    <p:sldId id="466" r:id="rId81"/>
    <p:sldId id="467" r:id="rId82"/>
    <p:sldId id="469" r:id="rId83"/>
    <p:sldId id="468" r:id="rId84"/>
    <p:sldId id="470" r:id="rId85"/>
    <p:sldId id="471" r:id="rId86"/>
    <p:sldId id="47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2" r:id="rId95"/>
    <p:sldId id="483" r:id="rId96"/>
    <p:sldId id="481" r:id="rId97"/>
    <p:sldId id="484" r:id="rId98"/>
    <p:sldId id="487" r:id="rId99"/>
    <p:sldId id="488" r:id="rId100"/>
    <p:sldId id="489" r:id="rId101"/>
    <p:sldId id="495" r:id="rId102"/>
    <p:sldId id="492" r:id="rId103"/>
    <p:sldId id="493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6" r:id="rId114"/>
    <p:sldId id="509" r:id="rId115"/>
    <p:sldId id="508" r:id="rId116"/>
    <p:sldId id="581" r:id="rId117"/>
    <p:sldId id="582" r:id="rId118"/>
    <p:sldId id="583" r:id="rId119"/>
    <p:sldId id="584" r:id="rId120"/>
    <p:sldId id="585" r:id="rId121"/>
    <p:sldId id="586" r:id="rId122"/>
    <p:sldId id="507" r:id="rId123"/>
    <p:sldId id="514" r:id="rId124"/>
    <p:sldId id="515" r:id="rId125"/>
    <p:sldId id="516" r:id="rId126"/>
    <p:sldId id="517" r:id="rId127"/>
    <p:sldId id="521" r:id="rId128"/>
    <p:sldId id="523" r:id="rId129"/>
    <p:sldId id="524" r:id="rId130"/>
    <p:sldId id="525" r:id="rId131"/>
    <p:sldId id="526" r:id="rId132"/>
    <p:sldId id="527" r:id="rId133"/>
    <p:sldId id="528" r:id="rId134"/>
    <p:sldId id="529" r:id="rId135"/>
    <p:sldId id="530" r:id="rId136"/>
    <p:sldId id="531" r:id="rId137"/>
    <p:sldId id="533" r:id="rId138"/>
    <p:sldId id="534" r:id="rId139"/>
    <p:sldId id="537" r:id="rId140"/>
    <p:sldId id="538" r:id="rId141"/>
    <p:sldId id="539" r:id="rId142"/>
    <p:sldId id="540" r:id="rId143"/>
    <p:sldId id="542" r:id="rId144"/>
    <p:sldId id="541" r:id="rId145"/>
    <p:sldId id="543" r:id="rId146"/>
    <p:sldId id="544" r:id="rId147"/>
    <p:sldId id="545" r:id="rId148"/>
    <p:sldId id="549" r:id="rId149"/>
    <p:sldId id="550" r:id="rId150"/>
    <p:sldId id="551" r:id="rId151"/>
    <p:sldId id="554" r:id="rId152"/>
    <p:sldId id="555" r:id="rId153"/>
    <p:sldId id="556" r:id="rId154"/>
    <p:sldId id="557" r:id="rId155"/>
    <p:sldId id="558" r:id="rId156"/>
    <p:sldId id="559" r:id="rId157"/>
    <p:sldId id="560" r:id="rId158"/>
    <p:sldId id="561" r:id="rId159"/>
    <p:sldId id="562" r:id="rId160"/>
    <p:sldId id="563" r:id="rId161"/>
    <p:sldId id="564" r:id="rId162"/>
    <p:sldId id="565" r:id="rId163"/>
    <p:sldId id="566" r:id="rId164"/>
    <p:sldId id="569" r:id="rId165"/>
    <p:sldId id="570" r:id="rId166"/>
    <p:sldId id="571" r:id="rId167"/>
    <p:sldId id="572" r:id="rId168"/>
    <p:sldId id="573" r:id="rId169"/>
    <p:sldId id="574" r:id="rId170"/>
    <p:sldId id="575" r:id="rId171"/>
    <p:sldId id="576" r:id="rId172"/>
    <p:sldId id="577" r:id="rId173"/>
    <p:sldId id="578" r:id="rId174"/>
    <p:sldId id="579" r:id="rId175"/>
    <p:sldId id="641" r:id="rId176"/>
    <p:sldId id="642" r:id="rId177"/>
    <p:sldId id="643" r:id="rId178"/>
    <p:sldId id="644" r:id="rId179"/>
    <p:sldId id="645" r:id="rId180"/>
    <p:sldId id="580" r:id="rId1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FF1D"/>
    <a:srgbClr val="11FF11"/>
    <a:srgbClr val="FCD4B2"/>
    <a:srgbClr val="FFFFFF"/>
    <a:srgbClr val="F2B600"/>
    <a:srgbClr val="009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7" autoAdjust="0"/>
  </p:normalViewPr>
  <p:slideViewPr>
    <p:cSldViewPr>
      <p:cViewPr varScale="1">
        <p:scale>
          <a:sx n="76" d="100"/>
          <a:sy n="76" d="100"/>
        </p:scale>
        <p:origin x="1236" y="90"/>
      </p:cViewPr>
      <p:guideLst>
        <p:guide orient="horz" pos="2406"/>
        <p:guide pos="27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4" Type="http://schemas.openxmlformats.org/officeDocument/2006/relationships/tableStyles" Target="tableStyles.xml"/><Relationship Id="rId183" Type="http://schemas.openxmlformats.org/officeDocument/2006/relationships/viewProps" Target="viewProps.xml"/><Relationship Id="rId182" Type="http://schemas.openxmlformats.org/officeDocument/2006/relationships/presProps" Target="presProps.xml"/><Relationship Id="rId181" Type="http://schemas.openxmlformats.org/officeDocument/2006/relationships/slide" Target="slides/slide171.xml"/><Relationship Id="rId180" Type="http://schemas.openxmlformats.org/officeDocument/2006/relationships/slide" Target="slides/slide170.xml"/><Relationship Id="rId18" Type="http://schemas.openxmlformats.org/officeDocument/2006/relationships/slide" Target="slides/slide8.xml"/><Relationship Id="rId179" Type="http://schemas.openxmlformats.org/officeDocument/2006/relationships/slide" Target="slides/slide169.xml"/><Relationship Id="rId178" Type="http://schemas.openxmlformats.org/officeDocument/2006/relationships/slide" Target="slides/slide168.xml"/><Relationship Id="rId177" Type="http://schemas.openxmlformats.org/officeDocument/2006/relationships/slide" Target="slides/slide167.xml"/><Relationship Id="rId176" Type="http://schemas.openxmlformats.org/officeDocument/2006/relationships/slide" Target="slides/slide166.xml"/><Relationship Id="rId175" Type="http://schemas.openxmlformats.org/officeDocument/2006/relationships/slide" Target="slides/slide165.xml"/><Relationship Id="rId174" Type="http://schemas.openxmlformats.org/officeDocument/2006/relationships/slide" Target="slides/slide164.xml"/><Relationship Id="rId173" Type="http://schemas.openxmlformats.org/officeDocument/2006/relationships/slide" Target="slides/slide163.xml"/><Relationship Id="rId172" Type="http://schemas.openxmlformats.org/officeDocument/2006/relationships/slide" Target="slides/slide162.xml"/><Relationship Id="rId171" Type="http://schemas.openxmlformats.org/officeDocument/2006/relationships/slide" Target="slides/slide161.xml"/><Relationship Id="rId170" Type="http://schemas.openxmlformats.org/officeDocument/2006/relationships/slide" Target="slides/slide160.xml"/><Relationship Id="rId17" Type="http://schemas.openxmlformats.org/officeDocument/2006/relationships/slide" Target="slides/slide7.xml"/><Relationship Id="rId169" Type="http://schemas.openxmlformats.org/officeDocument/2006/relationships/slide" Target="slides/slide159.xml"/><Relationship Id="rId168" Type="http://schemas.openxmlformats.org/officeDocument/2006/relationships/slide" Target="slides/slide158.xml"/><Relationship Id="rId167" Type="http://schemas.openxmlformats.org/officeDocument/2006/relationships/slide" Target="slides/slide157.xml"/><Relationship Id="rId166" Type="http://schemas.openxmlformats.org/officeDocument/2006/relationships/slide" Target="slides/slide156.xml"/><Relationship Id="rId165" Type="http://schemas.openxmlformats.org/officeDocument/2006/relationships/slide" Target="slides/slide155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1" Type="http://schemas.openxmlformats.org/officeDocument/2006/relationships/slide" Target="slides/slide151.xml"/><Relationship Id="rId160" Type="http://schemas.openxmlformats.org/officeDocument/2006/relationships/slide" Target="slides/slide150.xml"/><Relationship Id="rId16" Type="http://schemas.openxmlformats.org/officeDocument/2006/relationships/slide" Target="slides/slide6.xml"/><Relationship Id="rId159" Type="http://schemas.openxmlformats.org/officeDocument/2006/relationships/slide" Target="slides/slide149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Relationship Id="rId154" Type="http://schemas.openxmlformats.org/officeDocument/2006/relationships/slide" Target="slides/slide144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0" Type="http://schemas.openxmlformats.org/officeDocument/2006/relationships/slide" Target="slides/slide140.xml"/><Relationship Id="rId15" Type="http://schemas.openxmlformats.org/officeDocument/2006/relationships/slide" Target="slides/slide5.xml"/><Relationship Id="rId149" Type="http://schemas.openxmlformats.org/officeDocument/2006/relationships/slide" Target="slides/slide139.xml"/><Relationship Id="rId148" Type="http://schemas.openxmlformats.org/officeDocument/2006/relationships/slide" Target="slides/slide138.xml"/><Relationship Id="rId147" Type="http://schemas.openxmlformats.org/officeDocument/2006/relationships/slide" Target="slides/slide137.xml"/><Relationship Id="rId146" Type="http://schemas.openxmlformats.org/officeDocument/2006/relationships/slide" Target="slides/slide136.xml"/><Relationship Id="rId145" Type="http://schemas.openxmlformats.org/officeDocument/2006/relationships/slide" Target="slides/slide135.xml"/><Relationship Id="rId144" Type="http://schemas.openxmlformats.org/officeDocument/2006/relationships/slide" Target="slides/slide134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14" Type="http://schemas.openxmlformats.org/officeDocument/2006/relationships/slide" Target="slides/slide4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" Type="http://schemas.openxmlformats.org/officeDocument/2006/relationships/slide" Target="slides/slide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125" Type="http://schemas.openxmlformats.org/officeDocument/2006/relationships/slide" Target="slides/slide115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121" Type="http://schemas.openxmlformats.org/officeDocument/2006/relationships/slide" Target="slides/slide111.xml"/><Relationship Id="rId120" Type="http://schemas.openxmlformats.org/officeDocument/2006/relationships/slide" Target="slides/slide110.xml"/><Relationship Id="rId12" Type="http://schemas.openxmlformats.org/officeDocument/2006/relationships/slide" Target="slides/slide2.xml"/><Relationship Id="rId119" Type="http://schemas.openxmlformats.org/officeDocument/2006/relationships/slide" Target="slides/slide109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4" Type="http://schemas.openxmlformats.org/officeDocument/2006/relationships/slide" Target="slides/slide104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110" Type="http://schemas.openxmlformats.org/officeDocument/2006/relationships/slide" Target="slides/slide100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wmf"/><Relationship Id="rId2" Type="http://schemas.openxmlformats.org/officeDocument/2006/relationships/image" Target="../media/image411.wmf"/><Relationship Id="rId1" Type="http://schemas.openxmlformats.org/officeDocument/2006/relationships/image" Target="../media/image41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3.wmf"/><Relationship Id="rId5" Type="http://schemas.openxmlformats.org/officeDocument/2006/relationships/image" Target="../media/image532.wmf"/><Relationship Id="rId4" Type="http://schemas.openxmlformats.org/officeDocument/2006/relationships/image" Target="../media/image531.wmf"/><Relationship Id="rId3" Type="http://schemas.openxmlformats.org/officeDocument/2006/relationships/image" Target="../media/image530.wmf"/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wmf"/><Relationship Id="rId2" Type="http://schemas.openxmlformats.org/officeDocument/2006/relationships/image" Target="../media/image562.wmf"/><Relationship Id="rId1" Type="http://schemas.openxmlformats.org/officeDocument/2006/relationships/image" Target="../media/image561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0.wmf"/><Relationship Id="rId4" Type="http://schemas.openxmlformats.org/officeDocument/2006/relationships/image" Target="../media/image569.wmf"/><Relationship Id="rId3" Type="http://schemas.openxmlformats.org/officeDocument/2006/relationships/image" Target="../media/image568.wmf"/><Relationship Id="rId2" Type="http://schemas.openxmlformats.org/officeDocument/2006/relationships/image" Target="../media/image567.wmf"/><Relationship Id="rId1" Type="http://schemas.openxmlformats.org/officeDocument/2006/relationships/image" Target="../media/image56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wmf"/><Relationship Id="rId2" Type="http://schemas.openxmlformats.org/officeDocument/2006/relationships/image" Target="../media/image596.wmf"/><Relationship Id="rId1" Type="http://schemas.openxmlformats.org/officeDocument/2006/relationships/image" Target="../media/image59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wmf"/><Relationship Id="rId1" Type="http://schemas.openxmlformats.org/officeDocument/2006/relationships/image" Target="../media/image6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4.wmf"/><Relationship Id="rId1" Type="http://schemas.openxmlformats.org/officeDocument/2006/relationships/image" Target="../media/image653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4.wmf"/><Relationship Id="rId8" Type="http://schemas.openxmlformats.org/officeDocument/2006/relationships/image" Target="../media/image663.wmf"/><Relationship Id="rId7" Type="http://schemas.openxmlformats.org/officeDocument/2006/relationships/image" Target="../media/image662.wmf"/><Relationship Id="rId6" Type="http://schemas.openxmlformats.org/officeDocument/2006/relationships/image" Target="../media/image661.wmf"/><Relationship Id="rId5" Type="http://schemas.openxmlformats.org/officeDocument/2006/relationships/image" Target="../media/image660.wmf"/><Relationship Id="rId4" Type="http://schemas.openxmlformats.org/officeDocument/2006/relationships/image" Target="../media/image659.wmf"/><Relationship Id="rId33" Type="http://schemas.openxmlformats.org/officeDocument/2006/relationships/image" Target="../media/image688.wmf"/><Relationship Id="rId32" Type="http://schemas.openxmlformats.org/officeDocument/2006/relationships/image" Target="../media/image687.wmf"/><Relationship Id="rId31" Type="http://schemas.openxmlformats.org/officeDocument/2006/relationships/image" Target="../media/image686.wmf"/><Relationship Id="rId30" Type="http://schemas.openxmlformats.org/officeDocument/2006/relationships/image" Target="../media/image685.wmf"/><Relationship Id="rId3" Type="http://schemas.openxmlformats.org/officeDocument/2006/relationships/image" Target="../media/image658.wmf"/><Relationship Id="rId29" Type="http://schemas.openxmlformats.org/officeDocument/2006/relationships/image" Target="../media/image684.wmf"/><Relationship Id="rId28" Type="http://schemas.openxmlformats.org/officeDocument/2006/relationships/image" Target="../media/image683.wmf"/><Relationship Id="rId27" Type="http://schemas.openxmlformats.org/officeDocument/2006/relationships/image" Target="../media/image682.wmf"/><Relationship Id="rId26" Type="http://schemas.openxmlformats.org/officeDocument/2006/relationships/image" Target="../media/image681.wmf"/><Relationship Id="rId25" Type="http://schemas.openxmlformats.org/officeDocument/2006/relationships/image" Target="../media/image680.wmf"/><Relationship Id="rId24" Type="http://schemas.openxmlformats.org/officeDocument/2006/relationships/image" Target="../media/image679.wmf"/><Relationship Id="rId23" Type="http://schemas.openxmlformats.org/officeDocument/2006/relationships/image" Target="../media/image678.wmf"/><Relationship Id="rId22" Type="http://schemas.openxmlformats.org/officeDocument/2006/relationships/image" Target="../media/image677.wmf"/><Relationship Id="rId21" Type="http://schemas.openxmlformats.org/officeDocument/2006/relationships/image" Target="../media/image676.wmf"/><Relationship Id="rId20" Type="http://schemas.openxmlformats.org/officeDocument/2006/relationships/image" Target="../media/image675.wmf"/><Relationship Id="rId2" Type="http://schemas.openxmlformats.org/officeDocument/2006/relationships/image" Target="../media/image657.wmf"/><Relationship Id="rId19" Type="http://schemas.openxmlformats.org/officeDocument/2006/relationships/image" Target="../media/image674.wmf"/><Relationship Id="rId18" Type="http://schemas.openxmlformats.org/officeDocument/2006/relationships/image" Target="../media/image673.wmf"/><Relationship Id="rId17" Type="http://schemas.openxmlformats.org/officeDocument/2006/relationships/image" Target="../media/image672.wmf"/><Relationship Id="rId16" Type="http://schemas.openxmlformats.org/officeDocument/2006/relationships/image" Target="../media/image671.wmf"/><Relationship Id="rId15" Type="http://schemas.openxmlformats.org/officeDocument/2006/relationships/image" Target="../media/image670.wmf"/><Relationship Id="rId14" Type="http://schemas.openxmlformats.org/officeDocument/2006/relationships/image" Target="../media/image669.wmf"/><Relationship Id="rId13" Type="http://schemas.openxmlformats.org/officeDocument/2006/relationships/image" Target="../media/image668.wmf"/><Relationship Id="rId12" Type="http://schemas.openxmlformats.org/officeDocument/2006/relationships/image" Target="../media/image667.wmf"/><Relationship Id="rId11" Type="http://schemas.openxmlformats.org/officeDocument/2006/relationships/image" Target="../media/image666.wmf"/><Relationship Id="rId10" Type="http://schemas.openxmlformats.org/officeDocument/2006/relationships/image" Target="../media/image665.wmf"/><Relationship Id="rId1" Type="http://schemas.openxmlformats.org/officeDocument/2006/relationships/image" Target="../media/image6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wmf"/><Relationship Id="rId2" Type="http://schemas.openxmlformats.org/officeDocument/2006/relationships/image" Target="../media/image496.wmf"/><Relationship Id="rId1" Type="http://schemas.openxmlformats.org/officeDocument/2006/relationships/image" Target="../media/image49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3.w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859.wmf"/><Relationship Id="rId5" Type="http://schemas.openxmlformats.org/officeDocument/2006/relationships/image" Target="../media/image858.wmf"/><Relationship Id="rId4" Type="http://schemas.openxmlformats.org/officeDocument/2006/relationships/image" Target="../media/image857.wmf"/><Relationship Id="rId3" Type="http://schemas.openxmlformats.org/officeDocument/2006/relationships/image" Target="../media/image856.wmf"/><Relationship Id="rId2" Type="http://schemas.openxmlformats.org/officeDocument/2006/relationships/image" Target="../media/image855.wmf"/><Relationship Id="rId1" Type="http://schemas.openxmlformats.org/officeDocument/2006/relationships/image" Target="../media/image854.wmf"/></Relationships>
</file>

<file path=ppt/drawings/_rels/vmlDrawing28.vml.rels><?xml version="1.0" encoding="UTF-8" standalone="yes"?>
<Relationships xmlns="http://schemas.openxmlformats.org/package/2006/relationships"><Relationship Id="rId4" Type="http://schemas.openxmlformats.org/officeDocument/2006/relationships/image" Target="../media/image867.wmf"/><Relationship Id="rId3" Type="http://schemas.openxmlformats.org/officeDocument/2006/relationships/image" Target="../media/image866.wmf"/><Relationship Id="rId2" Type="http://schemas.openxmlformats.org/officeDocument/2006/relationships/image" Target="../media/image865.wmf"/><Relationship Id="rId1" Type="http://schemas.openxmlformats.org/officeDocument/2006/relationships/image" Target="../media/image864.wmf"/></Relationships>
</file>

<file path=ppt/drawings/_rels/vmlDrawing29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3.wmf"/><Relationship Id="rId5" Type="http://schemas.openxmlformats.org/officeDocument/2006/relationships/image" Target="../media/image872.wmf"/><Relationship Id="rId4" Type="http://schemas.openxmlformats.org/officeDocument/2006/relationships/image" Target="../media/image871.wmf"/><Relationship Id="rId3" Type="http://schemas.openxmlformats.org/officeDocument/2006/relationships/image" Target="../media/image870.wmf"/><Relationship Id="rId2" Type="http://schemas.openxmlformats.org/officeDocument/2006/relationships/image" Target="../media/image869.wmf"/><Relationship Id="rId1" Type="http://schemas.openxmlformats.org/officeDocument/2006/relationships/image" Target="../media/image8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6.wmf"/><Relationship Id="rId1" Type="http://schemas.openxmlformats.org/officeDocument/2006/relationships/image" Target="../media/image87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wmf"/><Relationship Id="rId1" Type="http://schemas.openxmlformats.org/officeDocument/2006/relationships/image" Target="../media/image889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6.wmf"/><Relationship Id="rId1" Type="http://schemas.openxmlformats.org/officeDocument/2006/relationships/image" Target="../media/image895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913.wmf"/><Relationship Id="rId8" Type="http://schemas.openxmlformats.org/officeDocument/2006/relationships/image" Target="../media/image912.wmf"/><Relationship Id="rId7" Type="http://schemas.openxmlformats.org/officeDocument/2006/relationships/image" Target="../media/image911.wmf"/><Relationship Id="rId6" Type="http://schemas.openxmlformats.org/officeDocument/2006/relationships/image" Target="../media/image910.wmf"/><Relationship Id="rId5" Type="http://schemas.openxmlformats.org/officeDocument/2006/relationships/image" Target="../media/image909.wmf"/><Relationship Id="rId4" Type="http://schemas.openxmlformats.org/officeDocument/2006/relationships/image" Target="../media/image908.wmf"/><Relationship Id="rId3" Type="http://schemas.openxmlformats.org/officeDocument/2006/relationships/image" Target="../media/image907.wmf"/><Relationship Id="rId2" Type="http://schemas.openxmlformats.org/officeDocument/2006/relationships/image" Target="../media/image906.wmf"/><Relationship Id="rId12" Type="http://schemas.openxmlformats.org/officeDocument/2006/relationships/image" Target="../media/image916.wmf"/><Relationship Id="rId11" Type="http://schemas.openxmlformats.org/officeDocument/2006/relationships/image" Target="../media/image915.wmf"/><Relationship Id="rId10" Type="http://schemas.openxmlformats.org/officeDocument/2006/relationships/image" Target="../media/image914.wmf"/><Relationship Id="rId1" Type="http://schemas.openxmlformats.org/officeDocument/2006/relationships/image" Target="../media/image90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3.wmf"/></Relationships>
</file>

<file path=ppt/drawings/_rels/vmlDrawing3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80.wmf"/><Relationship Id="rId3" Type="http://schemas.openxmlformats.org/officeDocument/2006/relationships/image" Target="../media/image977.wmf"/><Relationship Id="rId2" Type="http://schemas.openxmlformats.org/officeDocument/2006/relationships/image" Target="../media/image976.wmf"/><Relationship Id="rId1" Type="http://schemas.openxmlformats.org/officeDocument/2006/relationships/image" Target="../media/image975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2.wmf"/><Relationship Id="rId1" Type="http://schemas.openxmlformats.org/officeDocument/2006/relationships/image" Target="../media/image98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wmf"/><Relationship Id="rId2" Type="http://schemas.openxmlformats.org/officeDocument/2006/relationships/image" Target="../media/image995.wmf"/><Relationship Id="rId1" Type="http://schemas.openxmlformats.org/officeDocument/2006/relationships/image" Target="../media/image994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4.wmf"/><Relationship Id="rId1" Type="http://schemas.openxmlformats.org/officeDocument/2006/relationships/image" Target="../media/image1003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wmf"/><Relationship Id="rId1" Type="http://schemas.openxmlformats.org/officeDocument/2006/relationships/image" Target="../media/image1010.wmf"/></Relationships>
</file>

<file path=ppt/drawings/_rels/vmlDrawing4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18.wmf"/><Relationship Id="rId5" Type="http://schemas.openxmlformats.org/officeDocument/2006/relationships/image" Target="../media/image1017.wmf"/><Relationship Id="rId4" Type="http://schemas.openxmlformats.org/officeDocument/2006/relationships/image" Target="../media/image1016.wmf"/><Relationship Id="rId3" Type="http://schemas.openxmlformats.org/officeDocument/2006/relationships/image" Target="../media/image1015.wmf"/><Relationship Id="rId2" Type="http://schemas.openxmlformats.org/officeDocument/2006/relationships/image" Target="../media/image1013.wmf"/><Relationship Id="rId1" Type="http://schemas.openxmlformats.org/officeDocument/2006/relationships/image" Target="../media/image1012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9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0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6EFEF-7C29-4E6E-871D-B6BCE3D38A1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6DE7-085E-4FE3-8C0F-7528420E999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alf-page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3"/>
            <a:ext cx="3878263" cy="429305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Half page, sub 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9" y="1584961"/>
            <a:ext cx="3878263" cy="4296588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7"/>
            <a:ext cx="8458200" cy="573024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4011612" cy="42930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17"/>
            <a:ext cx="8460105" cy="57302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584960"/>
            <a:ext cx="252374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584963"/>
            <a:ext cx="2523744" cy="429683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584960"/>
            <a:ext cx="2527300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1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title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715762"/>
            <a:ext cx="6858000" cy="1608645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4422171"/>
            <a:ext cx="6858000" cy="12192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64" y="487705"/>
            <a:ext cx="1974941" cy="197494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prstClr val="black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prstClr val="black"/>
              </a:solidFill>
              <a:cs typeface="HP Simplified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16993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256458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6386346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  <a:endParaRPr lang="en-US" sz="700" dirty="0">
              <a:solidFill>
                <a:prstClr val="white"/>
              </a:solidFill>
              <a:cs typeface="HP Simplified"/>
            </a:endParaRPr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3920" y="6265863"/>
            <a:ext cx="356592" cy="356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324600" cy="762000"/>
          </a:xfrm>
        </p:spPr>
        <p:txBody>
          <a:bodyPr/>
          <a:lstStyle>
            <a:lvl1pPr algn="l"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lnSpc>
                <a:spcPct val="150000"/>
              </a:lnSpc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ue quot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5" y="321226"/>
            <a:ext cx="7222352" cy="26756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05214" y="6047232"/>
            <a:ext cx="365736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6345071"/>
            <a:ext cx="8012545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defTabSz="457200"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2013 Hewlett-Packard Development Company, L.P.  The information contained herein is subject to change without notice.</a:t>
            </a:r>
            <a:endParaRPr lang="en-US" sz="700" dirty="0" smtClean="0">
              <a:solidFill>
                <a:prstClr val="white"/>
              </a:solidFill>
              <a:cs typeface="HP Simplified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4407148"/>
            <a:ext cx="5148072" cy="865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 panose="020B060402020202020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10" name="Picture 3" descr="HP_Blue_RGB_150_S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8229600" cy="1584176"/>
          </a:xfr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4" name="TextBox 3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5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0"/>
            <a:ext cx="8117904" cy="4293024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8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Title, sub titl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1001854"/>
            <a:ext cx="8117206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313419"/>
            <a:ext cx="8117206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584962"/>
            <a:ext cx="8119872" cy="4305300"/>
          </a:xfrm>
        </p:spPr>
        <p:txBody>
          <a:bodyPr wrap="square">
            <a:noAutofit/>
          </a:bodyPr>
          <a:lstStyle>
            <a:lvl1pPr marL="173355" indent="-173355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6075" indent="-173355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6255" indent="-170180">
              <a:defRPr sz="1400">
                <a:solidFill>
                  <a:srgbClr val="000000"/>
                </a:solidFill>
              </a:defRPr>
            </a:lvl3pPr>
            <a:lvl4pPr marL="694055" indent="-180975">
              <a:defRPr sz="1400">
                <a:solidFill>
                  <a:srgbClr val="000000"/>
                </a:solidFill>
              </a:defRPr>
            </a:lvl4pPr>
            <a:lvl5pPr marL="838200" indent="-15113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"/>
            <a:ext cx="2057400" cy="61261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"/>
            <a:ext cx="6019800" cy="61261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36" y="0"/>
            <a:ext cx="624833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6" y="313420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584963"/>
            <a:ext cx="4030662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6" y="1584960"/>
            <a:ext cx="3878264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2" y="1001854"/>
            <a:ext cx="8460105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9" name="Picture 3" descr="HP_Blu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2"/>
            <a:ext cx="4038600" cy="4906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838268"/>
            <a:ext cx="7886700" cy="85242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9700" y="0"/>
            <a:ext cx="63246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image" Target="../media/image5.png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5" Type="http://schemas.openxmlformats.org/officeDocument/2006/relationships/theme" Target="../theme/theme6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5" Type="http://schemas.openxmlformats.org/officeDocument/2006/relationships/theme" Target="../theme/theme7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313419"/>
            <a:ext cx="8123236" cy="57451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584960"/>
            <a:ext cx="8119872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  <a:endParaRPr lang="en-US" noProof="0" dirty="0" smtClean="0"/>
          </a:p>
          <a:p>
            <a:pPr lvl="2"/>
            <a:r>
              <a:rPr lang="en-US" noProof="0" dirty="0" smtClean="0"/>
              <a:t>Third level</a:t>
            </a:r>
            <a:endParaRPr lang="en-US" noProof="0" dirty="0" smtClean="0"/>
          </a:p>
          <a:p>
            <a:pPr lvl="3"/>
            <a:r>
              <a:rPr lang="en-US" noProof="0" dirty="0" smtClean="0"/>
              <a:t>Fourth level</a:t>
            </a:r>
            <a:endParaRPr lang="en-US" noProof="0" dirty="0" smtClean="0"/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3" y="6345071"/>
            <a:ext cx="801254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457200">
              <a:defRPr/>
            </a:pPr>
            <a:r>
              <a:rPr lang="zh-CN" altLang="en-US" sz="700" dirty="0" smtClean="0">
                <a:solidFill>
                  <a:srgbClr val="87898B"/>
                </a:solidFill>
                <a:cs typeface="HP Simplified"/>
              </a:rPr>
              <a:t>惠普国际软件人才基地教材</a:t>
            </a:r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6351993"/>
            <a:ext cx="323009" cy="199109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fld id="{6C5AF65D-6854-49AF-ABC5-48B5BA0EA842}" type="slidenum">
              <a:rPr lang="en-US" sz="700" smtClean="0">
                <a:solidFill>
                  <a:srgbClr val="87898B"/>
                </a:solidFill>
                <a:cs typeface="HP Simplified"/>
              </a:rPr>
            </a:fld>
            <a:endParaRPr lang="en-US" sz="700" dirty="0" smtClean="0">
              <a:solidFill>
                <a:srgbClr val="87898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39" y="6047252"/>
            <a:ext cx="493735" cy="4937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 panose="020B0604020202020204"/>
        <a:buNone/>
        <a:defRPr sz="1800" b="1" i="0" kern="1200">
          <a:solidFill>
            <a:schemeClr val="tx2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29895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70180" indent="-17018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630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113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 panose="020B0604020202020204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009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7162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2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pic>
        <p:nvPicPr>
          <p:cNvPr id="1028" name="图片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38"/>
            <a:ext cx="27162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  <a:latin typeface="Arial" panose="020B0604020202020204"/>
                <a:ea typeface="华文细黑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1029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103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18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82725" y="0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defTabSz="457200">
              <a:defRPr/>
            </a:pPr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2053" name="图片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1" y="71438"/>
            <a:ext cx="11414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4" name="Group 5"/>
          <p:cNvGrpSpPr>
            <a:grpSpLocks noChangeAspect="1"/>
          </p:cNvGrpSpPr>
          <p:nvPr/>
        </p:nvGrpSpPr>
        <p:grpSpPr bwMode="auto">
          <a:xfrm>
            <a:off x="152401" y="6170613"/>
            <a:ext cx="1339850" cy="539750"/>
            <a:chOff x="3578225" y="1146175"/>
            <a:chExt cx="5038725" cy="2111375"/>
          </a:xfrm>
        </p:grpSpPr>
        <p:sp>
          <p:nvSpPr>
            <p:cNvPr id="2055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2147483646 h 314"/>
                <a:gd name="T4" fmla="*/ 0 w 1087"/>
                <a:gd name="T5" fmla="*/ 2147483646 h 314"/>
                <a:gd name="T6" fmla="*/ 2147483646 w 1087"/>
                <a:gd name="T7" fmla="*/ 2147483646 h 314"/>
                <a:gd name="T8" fmla="*/ 2147483646 w 1087"/>
                <a:gd name="T9" fmla="*/ 0 h 314"/>
                <a:gd name="T10" fmla="*/ 0 w 1087"/>
                <a:gd name="T11" fmla="*/ 0 h 314"/>
                <a:gd name="T12" fmla="*/ 2147483646 w 1087"/>
                <a:gd name="T13" fmla="*/ 2147483646 h 314"/>
                <a:gd name="T14" fmla="*/ 2147483646 w 1087"/>
                <a:gd name="T15" fmla="*/ 2147483646 h 314"/>
                <a:gd name="T16" fmla="*/ 2147483646 w 1087"/>
                <a:gd name="T17" fmla="*/ 2147483646 h 314"/>
                <a:gd name="T18" fmla="*/ 2147483646 w 1087"/>
                <a:gd name="T19" fmla="*/ 2147483646 h 314"/>
                <a:gd name="T20" fmla="*/ 2147483646 w 1087"/>
                <a:gd name="T21" fmla="*/ 2147483646 h 314"/>
                <a:gd name="T22" fmla="*/ 2147483646 w 1087"/>
                <a:gd name="T23" fmla="*/ 2147483646 h 3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  <p:sp>
          <p:nvSpPr>
            <p:cNvPr id="2056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2147483646 w 1341"/>
                <a:gd name="T1" fmla="*/ 2147483646 h 342"/>
                <a:gd name="T2" fmla="*/ 2147483646 w 1341"/>
                <a:gd name="T3" fmla="*/ 2147483646 h 342"/>
                <a:gd name="T4" fmla="*/ 2147483646 w 1341"/>
                <a:gd name="T5" fmla="*/ 2147483646 h 342"/>
                <a:gd name="T6" fmla="*/ 2147483646 w 1341"/>
                <a:gd name="T7" fmla="*/ 2147483646 h 342"/>
                <a:gd name="T8" fmla="*/ 2147483646 w 1341"/>
                <a:gd name="T9" fmla="*/ 2147483646 h 342"/>
                <a:gd name="T10" fmla="*/ 2147483646 w 1341"/>
                <a:gd name="T11" fmla="*/ 2147483646 h 342"/>
                <a:gd name="T12" fmla="*/ 2147483646 w 1341"/>
                <a:gd name="T13" fmla="*/ 2147483646 h 342"/>
                <a:gd name="T14" fmla="*/ 2147483646 w 1341"/>
                <a:gd name="T15" fmla="*/ 0 h 342"/>
                <a:gd name="T16" fmla="*/ 2147483646 w 1341"/>
                <a:gd name="T17" fmla="*/ 2147483646 h 342"/>
                <a:gd name="T18" fmla="*/ 2147483646 w 1341"/>
                <a:gd name="T19" fmla="*/ 2147483646 h 342"/>
                <a:gd name="T20" fmla="*/ 2147483646 w 1341"/>
                <a:gd name="T21" fmla="*/ 2147483646 h 342"/>
                <a:gd name="T22" fmla="*/ 2147483646 w 1341"/>
                <a:gd name="T23" fmla="*/ 2147483646 h 342"/>
                <a:gd name="T24" fmla="*/ 2147483646 w 1341"/>
                <a:gd name="T25" fmla="*/ 2147483646 h 342"/>
                <a:gd name="T26" fmla="*/ 2147483646 w 1341"/>
                <a:gd name="T27" fmla="*/ 2147483646 h 342"/>
                <a:gd name="T28" fmla="*/ 2147483646 w 1341"/>
                <a:gd name="T29" fmla="*/ 2147483646 h 342"/>
                <a:gd name="T30" fmla="*/ 2147483646 w 1341"/>
                <a:gd name="T31" fmla="*/ 2147483646 h 342"/>
                <a:gd name="T32" fmla="*/ 2147483646 w 1341"/>
                <a:gd name="T33" fmla="*/ 2147483646 h 342"/>
                <a:gd name="T34" fmla="*/ 2147483646 w 1341"/>
                <a:gd name="T35" fmla="*/ 2147483646 h 342"/>
                <a:gd name="T36" fmla="*/ 2147483646 w 1341"/>
                <a:gd name="T37" fmla="*/ 2147483646 h 342"/>
                <a:gd name="T38" fmla="*/ 2147483646 w 1341"/>
                <a:gd name="T39" fmla="*/ 2147483646 h 342"/>
                <a:gd name="T40" fmla="*/ 2147483646 w 1341"/>
                <a:gd name="T41" fmla="*/ 2147483646 h 342"/>
                <a:gd name="T42" fmla="*/ 2147483646 w 1341"/>
                <a:gd name="T43" fmla="*/ 2147483646 h 342"/>
                <a:gd name="T44" fmla="*/ 2147483646 w 1341"/>
                <a:gd name="T45" fmla="*/ 2147483646 h 342"/>
                <a:gd name="T46" fmla="*/ 2147483646 w 1341"/>
                <a:gd name="T47" fmla="*/ 2147483646 h 342"/>
                <a:gd name="T48" fmla="*/ 2147483646 w 1341"/>
                <a:gd name="T49" fmla="*/ 2147483646 h 342"/>
                <a:gd name="T50" fmla="*/ 2147483646 w 1341"/>
                <a:gd name="T51" fmla="*/ 2147483646 h 342"/>
                <a:gd name="T52" fmla="*/ 2147483646 w 1341"/>
                <a:gd name="T53" fmla="*/ 2147483646 h 342"/>
                <a:gd name="T54" fmla="*/ 2147483646 w 1341"/>
                <a:gd name="T55" fmla="*/ 2147483646 h 342"/>
                <a:gd name="T56" fmla="*/ 2147483646 w 1341"/>
                <a:gd name="T57" fmla="*/ 2147483646 h 342"/>
                <a:gd name="T58" fmla="*/ 2147483646 w 1341"/>
                <a:gd name="T59" fmla="*/ 2147483646 h 342"/>
                <a:gd name="T60" fmla="*/ 2147483646 w 1341"/>
                <a:gd name="T61" fmla="*/ 2147483646 h 342"/>
                <a:gd name="T62" fmla="*/ 2147483646 w 1341"/>
                <a:gd name="T63" fmla="*/ 2147483646 h 342"/>
                <a:gd name="T64" fmla="*/ 2147483646 w 1341"/>
                <a:gd name="T65" fmla="*/ 2147483646 h 342"/>
                <a:gd name="T66" fmla="*/ 2147483646 w 1341"/>
                <a:gd name="T67" fmla="*/ 2147483646 h 342"/>
                <a:gd name="T68" fmla="*/ 2147483646 w 1341"/>
                <a:gd name="T69" fmla="*/ 2147483646 h 342"/>
                <a:gd name="T70" fmla="*/ 2147483646 w 1341"/>
                <a:gd name="T71" fmla="*/ 2147483646 h 342"/>
                <a:gd name="T72" fmla="*/ 2147483646 w 1341"/>
                <a:gd name="T73" fmla="*/ 2147483646 h 342"/>
                <a:gd name="T74" fmla="*/ 2147483646 w 1341"/>
                <a:gd name="T75" fmla="*/ 2147483646 h 342"/>
                <a:gd name="T76" fmla="*/ 2147483646 w 1341"/>
                <a:gd name="T77" fmla="*/ 2147483646 h 342"/>
                <a:gd name="T78" fmla="*/ 2147483646 w 1341"/>
                <a:gd name="T79" fmla="*/ 2147483646 h 342"/>
                <a:gd name="T80" fmla="*/ 2147483646 w 1341"/>
                <a:gd name="T81" fmla="*/ 2147483646 h 342"/>
                <a:gd name="T82" fmla="*/ 2147483646 w 1341"/>
                <a:gd name="T83" fmla="*/ 2147483646 h 342"/>
                <a:gd name="T84" fmla="*/ 2147483646 w 1341"/>
                <a:gd name="T85" fmla="*/ 2147483646 h 342"/>
                <a:gd name="T86" fmla="*/ 2147483646 w 1341"/>
                <a:gd name="T87" fmla="*/ 2147483646 h 342"/>
                <a:gd name="T88" fmla="*/ 2147483646 w 1341"/>
                <a:gd name="T89" fmla="*/ 2147483646 h 342"/>
                <a:gd name="T90" fmla="*/ 2147483646 w 1341"/>
                <a:gd name="T91" fmla="*/ 2147483646 h 342"/>
                <a:gd name="T92" fmla="*/ 2147483646 w 1341"/>
                <a:gd name="T93" fmla="*/ 2147483646 h 342"/>
                <a:gd name="T94" fmla="*/ 2147483646 w 1341"/>
                <a:gd name="T95" fmla="*/ 2147483646 h 342"/>
                <a:gd name="T96" fmla="*/ 2147483646 w 1341"/>
                <a:gd name="T97" fmla="*/ 2147483646 h 342"/>
                <a:gd name="T98" fmla="*/ 2147483646 w 1341"/>
                <a:gd name="T99" fmla="*/ 2147483646 h 342"/>
                <a:gd name="T100" fmla="*/ 2147483646 w 1341"/>
                <a:gd name="T101" fmla="*/ 2147483646 h 342"/>
                <a:gd name="T102" fmla="*/ 2147483646 w 1341"/>
                <a:gd name="T103" fmla="*/ 2147483646 h 342"/>
                <a:gd name="T104" fmla="*/ 2147483646 w 1341"/>
                <a:gd name="T105" fmla="*/ 2147483646 h 342"/>
                <a:gd name="T106" fmla="*/ 2147483646 w 1341"/>
                <a:gd name="T107" fmla="*/ 2147483646 h 342"/>
                <a:gd name="T108" fmla="*/ 2147483646 w 1341"/>
                <a:gd name="T109" fmla="*/ 2147483646 h 342"/>
                <a:gd name="T110" fmla="*/ 2147483646 w 1341"/>
                <a:gd name="T111" fmla="*/ 2147483646 h 342"/>
                <a:gd name="T112" fmla="*/ 2147483646 w 1341"/>
                <a:gd name="T113" fmla="*/ 2147483646 h 342"/>
                <a:gd name="T114" fmla="*/ 2147483646 w 1341"/>
                <a:gd name="T115" fmla="*/ 2147483646 h 34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457200"/>
              <a:endParaRPr lang="en-US" sz="180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691E6"/>
        </a:buClr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6.png"/><Relationship Id="rId8" Type="http://schemas.openxmlformats.org/officeDocument/2006/relationships/image" Target="../media/image585.png"/><Relationship Id="rId7" Type="http://schemas.openxmlformats.org/officeDocument/2006/relationships/image" Target="../media/image584.png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18.vml"/><Relationship Id="rId24" Type="http://schemas.openxmlformats.org/officeDocument/2006/relationships/slideLayout" Target="../slideLayouts/slideLayout30.xml"/><Relationship Id="rId23" Type="http://schemas.openxmlformats.org/officeDocument/2006/relationships/image" Target="../media/image597.w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596.w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579.png"/><Relationship Id="rId19" Type="http://schemas.openxmlformats.org/officeDocument/2006/relationships/image" Target="../media/image595.wmf"/><Relationship Id="rId18" Type="http://schemas.openxmlformats.org/officeDocument/2006/relationships/oleObject" Target="../embeddings/oleObject43.bin"/><Relationship Id="rId17" Type="http://schemas.openxmlformats.org/officeDocument/2006/relationships/image" Target="../media/image594.png"/><Relationship Id="rId16" Type="http://schemas.openxmlformats.org/officeDocument/2006/relationships/image" Target="../media/image593.png"/><Relationship Id="rId15" Type="http://schemas.openxmlformats.org/officeDocument/2006/relationships/image" Target="../media/image592.png"/><Relationship Id="rId14" Type="http://schemas.openxmlformats.org/officeDocument/2006/relationships/image" Target="../media/image591.png"/><Relationship Id="rId13" Type="http://schemas.openxmlformats.org/officeDocument/2006/relationships/image" Target="../media/image590.png"/><Relationship Id="rId12" Type="http://schemas.openxmlformats.org/officeDocument/2006/relationships/image" Target="../media/image589.png"/><Relationship Id="rId11" Type="http://schemas.openxmlformats.org/officeDocument/2006/relationships/image" Target="../media/image588.png"/><Relationship Id="rId10" Type="http://schemas.openxmlformats.org/officeDocument/2006/relationships/image" Target="../media/image587.png"/><Relationship Id="rId1" Type="http://schemas.openxmlformats.org/officeDocument/2006/relationships/image" Target="../media/image578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600.png"/><Relationship Id="rId2" Type="http://schemas.openxmlformats.org/officeDocument/2006/relationships/image" Target="../media/image599.png"/><Relationship Id="rId1" Type="http://schemas.openxmlformats.org/officeDocument/2006/relationships/image" Target="../media/image598.png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png"/><Relationship Id="rId8" Type="http://schemas.openxmlformats.org/officeDocument/2006/relationships/image" Target="../media/image608.png"/><Relationship Id="rId7" Type="http://schemas.openxmlformats.org/officeDocument/2006/relationships/image" Target="../media/image607.png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2" Type="http://schemas.openxmlformats.org/officeDocument/2006/relationships/slideLayout" Target="../slideLayouts/slideLayout30.xml"/><Relationship Id="rId41" Type="http://schemas.openxmlformats.org/officeDocument/2006/relationships/image" Target="../media/image115.png"/><Relationship Id="rId40" Type="http://schemas.openxmlformats.org/officeDocument/2006/relationships/image" Target="../media/image640.png"/><Relationship Id="rId4" Type="http://schemas.openxmlformats.org/officeDocument/2006/relationships/image" Target="../media/image604.png"/><Relationship Id="rId39" Type="http://schemas.openxmlformats.org/officeDocument/2006/relationships/image" Target="../media/image639.png"/><Relationship Id="rId38" Type="http://schemas.openxmlformats.org/officeDocument/2006/relationships/image" Target="../media/image638.png"/><Relationship Id="rId37" Type="http://schemas.openxmlformats.org/officeDocument/2006/relationships/image" Target="../media/image637.png"/><Relationship Id="rId36" Type="http://schemas.openxmlformats.org/officeDocument/2006/relationships/image" Target="../media/image636.png"/><Relationship Id="rId35" Type="http://schemas.openxmlformats.org/officeDocument/2006/relationships/image" Target="../media/image635.png"/><Relationship Id="rId34" Type="http://schemas.openxmlformats.org/officeDocument/2006/relationships/image" Target="../media/image634.png"/><Relationship Id="rId33" Type="http://schemas.openxmlformats.org/officeDocument/2006/relationships/image" Target="../media/image633.png"/><Relationship Id="rId32" Type="http://schemas.openxmlformats.org/officeDocument/2006/relationships/image" Target="../media/image632.png"/><Relationship Id="rId31" Type="http://schemas.openxmlformats.org/officeDocument/2006/relationships/image" Target="../media/image631.png"/><Relationship Id="rId30" Type="http://schemas.openxmlformats.org/officeDocument/2006/relationships/image" Target="../media/image630.png"/><Relationship Id="rId3" Type="http://schemas.openxmlformats.org/officeDocument/2006/relationships/image" Target="../media/image603.png"/><Relationship Id="rId29" Type="http://schemas.openxmlformats.org/officeDocument/2006/relationships/image" Target="../media/image629.png"/><Relationship Id="rId28" Type="http://schemas.openxmlformats.org/officeDocument/2006/relationships/image" Target="../media/image628.png"/><Relationship Id="rId27" Type="http://schemas.openxmlformats.org/officeDocument/2006/relationships/image" Target="../media/image627.png"/><Relationship Id="rId26" Type="http://schemas.openxmlformats.org/officeDocument/2006/relationships/image" Target="../media/image626.png"/><Relationship Id="rId25" Type="http://schemas.openxmlformats.org/officeDocument/2006/relationships/image" Target="../media/image625.png"/><Relationship Id="rId24" Type="http://schemas.openxmlformats.org/officeDocument/2006/relationships/image" Target="../media/image624.png"/><Relationship Id="rId23" Type="http://schemas.openxmlformats.org/officeDocument/2006/relationships/image" Target="../media/image623.png"/><Relationship Id="rId22" Type="http://schemas.openxmlformats.org/officeDocument/2006/relationships/image" Target="../media/image622.png"/><Relationship Id="rId21" Type="http://schemas.openxmlformats.org/officeDocument/2006/relationships/image" Target="../media/image621.png"/><Relationship Id="rId20" Type="http://schemas.openxmlformats.org/officeDocument/2006/relationships/image" Target="../media/image620.png"/><Relationship Id="rId2" Type="http://schemas.openxmlformats.org/officeDocument/2006/relationships/image" Target="../media/image602.png"/><Relationship Id="rId19" Type="http://schemas.openxmlformats.org/officeDocument/2006/relationships/image" Target="../media/image619.png"/><Relationship Id="rId18" Type="http://schemas.openxmlformats.org/officeDocument/2006/relationships/image" Target="../media/image618.png"/><Relationship Id="rId17" Type="http://schemas.openxmlformats.org/officeDocument/2006/relationships/image" Target="../media/image617.png"/><Relationship Id="rId16" Type="http://schemas.openxmlformats.org/officeDocument/2006/relationships/image" Target="../media/image616.png"/><Relationship Id="rId15" Type="http://schemas.openxmlformats.org/officeDocument/2006/relationships/image" Target="../media/image615.png"/><Relationship Id="rId14" Type="http://schemas.openxmlformats.org/officeDocument/2006/relationships/image" Target="../media/image614.png"/><Relationship Id="rId13" Type="http://schemas.openxmlformats.org/officeDocument/2006/relationships/image" Target="../media/image613.png"/><Relationship Id="rId12" Type="http://schemas.openxmlformats.org/officeDocument/2006/relationships/image" Target="../media/image612.png"/><Relationship Id="rId11" Type="http://schemas.openxmlformats.org/officeDocument/2006/relationships/image" Target="../media/image611.png"/><Relationship Id="rId10" Type="http://schemas.openxmlformats.org/officeDocument/2006/relationships/image" Target="../media/image610.png"/><Relationship Id="rId1" Type="http://schemas.openxmlformats.org/officeDocument/2006/relationships/image" Target="../media/image60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7.png"/><Relationship Id="rId8" Type="http://schemas.openxmlformats.org/officeDocument/2006/relationships/image" Target="../media/image646.png"/><Relationship Id="rId7" Type="http://schemas.openxmlformats.org/officeDocument/2006/relationships/image" Target="../media/image645.png"/><Relationship Id="rId6" Type="http://schemas.openxmlformats.org/officeDocument/2006/relationships/image" Target="../media/image644.png"/><Relationship Id="rId5" Type="http://schemas.openxmlformats.org/officeDocument/2006/relationships/image" Target="../media/image503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5" Type="http://schemas.openxmlformats.org/officeDocument/2006/relationships/vmlDrawing" Target="../drawings/vmlDrawing19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649.wmf"/><Relationship Id="rId12" Type="http://schemas.openxmlformats.org/officeDocument/2006/relationships/oleObject" Target="../embeddings/oleObject47.bin"/><Relationship Id="rId11" Type="http://schemas.openxmlformats.org/officeDocument/2006/relationships/image" Target="../media/image648.wmf"/><Relationship Id="rId10" Type="http://schemas.openxmlformats.org/officeDocument/2006/relationships/oleObject" Target="../embeddings/oleObject46.bin"/><Relationship Id="rId1" Type="http://schemas.openxmlformats.org/officeDocument/2006/relationships/image" Target="../media/image115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652.png"/><Relationship Id="rId7" Type="http://schemas.openxmlformats.org/officeDocument/2006/relationships/image" Target="../media/image65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50.png"/><Relationship Id="rId2" Type="http://schemas.openxmlformats.org/officeDocument/2006/relationships/image" Target="../media/image643.png"/><Relationship Id="rId14" Type="http://schemas.openxmlformats.org/officeDocument/2006/relationships/vmlDrawing" Target="../drawings/vmlDrawing20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654.wmf"/><Relationship Id="rId11" Type="http://schemas.openxmlformats.org/officeDocument/2006/relationships/oleObject" Target="../embeddings/oleObject49.bin"/><Relationship Id="rId10" Type="http://schemas.openxmlformats.org/officeDocument/2006/relationships/image" Target="../media/image653.wmf"/><Relationship Id="rId1" Type="http://schemas.openxmlformats.org/officeDocument/2006/relationships/image" Target="../media/image642.png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9.wmf"/><Relationship Id="rId8" Type="http://schemas.openxmlformats.org/officeDocument/2006/relationships/oleObject" Target="../embeddings/oleObject53.bin"/><Relationship Id="rId70" Type="http://schemas.openxmlformats.org/officeDocument/2006/relationships/notesSlide" Target="../notesSlides/notesSlide34.xml"/><Relationship Id="rId7" Type="http://schemas.openxmlformats.org/officeDocument/2006/relationships/image" Target="../media/image658.wmf"/><Relationship Id="rId69" Type="http://schemas.openxmlformats.org/officeDocument/2006/relationships/vmlDrawing" Target="../drawings/vmlDrawing21.vml"/><Relationship Id="rId68" Type="http://schemas.openxmlformats.org/officeDocument/2006/relationships/slideLayout" Target="../slideLayouts/slideLayout30.xml"/><Relationship Id="rId67" Type="http://schemas.openxmlformats.org/officeDocument/2006/relationships/image" Target="../media/image688.wmf"/><Relationship Id="rId66" Type="http://schemas.openxmlformats.org/officeDocument/2006/relationships/oleObject" Target="../embeddings/oleObject82.bin"/><Relationship Id="rId65" Type="http://schemas.openxmlformats.org/officeDocument/2006/relationships/image" Target="../media/image687.wmf"/><Relationship Id="rId64" Type="http://schemas.openxmlformats.org/officeDocument/2006/relationships/oleObject" Target="../embeddings/oleObject81.bin"/><Relationship Id="rId63" Type="http://schemas.openxmlformats.org/officeDocument/2006/relationships/image" Target="../media/image686.wmf"/><Relationship Id="rId62" Type="http://schemas.openxmlformats.org/officeDocument/2006/relationships/oleObject" Target="../embeddings/oleObject80.bin"/><Relationship Id="rId61" Type="http://schemas.openxmlformats.org/officeDocument/2006/relationships/image" Target="../media/image685.wmf"/><Relationship Id="rId60" Type="http://schemas.openxmlformats.org/officeDocument/2006/relationships/oleObject" Target="../embeddings/oleObject79.bin"/><Relationship Id="rId6" Type="http://schemas.openxmlformats.org/officeDocument/2006/relationships/oleObject" Target="../embeddings/oleObject52.bin"/><Relationship Id="rId59" Type="http://schemas.openxmlformats.org/officeDocument/2006/relationships/image" Target="../media/image684.wmf"/><Relationship Id="rId58" Type="http://schemas.openxmlformats.org/officeDocument/2006/relationships/oleObject" Target="../embeddings/oleObject78.bin"/><Relationship Id="rId57" Type="http://schemas.openxmlformats.org/officeDocument/2006/relationships/image" Target="../media/image683.wmf"/><Relationship Id="rId56" Type="http://schemas.openxmlformats.org/officeDocument/2006/relationships/oleObject" Target="../embeddings/oleObject77.bin"/><Relationship Id="rId55" Type="http://schemas.openxmlformats.org/officeDocument/2006/relationships/image" Target="../media/image682.wmf"/><Relationship Id="rId54" Type="http://schemas.openxmlformats.org/officeDocument/2006/relationships/oleObject" Target="../embeddings/oleObject76.bin"/><Relationship Id="rId53" Type="http://schemas.openxmlformats.org/officeDocument/2006/relationships/image" Target="../media/image681.wmf"/><Relationship Id="rId52" Type="http://schemas.openxmlformats.org/officeDocument/2006/relationships/oleObject" Target="../embeddings/oleObject75.bin"/><Relationship Id="rId51" Type="http://schemas.openxmlformats.org/officeDocument/2006/relationships/image" Target="../media/image680.wmf"/><Relationship Id="rId50" Type="http://schemas.openxmlformats.org/officeDocument/2006/relationships/oleObject" Target="../embeddings/oleObject74.bin"/><Relationship Id="rId5" Type="http://schemas.openxmlformats.org/officeDocument/2006/relationships/image" Target="../media/image657.wmf"/><Relationship Id="rId49" Type="http://schemas.openxmlformats.org/officeDocument/2006/relationships/image" Target="../media/image679.wmf"/><Relationship Id="rId48" Type="http://schemas.openxmlformats.org/officeDocument/2006/relationships/oleObject" Target="../embeddings/oleObject73.bin"/><Relationship Id="rId47" Type="http://schemas.openxmlformats.org/officeDocument/2006/relationships/image" Target="../media/image678.wmf"/><Relationship Id="rId46" Type="http://schemas.openxmlformats.org/officeDocument/2006/relationships/oleObject" Target="../embeddings/oleObject72.bin"/><Relationship Id="rId45" Type="http://schemas.openxmlformats.org/officeDocument/2006/relationships/image" Target="../media/image677.wmf"/><Relationship Id="rId44" Type="http://schemas.openxmlformats.org/officeDocument/2006/relationships/oleObject" Target="../embeddings/oleObject71.bin"/><Relationship Id="rId43" Type="http://schemas.openxmlformats.org/officeDocument/2006/relationships/image" Target="../media/image676.wmf"/><Relationship Id="rId42" Type="http://schemas.openxmlformats.org/officeDocument/2006/relationships/oleObject" Target="../embeddings/oleObject70.bin"/><Relationship Id="rId41" Type="http://schemas.openxmlformats.org/officeDocument/2006/relationships/image" Target="../media/image675.wmf"/><Relationship Id="rId40" Type="http://schemas.openxmlformats.org/officeDocument/2006/relationships/oleObject" Target="../embeddings/oleObject69.bin"/><Relationship Id="rId4" Type="http://schemas.openxmlformats.org/officeDocument/2006/relationships/oleObject" Target="../embeddings/oleObject51.bin"/><Relationship Id="rId39" Type="http://schemas.openxmlformats.org/officeDocument/2006/relationships/image" Target="../media/image674.wmf"/><Relationship Id="rId38" Type="http://schemas.openxmlformats.org/officeDocument/2006/relationships/oleObject" Target="../embeddings/oleObject68.bin"/><Relationship Id="rId37" Type="http://schemas.openxmlformats.org/officeDocument/2006/relationships/image" Target="../media/image673.wmf"/><Relationship Id="rId36" Type="http://schemas.openxmlformats.org/officeDocument/2006/relationships/oleObject" Target="../embeddings/oleObject67.bin"/><Relationship Id="rId35" Type="http://schemas.openxmlformats.org/officeDocument/2006/relationships/image" Target="../media/image672.wmf"/><Relationship Id="rId34" Type="http://schemas.openxmlformats.org/officeDocument/2006/relationships/oleObject" Target="../embeddings/oleObject66.bin"/><Relationship Id="rId33" Type="http://schemas.openxmlformats.org/officeDocument/2006/relationships/image" Target="../media/image671.wmf"/><Relationship Id="rId32" Type="http://schemas.openxmlformats.org/officeDocument/2006/relationships/oleObject" Target="../embeddings/oleObject65.bin"/><Relationship Id="rId31" Type="http://schemas.openxmlformats.org/officeDocument/2006/relationships/image" Target="../media/image670.wmf"/><Relationship Id="rId30" Type="http://schemas.openxmlformats.org/officeDocument/2006/relationships/oleObject" Target="../embeddings/oleObject64.bin"/><Relationship Id="rId3" Type="http://schemas.openxmlformats.org/officeDocument/2006/relationships/image" Target="../media/image656.wmf"/><Relationship Id="rId29" Type="http://schemas.openxmlformats.org/officeDocument/2006/relationships/image" Target="../media/image669.wmf"/><Relationship Id="rId28" Type="http://schemas.openxmlformats.org/officeDocument/2006/relationships/oleObject" Target="../embeddings/oleObject63.bin"/><Relationship Id="rId27" Type="http://schemas.openxmlformats.org/officeDocument/2006/relationships/image" Target="../media/image668.wmf"/><Relationship Id="rId26" Type="http://schemas.openxmlformats.org/officeDocument/2006/relationships/oleObject" Target="../embeddings/oleObject62.bin"/><Relationship Id="rId25" Type="http://schemas.openxmlformats.org/officeDocument/2006/relationships/image" Target="../media/image667.wmf"/><Relationship Id="rId24" Type="http://schemas.openxmlformats.org/officeDocument/2006/relationships/oleObject" Target="../embeddings/oleObject61.bin"/><Relationship Id="rId23" Type="http://schemas.openxmlformats.org/officeDocument/2006/relationships/image" Target="../media/image666.wmf"/><Relationship Id="rId22" Type="http://schemas.openxmlformats.org/officeDocument/2006/relationships/oleObject" Target="../embeddings/oleObject60.bin"/><Relationship Id="rId21" Type="http://schemas.openxmlformats.org/officeDocument/2006/relationships/image" Target="../media/image665.wmf"/><Relationship Id="rId20" Type="http://schemas.openxmlformats.org/officeDocument/2006/relationships/oleObject" Target="../embeddings/oleObject59.bin"/><Relationship Id="rId2" Type="http://schemas.openxmlformats.org/officeDocument/2006/relationships/oleObject" Target="../embeddings/oleObject50.bin"/><Relationship Id="rId19" Type="http://schemas.openxmlformats.org/officeDocument/2006/relationships/image" Target="../media/image664.wmf"/><Relationship Id="rId18" Type="http://schemas.openxmlformats.org/officeDocument/2006/relationships/oleObject" Target="../embeddings/oleObject58.bin"/><Relationship Id="rId17" Type="http://schemas.openxmlformats.org/officeDocument/2006/relationships/image" Target="../media/image663.wmf"/><Relationship Id="rId16" Type="http://schemas.openxmlformats.org/officeDocument/2006/relationships/oleObject" Target="../embeddings/oleObject57.bin"/><Relationship Id="rId15" Type="http://schemas.openxmlformats.org/officeDocument/2006/relationships/image" Target="../media/image662.wmf"/><Relationship Id="rId14" Type="http://schemas.openxmlformats.org/officeDocument/2006/relationships/oleObject" Target="../embeddings/oleObject56.bin"/><Relationship Id="rId13" Type="http://schemas.openxmlformats.org/officeDocument/2006/relationships/image" Target="../media/image661.wmf"/><Relationship Id="rId12" Type="http://schemas.openxmlformats.org/officeDocument/2006/relationships/oleObject" Target="../embeddings/oleObject55.bin"/><Relationship Id="rId11" Type="http://schemas.openxmlformats.org/officeDocument/2006/relationships/image" Target="../media/image660.wmf"/><Relationship Id="rId10" Type="http://schemas.openxmlformats.org/officeDocument/2006/relationships/oleObject" Target="../embeddings/oleObject54.bin"/><Relationship Id="rId1" Type="http://schemas.openxmlformats.org/officeDocument/2006/relationships/image" Target="../media/image655.png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7" Type="http://schemas.openxmlformats.org/officeDocument/2006/relationships/notesSlide" Target="../notesSlides/notesSlide35.xml"/><Relationship Id="rId16" Type="http://schemas.openxmlformats.org/officeDocument/2006/relationships/vmlDrawing" Target="../drawings/vmlDrawing22.vml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690.png"/><Relationship Id="rId13" Type="http://schemas.openxmlformats.org/officeDocument/2006/relationships/image" Target="../media/image689.wmf"/><Relationship Id="rId12" Type="http://schemas.openxmlformats.org/officeDocument/2006/relationships/oleObject" Target="../embeddings/oleObject83.bin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495.w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494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5" Type="http://schemas.openxmlformats.org/officeDocument/2006/relationships/notesSlide" Target="../notesSlides/notesSlide36.xml"/><Relationship Id="rId14" Type="http://schemas.openxmlformats.org/officeDocument/2006/relationships/vmlDrawing" Target="../drawings/vmlDrawing23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97.wmf"/><Relationship Id="rId11" Type="http://schemas.openxmlformats.org/officeDocument/2006/relationships/oleObject" Target="../embeddings/oleObject86.bin"/><Relationship Id="rId10" Type="http://schemas.openxmlformats.org/officeDocument/2006/relationships/image" Target="../media/image496.wmf"/><Relationship Id="rId1" Type="http://schemas.openxmlformats.org/officeDocument/2006/relationships/image" Target="../media/image48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1.wmf"/><Relationship Id="rId1" Type="http://schemas.openxmlformats.org/officeDocument/2006/relationships/oleObject" Target="../embeddings/oleObject87.bin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2.wmf"/><Relationship Id="rId1" Type="http://schemas.openxmlformats.org/officeDocument/2006/relationships/oleObject" Target="../embeddings/oleObject88.bin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1.png"/><Relationship Id="rId8" Type="http://schemas.openxmlformats.org/officeDocument/2006/relationships/image" Target="../media/image700.png"/><Relationship Id="rId7" Type="http://schemas.openxmlformats.org/officeDocument/2006/relationships/image" Target="../media/image699.png"/><Relationship Id="rId6" Type="http://schemas.openxmlformats.org/officeDocument/2006/relationships/image" Target="../media/image698.png"/><Relationship Id="rId5" Type="http://schemas.openxmlformats.org/officeDocument/2006/relationships/image" Target="../media/image697.png"/><Relationship Id="rId4" Type="http://schemas.openxmlformats.org/officeDocument/2006/relationships/image" Target="../media/image696.png"/><Relationship Id="rId3" Type="http://schemas.openxmlformats.org/officeDocument/2006/relationships/image" Target="../media/image695.png"/><Relationship Id="rId2" Type="http://schemas.openxmlformats.org/officeDocument/2006/relationships/image" Target="../media/image69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703.png"/><Relationship Id="rId11" Type="http://schemas.openxmlformats.org/officeDocument/2006/relationships/image" Target="../media/image702.png"/><Relationship Id="rId10" Type="http://schemas.openxmlformats.org/officeDocument/2006/relationships/image" Target="../media/image178.png"/><Relationship Id="rId1" Type="http://schemas.openxmlformats.org/officeDocument/2006/relationships/image" Target="../media/image69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706.png"/><Relationship Id="rId6" Type="http://schemas.openxmlformats.org/officeDocument/2006/relationships/image" Target="../media/image705.png"/><Relationship Id="rId5" Type="http://schemas.openxmlformats.org/officeDocument/2006/relationships/image" Target="../media/image704.png"/><Relationship Id="rId4" Type="http://schemas.openxmlformats.org/officeDocument/2006/relationships/image" Target="../media/image178.png"/><Relationship Id="rId3" Type="http://schemas.openxmlformats.org/officeDocument/2006/relationships/image" Target="../media/image177.png"/><Relationship Id="rId2" Type="http://schemas.openxmlformats.org/officeDocument/2006/relationships/image" Target="../media/image694.png"/><Relationship Id="rId1" Type="http://schemas.openxmlformats.org/officeDocument/2006/relationships/image" Target="../media/image693.png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5.png"/><Relationship Id="rId8" Type="http://schemas.openxmlformats.org/officeDocument/2006/relationships/image" Target="../media/image714.png"/><Relationship Id="rId7" Type="http://schemas.openxmlformats.org/officeDocument/2006/relationships/image" Target="../media/image713.png"/><Relationship Id="rId6" Type="http://schemas.openxmlformats.org/officeDocument/2006/relationships/image" Target="../media/image712.png"/><Relationship Id="rId5" Type="http://schemas.openxmlformats.org/officeDocument/2006/relationships/image" Target="../media/image711.png"/><Relationship Id="rId41" Type="http://schemas.openxmlformats.org/officeDocument/2006/relationships/slideLayout" Target="../slideLayouts/slideLayout30.xml"/><Relationship Id="rId40" Type="http://schemas.openxmlformats.org/officeDocument/2006/relationships/image" Target="../media/image746.png"/><Relationship Id="rId4" Type="http://schemas.openxmlformats.org/officeDocument/2006/relationships/image" Target="../media/image710.png"/><Relationship Id="rId39" Type="http://schemas.openxmlformats.org/officeDocument/2006/relationships/image" Target="../media/image745.png"/><Relationship Id="rId38" Type="http://schemas.openxmlformats.org/officeDocument/2006/relationships/image" Target="../media/image744.png"/><Relationship Id="rId37" Type="http://schemas.openxmlformats.org/officeDocument/2006/relationships/image" Target="../media/image743.png"/><Relationship Id="rId36" Type="http://schemas.openxmlformats.org/officeDocument/2006/relationships/image" Target="../media/image742.png"/><Relationship Id="rId35" Type="http://schemas.openxmlformats.org/officeDocument/2006/relationships/image" Target="../media/image741.png"/><Relationship Id="rId34" Type="http://schemas.openxmlformats.org/officeDocument/2006/relationships/image" Target="../media/image740.png"/><Relationship Id="rId33" Type="http://schemas.openxmlformats.org/officeDocument/2006/relationships/image" Target="../media/image739.png"/><Relationship Id="rId32" Type="http://schemas.openxmlformats.org/officeDocument/2006/relationships/image" Target="../media/image738.png"/><Relationship Id="rId31" Type="http://schemas.openxmlformats.org/officeDocument/2006/relationships/image" Target="../media/image737.png"/><Relationship Id="rId30" Type="http://schemas.openxmlformats.org/officeDocument/2006/relationships/image" Target="../media/image736.png"/><Relationship Id="rId3" Type="http://schemas.openxmlformats.org/officeDocument/2006/relationships/image" Target="../media/image709.jpeg"/><Relationship Id="rId29" Type="http://schemas.openxmlformats.org/officeDocument/2006/relationships/image" Target="../media/image735.png"/><Relationship Id="rId28" Type="http://schemas.openxmlformats.org/officeDocument/2006/relationships/image" Target="../media/image734.png"/><Relationship Id="rId27" Type="http://schemas.openxmlformats.org/officeDocument/2006/relationships/image" Target="../media/image733.png"/><Relationship Id="rId26" Type="http://schemas.openxmlformats.org/officeDocument/2006/relationships/image" Target="../media/image732.png"/><Relationship Id="rId25" Type="http://schemas.openxmlformats.org/officeDocument/2006/relationships/image" Target="../media/image731.png"/><Relationship Id="rId24" Type="http://schemas.openxmlformats.org/officeDocument/2006/relationships/image" Target="../media/image730.png"/><Relationship Id="rId23" Type="http://schemas.openxmlformats.org/officeDocument/2006/relationships/image" Target="../media/image729.png"/><Relationship Id="rId22" Type="http://schemas.openxmlformats.org/officeDocument/2006/relationships/image" Target="../media/image728.png"/><Relationship Id="rId21" Type="http://schemas.openxmlformats.org/officeDocument/2006/relationships/image" Target="../media/image727.png"/><Relationship Id="rId20" Type="http://schemas.openxmlformats.org/officeDocument/2006/relationships/image" Target="../media/image726.png"/><Relationship Id="rId2" Type="http://schemas.openxmlformats.org/officeDocument/2006/relationships/image" Target="../media/image708.jpeg"/><Relationship Id="rId19" Type="http://schemas.openxmlformats.org/officeDocument/2006/relationships/image" Target="../media/image725.png"/><Relationship Id="rId18" Type="http://schemas.openxmlformats.org/officeDocument/2006/relationships/image" Target="../media/image724.png"/><Relationship Id="rId17" Type="http://schemas.openxmlformats.org/officeDocument/2006/relationships/image" Target="../media/image723.png"/><Relationship Id="rId16" Type="http://schemas.openxmlformats.org/officeDocument/2006/relationships/image" Target="../media/image722.png"/><Relationship Id="rId15" Type="http://schemas.openxmlformats.org/officeDocument/2006/relationships/image" Target="../media/image721.png"/><Relationship Id="rId14" Type="http://schemas.openxmlformats.org/officeDocument/2006/relationships/image" Target="../media/image720.png"/><Relationship Id="rId13" Type="http://schemas.openxmlformats.org/officeDocument/2006/relationships/image" Target="../media/image719.png"/><Relationship Id="rId12" Type="http://schemas.openxmlformats.org/officeDocument/2006/relationships/image" Target="../media/image718.png"/><Relationship Id="rId11" Type="http://schemas.openxmlformats.org/officeDocument/2006/relationships/image" Target="../media/image717.png"/><Relationship Id="rId10" Type="http://schemas.openxmlformats.org/officeDocument/2006/relationships/image" Target="../media/image716.png"/><Relationship Id="rId1" Type="http://schemas.openxmlformats.org/officeDocument/2006/relationships/image" Target="../media/image707.jpe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4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750.png"/></Relationships>
</file>

<file path=ppt/slides/_rels/slide1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image" Target="../media/image75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1" Type="http://schemas.openxmlformats.org/officeDocument/2006/relationships/notesSlide" Target="../notesSlides/notesSlide11.xml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16.jpe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jpeg"/><Relationship Id="rId15" Type="http://schemas.openxmlformats.org/officeDocument/2006/relationships/image" Target="../media/image29.jpeg"/><Relationship Id="rId14" Type="http://schemas.openxmlformats.org/officeDocument/2006/relationships/image" Target="../media/image28.jpeg"/><Relationship Id="rId13" Type="http://schemas.openxmlformats.org/officeDocument/2006/relationships/image" Target="../media/image27.jpeg"/><Relationship Id="rId12" Type="http://schemas.openxmlformats.org/officeDocument/2006/relationships/image" Target="../media/image26.jpeg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1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55.png"/><Relationship Id="rId3" Type="http://schemas.openxmlformats.org/officeDocument/2006/relationships/image" Target="../media/image753.png"/><Relationship Id="rId2" Type="http://schemas.openxmlformats.org/officeDocument/2006/relationships/image" Target="../media/image752.png"/><Relationship Id="rId1" Type="http://schemas.openxmlformats.org/officeDocument/2006/relationships/image" Target="../media/image754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5.png"/><Relationship Id="rId2" Type="http://schemas.openxmlformats.org/officeDocument/2006/relationships/image" Target="../media/image752.png"/><Relationship Id="rId1" Type="http://schemas.openxmlformats.org/officeDocument/2006/relationships/image" Target="../media/image756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image" Target="../media/image757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67.png"/><Relationship Id="rId7" Type="http://schemas.openxmlformats.org/officeDocument/2006/relationships/image" Target="../media/image766.png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image" Target="../media/image760.png"/></Relationships>
</file>

<file path=ppt/slides/_rels/slide1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72.png"/><Relationship Id="rId7" Type="http://schemas.openxmlformats.org/officeDocument/2006/relationships/image" Target="../media/image771.png"/><Relationship Id="rId6" Type="http://schemas.openxmlformats.org/officeDocument/2006/relationships/image" Target="../media/image770.png"/><Relationship Id="rId5" Type="http://schemas.openxmlformats.org/officeDocument/2006/relationships/image" Target="../media/image769.png"/><Relationship Id="rId4" Type="http://schemas.openxmlformats.org/officeDocument/2006/relationships/image" Target="../media/image706.png"/><Relationship Id="rId3" Type="http://schemas.openxmlformats.org/officeDocument/2006/relationships/image" Target="../media/image705.png"/><Relationship Id="rId2" Type="http://schemas.openxmlformats.org/officeDocument/2006/relationships/image" Target="../media/image210.png"/><Relationship Id="rId1" Type="http://schemas.openxmlformats.org/officeDocument/2006/relationships/image" Target="../media/image768.png"/></Relationships>
</file>

<file path=ppt/slides/_rels/slide1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8.png"/><Relationship Id="rId8" Type="http://schemas.openxmlformats.org/officeDocument/2006/relationships/image" Target="../media/image777.png"/><Relationship Id="rId7" Type="http://schemas.openxmlformats.org/officeDocument/2006/relationships/image" Target="../media/image776.png"/><Relationship Id="rId6" Type="http://schemas.openxmlformats.org/officeDocument/2006/relationships/image" Target="../media/image775.png"/><Relationship Id="rId5" Type="http://schemas.openxmlformats.org/officeDocument/2006/relationships/image" Target="../media/image774.png"/><Relationship Id="rId4" Type="http://schemas.openxmlformats.org/officeDocument/2006/relationships/image" Target="../media/image773.png"/><Relationship Id="rId3" Type="http://schemas.openxmlformats.org/officeDocument/2006/relationships/image" Target="../media/image763.png"/><Relationship Id="rId2" Type="http://schemas.openxmlformats.org/officeDocument/2006/relationships/image" Target="../media/image762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761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767.png"/><Relationship Id="rId7" Type="http://schemas.openxmlformats.org/officeDocument/2006/relationships/image" Target="../media/image766.png"/><Relationship Id="rId6" Type="http://schemas.openxmlformats.org/officeDocument/2006/relationships/image" Target="../media/image765.png"/><Relationship Id="rId5" Type="http://schemas.openxmlformats.org/officeDocument/2006/relationships/image" Target="../media/image764.png"/><Relationship Id="rId4" Type="http://schemas.openxmlformats.org/officeDocument/2006/relationships/image" Target="../media/image763.png"/><Relationship Id="rId3" Type="http://schemas.openxmlformats.org/officeDocument/2006/relationships/image" Target="../media/image762.png"/><Relationship Id="rId2" Type="http://schemas.openxmlformats.org/officeDocument/2006/relationships/image" Target="../media/image761.png"/><Relationship Id="rId1" Type="http://schemas.openxmlformats.org/officeDocument/2006/relationships/image" Target="../media/image760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759.png"/><Relationship Id="rId7" Type="http://schemas.openxmlformats.org/officeDocument/2006/relationships/image" Target="../media/image782.png"/><Relationship Id="rId6" Type="http://schemas.openxmlformats.org/officeDocument/2006/relationships/image" Target="../media/image706.png"/><Relationship Id="rId5" Type="http://schemas.openxmlformats.org/officeDocument/2006/relationships/image" Target="../media/image781.png"/><Relationship Id="rId4" Type="http://schemas.openxmlformats.org/officeDocument/2006/relationships/image" Target="../media/image705.png"/><Relationship Id="rId3" Type="http://schemas.openxmlformats.org/officeDocument/2006/relationships/image" Target="../media/image776.png"/><Relationship Id="rId2" Type="http://schemas.openxmlformats.org/officeDocument/2006/relationships/image" Target="../media/image780.png"/><Relationship Id="rId12" Type="http://schemas.openxmlformats.org/officeDocument/2006/relationships/vmlDrawing" Target="../drawings/vmlDrawing26.vml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783.wmf"/><Relationship Id="rId1" Type="http://schemas.openxmlformats.org/officeDocument/2006/relationships/image" Target="../media/image77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2.png"/><Relationship Id="rId8" Type="http://schemas.openxmlformats.org/officeDocument/2006/relationships/image" Target="../media/image791.png"/><Relationship Id="rId7" Type="http://schemas.openxmlformats.org/officeDocument/2006/relationships/image" Target="../media/image790.png"/><Relationship Id="rId6" Type="http://schemas.openxmlformats.org/officeDocument/2006/relationships/image" Target="../media/image789.png"/><Relationship Id="rId5" Type="http://schemas.openxmlformats.org/officeDocument/2006/relationships/image" Target="../media/image788.png"/><Relationship Id="rId4" Type="http://schemas.openxmlformats.org/officeDocument/2006/relationships/image" Target="../media/image787.png"/><Relationship Id="rId3" Type="http://schemas.openxmlformats.org/officeDocument/2006/relationships/image" Target="../media/image786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811.png"/><Relationship Id="rId27" Type="http://schemas.openxmlformats.org/officeDocument/2006/relationships/image" Target="../media/image810.png"/><Relationship Id="rId26" Type="http://schemas.openxmlformats.org/officeDocument/2006/relationships/image" Target="../media/image809.png"/><Relationship Id="rId25" Type="http://schemas.openxmlformats.org/officeDocument/2006/relationships/image" Target="../media/image808.png"/><Relationship Id="rId24" Type="http://schemas.openxmlformats.org/officeDocument/2006/relationships/image" Target="../media/image807.png"/><Relationship Id="rId23" Type="http://schemas.openxmlformats.org/officeDocument/2006/relationships/image" Target="../media/image806.png"/><Relationship Id="rId22" Type="http://schemas.openxmlformats.org/officeDocument/2006/relationships/image" Target="../media/image805.png"/><Relationship Id="rId21" Type="http://schemas.openxmlformats.org/officeDocument/2006/relationships/image" Target="../media/image804.png"/><Relationship Id="rId20" Type="http://schemas.openxmlformats.org/officeDocument/2006/relationships/image" Target="../media/image803.png"/><Relationship Id="rId2" Type="http://schemas.openxmlformats.org/officeDocument/2006/relationships/image" Target="../media/image785.png"/><Relationship Id="rId19" Type="http://schemas.openxmlformats.org/officeDocument/2006/relationships/image" Target="../media/image802.png"/><Relationship Id="rId18" Type="http://schemas.openxmlformats.org/officeDocument/2006/relationships/image" Target="../media/image801.png"/><Relationship Id="rId17" Type="http://schemas.openxmlformats.org/officeDocument/2006/relationships/image" Target="../media/image800.png"/><Relationship Id="rId16" Type="http://schemas.openxmlformats.org/officeDocument/2006/relationships/image" Target="../media/image799.png"/><Relationship Id="rId15" Type="http://schemas.openxmlformats.org/officeDocument/2006/relationships/image" Target="../media/image798.png"/><Relationship Id="rId14" Type="http://schemas.openxmlformats.org/officeDocument/2006/relationships/image" Target="../media/image797.png"/><Relationship Id="rId13" Type="http://schemas.openxmlformats.org/officeDocument/2006/relationships/image" Target="../media/image796.png"/><Relationship Id="rId12" Type="http://schemas.openxmlformats.org/officeDocument/2006/relationships/image" Target="../media/image795.png"/><Relationship Id="rId11" Type="http://schemas.openxmlformats.org/officeDocument/2006/relationships/image" Target="../media/image794.png"/><Relationship Id="rId10" Type="http://schemas.openxmlformats.org/officeDocument/2006/relationships/image" Target="../media/image793.png"/><Relationship Id="rId1" Type="http://schemas.openxmlformats.org/officeDocument/2006/relationships/image" Target="../media/image7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13.png"/><Relationship Id="rId1" Type="http://schemas.openxmlformats.org/officeDocument/2006/relationships/image" Target="../media/image812.png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18.png"/><Relationship Id="rId5" Type="http://schemas.openxmlformats.org/officeDocument/2006/relationships/image" Target="../media/image817.png"/><Relationship Id="rId4" Type="http://schemas.openxmlformats.org/officeDocument/2006/relationships/image" Target="../media/image816.png"/><Relationship Id="rId3" Type="http://schemas.openxmlformats.org/officeDocument/2006/relationships/image" Target="../media/image815.png"/><Relationship Id="rId2" Type="http://schemas.openxmlformats.org/officeDocument/2006/relationships/image" Target="../media/image814.png"/><Relationship Id="rId1" Type="http://schemas.openxmlformats.org/officeDocument/2006/relationships/image" Target="../media/image7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20.png"/><Relationship Id="rId1" Type="http://schemas.openxmlformats.org/officeDocument/2006/relationships/image" Target="../media/image819.png"/></Relationships>
</file>

<file path=ppt/slides/_rels/slide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6.png"/><Relationship Id="rId8" Type="http://schemas.openxmlformats.org/officeDocument/2006/relationships/image" Target="../media/image705.png"/><Relationship Id="rId7" Type="http://schemas.openxmlformats.org/officeDocument/2006/relationships/image" Target="../media/image826.png"/><Relationship Id="rId6" Type="http://schemas.openxmlformats.org/officeDocument/2006/relationships/image" Target="../media/image825.png"/><Relationship Id="rId5" Type="http://schemas.openxmlformats.org/officeDocument/2006/relationships/image" Target="../media/image824.png"/><Relationship Id="rId4" Type="http://schemas.openxmlformats.org/officeDocument/2006/relationships/image" Target="../media/image769.png"/><Relationship Id="rId3" Type="http://schemas.openxmlformats.org/officeDocument/2006/relationships/image" Target="../media/image823.png"/><Relationship Id="rId2" Type="http://schemas.openxmlformats.org/officeDocument/2006/relationships/image" Target="../media/image822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828.png"/><Relationship Id="rId10" Type="http://schemas.openxmlformats.org/officeDocument/2006/relationships/image" Target="../media/image827.png"/><Relationship Id="rId1" Type="http://schemas.openxmlformats.org/officeDocument/2006/relationships/image" Target="../media/image821.png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33.png"/><Relationship Id="rId5" Type="http://schemas.openxmlformats.org/officeDocument/2006/relationships/image" Target="../media/image832.png"/><Relationship Id="rId4" Type="http://schemas.openxmlformats.org/officeDocument/2006/relationships/image" Target="../media/image177.png"/><Relationship Id="rId3" Type="http://schemas.openxmlformats.org/officeDocument/2006/relationships/image" Target="../media/image831.png"/><Relationship Id="rId2" Type="http://schemas.openxmlformats.org/officeDocument/2006/relationships/image" Target="../media/image830.png"/><Relationship Id="rId1" Type="http://schemas.openxmlformats.org/officeDocument/2006/relationships/image" Target="../media/image829.png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8.png"/><Relationship Id="rId8" Type="http://schemas.openxmlformats.org/officeDocument/2006/relationships/image" Target="../media/image832.png"/><Relationship Id="rId7" Type="http://schemas.openxmlformats.org/officeDocument/2006/relationships/image" Target="../media/image837.png"/><Relationship Id="rId6" Type="http://schemas.openxmlformats.org/officeDocument/2006/relationships/image" Target="../media/image836.png"/><Relationship Id="rId5" Type="http://schemas.openxmlformats.org/officeDocument/2006/relationships/image" Target="../media/image835.png"/><Relationship Id="rId41" Type="http://schemas.openxmlformats.org/officeDocument/2006/relationships/vmlDrawing" Target="../drawings/vmlDrawing27.vml"/><Relationship Id="rId40" Type="http://schemas.openxmlformats.org/officeDocument/2006/relationships/slideLayout" Target="../slideLayouts/slideLayout30.xml"/><Relationship Id="rId4" Type="http://schemas.openxmlformats.org/officeDocument/2006/relationships/image" Target="../media/image831.png"/><Relationship Id="rId39" Type="http://schemas.openxmlformats.org/officeDocument/2006/relationships/image" Target="../media/image859.wmf"/><Relationship Id="rId38" Type="http://schemas.openxmlformats.org/officeDocument/2006/relationships/oleObject" Target="../embeddings/oleObject95.bin"/><Relationship Id="rId37" Type="http://schemas.openxmlformats.org/officeDocument/2006/relationships/image" Target="../media/image858.wmf"/><Relationship Id="rId36" Type="http://schemas.openxmlformats.org/officeDocument/2006/relationships/oleObject" Target="../embeddings/oleObject94.bin"/><Relationship Id="rId35" Type="http://schemas.openxmlformats.org/officeDocument/2006/relationships/image" Target="../media/image857.wmf"/><Relationship Id="rId34" Type="http://schemas.openxmlformats.org/officeDocument/2006/relationships/oleObject" Target="../embeddings/oleObject93.bin"/><Relationship Id="rId33" Type="http://schemas.openxmlformats.org/officeDocument/2006/relationships/image" Target="../media/image856.wmf"/><Relationship Id="rId32" Type="http://schemas.openxmlformats.org/officeDocument/2006/relationships/oleObject" Target="../embeddings/oleObject92.bin"/><Relationship Id="rId31" Type="http://schemas.openxmlformats.org/officeDocument/2006/relationships/image" Target="../media/image855.wmf"/><Relationship Id="rId30" Type="http://schemas.openxmlformats.org/officeDocument/2006/relationships/oleObject" Target="../embeddings/oleObject91.bin"/><Relationship Id="rId3" Type="http://schemas.openxmlformats.org/officeDocument/2006/relationships/image" Target="../media/image834.png"/><Relationship Id="rId29" Type="http://schemas.openxmlformats.org/officeDocument/2006/relationships/image" Target="../media/image854.wmf"/><Relationship Id="rId28" Type="http://schemas.openxmlformats.org/officeDocument/2006/relationships/oleObject" Target="../embeddings/oleObject90.bin"/><Relationship Id="rId27" Type="http://schemas.openxmlformats.org/officeDocument/2006/relationships/image" Target="../media/image833.png"/><Relationship Id="rId26" Type="http://schemas.openxmlformats.org/officeDocument/2006/relationships/image" Target="../media/image177.png"/><Relationship Id="rId25" Type="http://schemas.openxmlformats.org/officeDocument/2006/relationships/image" Target="../media/image577.png"/><Relationship Id="rId24" Type="http://schemas.openxmlformats.org/officeDocument/2006/relationships/image" Target="../media/image853.png"/><Relationship Id="rId23" Type="http://schemas.openxmlformats.org/officeDocument/2006/relationships/image" Target="../media/image852.png"/><Relationship Id="rId22" Type="http://schemas.openxmlformats.org/officeDocument/2006/relationships/image" Target="../media/image851.png"/><Relationship Id="rId21" Type="http://schemas.openxmlformats.org/officeDocument/2006/relationships/image" Target="../media/image850.png"/><Relationship Id="rId20" Type="http://schemas.openxmlformats.org/officeDocument/2006/relationships/image" Target="../media/image849.png"/><Relationship Id="rId2" Type="http://schemas.openxmlformats.org/officeDocument/2006/relationships/image" Target="../media/image830.png"/><Relationship Id="rId19" Type="http://schemas.openxmlformats.org/officeDocument/2006/relationships/image" Target="../media/image848.png"/><Relationship Id="rId18" Type="http://schemas.openxmlformats.org/officeDocument/2006/relationships/image" Target="../media/image847.png"/><Relationship Id="rId17" Type="http://schemas.openxmlformats.org/officeDocument/2006/relationships/image" Target="../media/image846.png"/><Relationship Id="rId16" Type="http://schemas.openxmlformats.org/officeDocument/2006/relationships/image" Target="../media/image845.png"/><Relationship Id="rId15" Type="http://schemas.openxmlformats.org/officeDocument/2006/relationships/image" Target="../media/image844.png"/><Relationship Id="rId14" Type="http://schemas.openxmlformats.org/officeDocument/2006/relationships/image" Target="../media/image843.png"/><Relationship Id="rId13" Type="http://schemas.openxmlformats.org/officeDocument/2006/relationships/image" Target="../media/image842.png"/><Relationship Id="rId12" Type="http://schemas.openxmlformats.org/officeDocument/2006/relationships/image" Target="../media/image841.png"/><Relationship Id="rId11" Type="http://schemas.openxmlformats.org/officeDocument/2006/relationships/image" Target="../media/image840.png"/><Relationship Id="rId10" Type="http://schemas.openxmlformats.org/officeDocument/2006/relationships/image" Target="../media/image839.png"/><Relationship Id="rId1" Type="http://schemas.openxmlformats.org/officeDocument/2006/relationships/image" Target="../media/image829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863.png"/><Relationship Id="rId7" Type="http://schemas.openxmlformats.org/officeDocument/2006/relationships/image" Target="../media/image841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862.jpeg"/><Relationship Id="rId2" Type="http://schemas.openxmlformats.org/officeDocument/2006/relationships/image" Target="../media/image861.jpeg"/><Relationship Id="rId18" Type="http://schemas.openxmlformats.org/officeDocument/2006/relationships/vmlDrawing" Target="../drawings/vmlDrawing28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67.wmf"/><Relationship Id="rId15" Type="http://schemas.openxmlformats.org/officeDocument/2006/relationships/oleObject" Target="../embeddings/oleObject99.bin"/><Relationship Id="rId14" Type="http://schemas.openxmlformats.org/officeDocument/2006/relationships/image" Target="../media/image866.wmf"/><Relationship Id="rId13" Type="http://schemas.openxmlformats.org/officeDocument/2006/relationships/oleObject" Target="../embeddings/oleObject98.bin"/><Relationship Id="rId12" Type="http://schemas.openxmlformats.org/officeDocument/2006/relationships/image" Target="../media/image865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864.wmf"/><Relationship Id="rId1" Type="http://schemas.openxmlformats.org/officeDocument/2006/relationships/image" Target="../media/image860.jpeg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4.bin"/><Relationship Id="rId8" Type="http://schemas.openxmlformats.org/officeDocument/2006/relationships/image" Target="../media/image871.w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870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869.w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868.wmf"/><Relationship Id="rId14" Type="http://schemas.openxmlformats.org/officeDocument/2006/relationships/vmlDrawing" Target="../drawings/vmlDrawing29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873.wmf"/><Relationship Id="rId11" Type="http://schemas.openxmlformats.org/officeDocument/2006/relationships/oleObject" Target="../embeddings/oleObject105.bin"/><Relationship Id="rId10" Type="http://schemas.openxmlformats.org/officeDocument/2006/relationships/image" Target="../media/image872.wmf"/><Relationship Id="rId1" Type="http://schemas.openxmlformats.org/officeDocument/2006/relationships/oleObject" Target="../embeddings/oleObject100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841.png"/><Relationship Id="rId1" Type="http://schemas.openxmlformats.org/officeDocument/2006/relationships/image" Target="../media/image8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0.v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876.wmf"/><Relationship Id="rId4" Type="http://schemas.openxmlformats.org/officeDocument/2006/relationships/oleObject" Target="../embeddings/oleObject107.bin"/><Relationship Id="rId3" Type="http://schemas.openxmlformats.org/officeDocument/2006/relationships/image" Target="../media/image875.wmf"/><Relationship Id="rId2" Type="http://schemas.openxmlformats.org/officeDocument/2006/relationships/oleObject" Target="../embeddings/oleObject106.bin"/><Relationship Id="rId1" Type="http://schemas.openxmlformats.org/officeDocument/2006/relationships/image" Target="../media/image874.jpeg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865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881.png"/><Relationship Id="rId5" Type="http://schemas.openxmlformats.org/officeDocument/2006/relationships/image" Target="../media/image880.png"/><Relationship Id="rId4" Type="http://schemas.openxmlformats.org/officeDocument/2006/relationships/image" Target="../media/image879.png"/><Relationship Id="rId3" Type="http://schemas.openxmlformats.org/officeDocument/2006/relationships/image" Target="../media/image878.png"/><Relationship Id="rId2" Type="http://schemas.openxmlformats.org/officeDocument/2006/relationships/image" Target="../media/image694.png"/><Relationship Id="rId10" Type="http://schemas.openxmlformats.org/officeDocument/2006/relationships/vmlDrawing" Target="../drawings/vmlDrawing31.vml"/><Relationship Id="rId1" Type="http://schemas.openxmlformats.org/officeDocument/2006/relationships/image" Target="../media/image877.png"/></Relationships>
</file>

<file path=ppt/slides/_rels/slide1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7.png"/><Relationship Id="rId8" Type="http://schemas.openxmlformats.org/officeDocument/2006/relationships/image" Target="../media/image886.png"/><Relationship Id="rId7" Type="http://schemas.openxmlformats.org/officeDocument/2006/relationships/image" Target="../media/image885.png"/><Relationship Id="rId6" Type="http://schemas.openxmlformats.org/officeDocument/2006/relationships/image" Target="../media/image884.png"/><Relationship Id="rId5" Type="http://schemas.openxmlformats.org/officeDocument/2006/relationships/image" Target="../media/image883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8" Type="http://schemas.openxmlformats.org/officeDocument/2006/relationships/vmlDrawing" Target="../drawings/vmlDrawing32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865.wmf"/><Relationship Id="rId15" Type="http://schemas.openxmlformats.org/officeDocument/2006/relationships/oleObject" Target="../embeddings/oleObject110.bin"/><Relationship Id="rId14" Type="http://schemas.openxmlformats.org/officeDocument/2006/relationships/image" Target="../media/image889.wmf"/><Relationship Id="rId13" Type="http://schemas.openxmlformats.org/officeDocument/2006/relationships/oleObject" Target="../embeddings/oleObject109.bin"/><Relationship Id="rId12" Type="http://schemas.openxmlformats.org/officeDocument/2006/relationships/image" Target="../media/image881.png"/><Relationship Id="rId11" Type="http://schemas.openxmlformats.org/officeDocument/2006/relationships/image" Target="../media/image880.png"/><Relationship Id="rId10" Type="http://schemas.openxmlformats.org/officeDocument/2006/relationships/image" Target="../media/image888.png"/><Relationship Id="rId1" Type="http://schemas.openxmlformats.org/officeDocument/2006/relationships/image" Target="../media/image882.jpe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1.png"/><Relationship Id="rId8" Type="http://schemas.openxmlformats.org/officeDocument/2006/relationships/image" Target="../media/image180.png"/><Relationship Id="rId7" Type="http://schemas.openxmlformats.org/officeDocument/2006/relationships/image" Target="../media/image890.png"/><Relationship Id="rId6" Type="http://schemas.openxmlformats.org/officeDocument/2006/relationships/image" Target="../media/image564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Relationship Id="rId3" Type="http://schemas.openxmlformats.org/officeDocument/2006/relationships/image" Target="../media/image888.png"/><Relationship Id="rId20" Type="http://schemas.openxmlformats.org/officeDocument/2006/relationships/vmlDrawing" Target="../drawings/vmlDrawing33.vml"/><Relationship Id="rId2" Type="http://schemas.openxmlformats.org/officeDocument/2006/relationships/image" Target="../media/image887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896.wmf"/><Relationship Id="rId17" Type="http://schemas.openxmlformats.org/officeDocument/2006/relationships/oleObject" Target="../embeddings/oleObject112.bin"/><Relationship Id="rId16" Type="http://schemas.openxmlformats.org/officeDocument/2006/relationships/image" Target="../media/image895.wmf"/><Relationship Id="rId15" Type="http://schemas.openxmlformats.org/officeDocument/2006/relationships/oleObject" Target="../embeddings/oleObject111.bin"/><Relationship Id="rId14" Type="http://schemas.openxmlformats.org/officeDocument/2006/relationships/image" Target="../media/image179.png"/><Relationship Id="rId13" Type="http://schemas.openxmlformats.org/officeDocument/2006/relationships/image" Target="../media/image178.png"/><Relationship Id="rId12" Type="http://schemas.openxmlformats.org/officeDocument/2006/relationships/image" Target="../media/image894.jpeg"/><Relationship Id="rId11" Type="http://schemas.openxmlformats.org/officeDocument/2006/relationships/image" Target="../media/image893.png"/><Relationship Id="rId10" Type="http://schemas.openxmlformats.org/officeDocument/2006/relationships/image" Target="../media/image892.png"/><Relationship Id="rId1" Type="http://schemas.openxmlformats.org/officeDocument/2006/relationships/image" Target="../media/image886.png"/></Relationships>
</file>

<file path=ppt/slides/_rels/slide1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902.png"/><Relationship Id="rId5" Type="http://schemas.openxmlformats.org/officeDocument/2006/relationships/image" Target="../media/image901.png"/><Relationship Id="rId4" Type="http://schemas.openxmlformats.org/officeDocument/2006/relationships/image" Target="../media/image900.png"/><Relationship Id="rId3" Type="http://schemas.openxmlformats.org/officeDocument/2006/relationships/image" Target="../media/image899.png"/><Relationship Id="rId2" Type="http://schemas.openxmlformats.org/officeDocument/2006/relationships/image" Target="../media/image898.png"/><Relationship Id="rId1" Type="http://schemas.openxmlformats.org/officeDocument/2006/relationships/image" Target="../media/image89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04.png"/><Relationship Id="rId1" Type="http://schemas.openxmlformats.org/officeDocument/2006/relationships/image" Target="../media/image903.png"/></Relationships>
</file>

<file path=ppt/slides/_rels/slide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8.wmf"/><Relationship Id="rId8" Type="http://schemas.openxmlformats.org/officeDocument/2006/relationships/oleObject" Target="../embeddings/oleObject116.bin"/><Relationship Id="rId7" Type="http://schemas.openxmlformats.org/officeDocument/2006/relationships/image" Target="../media/image907.wmf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906.wmf"/><Relationship Id="rId4" Type="http://schemas.openxmlformats.org/officeDocument/2006/relationships/oleObject" Target="../embeddings/oleObject114.bin"/><Relationship Id="rId3" Type="http://schemas.openxmlformats.org/officeDocument/2006/relationships/image" Target="../media/image905.wmf"/><Relationship Id="rId27" Type="http://schemas.openxmlformats.org/officeDocument/2006/relationships/vmlDrawing" Target="../drawings/vmlDrawing34.vml"/><Relationship Id="rId26" Type="http://schemas.openxmlformats.org/officeDocument/2006/relationships/slideLayout" Target="../slideLayouts/slideLayout30.xml"/><Relationship Id="rId25" Type="http://schemas.openxmlformats.org/officeDocument/2006/relationships/image" Target="../media/image916.wmf"/><Relationship Id="rId24" Type="http://schemas.openxmlformats.org/officeDocument/2006/relationships/oleObject" Target="../embeddings/oleObject124.bin"/><Relationship Id="rId23" Type="http://schemas.openxmlformats.org/officeDocument/2006/relationships/image" Target="../media/image915.wmf"/><Relationship Id="rId22" Type="http://schemas.openxmlformats.org/officeDocument/2006/relationships/oleObject" Target="../embeddings/oleObject123.bin"/><Relationship Id="rId21" Type="http://schemas.openxmlformats.org/officeDocument/2006/relationships/image" Target="../media/image914.wmf"/><Relationship Id="rId20" Type="http://schemas.openxmlformats.org/officeDocument/2006/relationships/oleObject" Target="../embeddings/oleObject122.bin"/><Relationship Id="rId2" Type="http://schemas.openxmlformats.org/officeDocument/2006/relationships/oleObject" Target="../embeddings/oleObject113.bin"/><Relationship Id="rId19" Type="http://schemas.openxmlformats.org/officeDocument/2006/relationships/image" Target="../media/image913.wmf"/><Relationship Id="rId18" Type="http://schemas.openxmlformats.org/officeDocument/2006/relationships/oleObject" Target="../embeddings/oleObject121.bin"/><Relationship Id="rId17" Type="http://schemas.openxmlformats.org/officeDocument/2006/relationships/image" Target="../media/image912.wmf"/><Relationship Id="rId16" Type="http://schemas.openxmlformats.org/officeDocument/2006/relationships/oleObject" Target="../embeddings/oleObject120.bin"/><Relationship Id="rId15" Type="http://schemas.openxmlformats.org/officeDocument/2006/relationships/image" Target="../media/image911.wmf"/><Relationship Id="rId14" Type="http://schemas.openxmlformats.org/officeDocument/2006/relationships/oleObject" Target="../embeddings/oleObject119.bin"/><Relationship Id="rId13" Type="http://schemas.openxmlformats.org/officeDocument/2006/relationships/image" Target="../media/image910.wmf"/><Relationship Id="rId12" Type="http://schemas.openxmlformats.org/officeDocument/2006/relationships/oleObject" Target="../embeddings/oleObject118.bin"/><Relationship Id="rId11" Type="http://schemas.openxmlformats.org/officeDocument/2006/relationships/image" Target="../media/image909.wmf"/><Relationship Id="rId10" Type="http://schemas.openxmlformats.org/officeDocument/2006/relationships/oleObject" Target="../embeddings/oleObject117.bin"/><Relationship Id="rId1" Type="http://schemas.openxmlformats.org/officeDocument/2006/relationships/image" Target="../media/image904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17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1.png"/><Relationship Id="rId8" Type="http://schemas.openxmlformats.org/officeDocument/2006/relationships/image" Target="../media/image219.png"/><Relationship Id="rId7" Type="http://schemas.openxmlformats.org/officeDocument/2006/relationships/image" Target="../media/image920.png"/><Relationship Id="rId6" Type="http://schemas.openxmlformats.org/officeDocument/2006/relationships/image" Target="../media/image919.png"/><Relationship Id="rId5" Type="http://schemas.openxmlformats.org/officeDocument/2006/relationships/image" Target="../media/image918.png"/><Relationship Id="rId4" Type="http://schemas.openxmlformats.org/officeDocument/2006/relationships/image" Target="../media/image881.png"/><Relationship Id="rId3" Type="http://schemas.openxmlformats.org/officeDocument/2006/relationships/image" Target="../media/image880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930.png"/><Relationship Id="rId18" Type="http://schemas.openxmlformats.org/officeDocument/2006/relationships/image" Target="../media/image929.png"/><Relationship Id="rId17" Type="http://schemas.openxmlformats.org/officeDocument/2006/relationships/image" Target="../media/image928.png"/><Relationship Id="rId16" Type="http://schemas.openxmlformats.org/officeDocument/2006/relationships/image" Target="../media/image927.png"/><Relationship Id="rId15" Type="http://schemas.openxmlformats.org/officeDocument/2006/relationships/image" Target="../media/image926.png"/><Relationship Id="rId14" Type="http://schemas.openxmlformats.org/officeDocument/2006/relationships/image" Target="../media/image925.png"/><Relationship Id="rId13" Type="http://schemas.openxmlformats.org/officeDocument/2006/relationships/image" Target="../media/image924.png"/><Relationship Id="rId12" Type="http://schemas.openxmlformats.org/officeDocument/2006/relationships/image" Target="../media/image841.png"/><Relationship Id="rId11" Type="http://schemas.openxmlformats.org/officeDocument/2006/relationships/image" Target="../media/image923.png"/><Relationship Id="rId10" Type="http://schemas.openxmlformats.org/officeDocument/2006/relationships/image" Target="../media/image922.png"/><Relationship Id="rId1" Type="http://schemas.openxmlformats.org/officeDocument/2006/relationships/image" Target="../media/image26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32.png"/><Relationship Id="rId1" Type="http://schemas.openxmlformats.org/officeDocument/2006/relationships/image" Target="../media/image9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5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38.png"/><Relationship Id="rId6" Type="http://schemas.openxmlformats.org/officeDocument/2006/relationships/image" Target="../media/image937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936.png"/><Relationship Id="rId3" Type="http://schemas.openxmlformats.org/officeDocument/2006/relationships/image" Target="../media/image935.png"/><Relationship Id="rId2" Type="http://schemas.openxmlformats.org/officeDocument/2006/relationships/image" Target="../media/image934.png"/><Relationship Id="rId1" Type="http://schemas.openxmlformats.org/officeDocument/2006/relationships/image" Target="../media/image93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39.png"/><Relationship Id="rId1" Type="http://schemas.openxmlformats.org/officeDocument/2006/relationships/image" Target="../media/image931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947.png"/><Relationship Id="rId7" Type="http://schemas.openxmlformats.org/officeDocument/2006/relationships/image" Target="../media/image946.png"/><Relationship Id="rId6" Type="http://schemas.openxmlformats.org/officeDocument/2006/relationships/image" Target="../media/image945.png"/><Relationship Id="rId5" Type="http://schemas.openxmlformats.org/officeDocument/2006/relationships/image" Target="../media/image944.png"/><Relationship Id="rId4" Type="http://schemas.openxmlformats.org/officeDocument/2006/relationships/image" Target="../media/image943.png"/><Relationship Id="rId3" Type="http://schemas.openxmlformats.org/officeDocument/2006/relationships/image" Target="../media/image942.png"/><Relationship Id="rId2" Type="http://schemas.openxmlformats.org/officeDocument/2006/relationships/image" Target="../media/image941.png"/><Relationship Id="rId1" Type="http://schemas.openxmlformats.org/officeDocument/2006/relationships/image" Target="../media/image940.png"/></Relationships>
</file>

<file path=ppt/slides/_rels/slide1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51.png"/><Relationship Id="rId3" Type="http://schemas.openxmlformats.org/officeDocument/2006/relationships/image" Target="../media/image950.png"/><Relationship Id="rId2" Type="http://schemas.openxmlformats.org/officeDocument/2006/relationships/image" Target="../media/image949.png"/><Relationship Id="rId1" Type="http://schemas.openxmlformats.org/officeDocument/2006/relationships/image" Target="../media/image94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58.png"/><Relationship Id="rId6" Type="http://schemas.openxmlformats.org/officeDocument/2006/relationships/image" Target="../media/image957.png"/><Relationship Id="rId5" Type="http://schemas.openxmlformats.org/officeDocument/2006/relationships/image" Target="../media/image956.png"/><Relationship Id="rId4" Type="http://schemas.openxmlformats.org/officeDocument/2006/relationships/image" Target="../media/image955.png"/><Relationship Id="rId3" Type="http://schemas.openxmlformats.org/officeDocument/2006/relationships/image" Target="../media/image954.png"/><Relationship Id="rId2" Type="http://schemas.openxmlformats.org/officeDocument/2006/relationships/image" Target="../media/image953.png"/><Relationship Id="rId1" Type="http://schemas.openxmlformats.org/officeDocument/2006/relationships/image" Target="../media/image952.png"/></Relationships>
</file>

<file path=ppt/slides/_rels/slide1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962.png"/><Relationship Id="rId3" Type="http://schemas.openxmlformats.org/officeDocument/2006/relationships/image" Target="../media/image961.png"/><Relationship Id="rId2" Type="http://schemas.openxmlformats.org/officeDocument/2006/relationships/image" Target="../media/image960.png"/><Relationship Id="rId1" Type="http://schemas.openxmlformats.org/officeDocument/2006/relationships/image" Target="../media/image959.png"/></Relationships>
</file>

<file path=ppt/slides/_rels/slide1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vmlDrawing" Target="../drawings/vmlDrawing36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63.wmf"/><Relationship Id="rId2" Type="http://schemas.openxmlformats.org/officeDocument/2006/relationships/oleObject" Target="../embeddings/oleObject126.bin"/><Relationship Id="rId1" Type="http://schemas.openxmlformats.org/officeDocument/2006/relationships/image" Target="../media/image962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0.png"/><Relationship Id="rId8" Type="http://schemas.openxmlformats.org/officeDocument/2006/relationships/image" Target="../media/image802.png"/><Relationship Id="rId7" Type="http://schemas.openxmlformats.org/officeDocument/2006/relationships/image" Target="../media/image969.png"/><Relationship Id="rId6" Type="http://schemas.openxmlformats.org/officeDocument/2006/relationships/image" Target="../media/image788.png"/><Relationship Id="rId5" Type="http://schemas.openxmlformats.org/officeDocument/2006/relationships/image" Target="../media/image968.png"/><Relationship Id="rId4" Type="http://schemas.openxmlformats.org/officeDocument/2006/relationships/image" Target="../media/image967.png"/><Relationship Id="rId3" Type="http://schemas.openxmlformats.org/officeDocument/2006/relationships/image" Target="../media/image966.png"/><Relationship Id="rId2" Type="http://schemas.openxmlformats.org/officeDocument/2006/relationships/image" Target="../media/image965.png"/><Relationship Id="rId11" Type="http://schemas.openxmlformats.org/officeDocument/2006/relationships/notesSlide" Target="../notesSlides/notesSlide41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64.png"/></Relationships>
</file>

<file path=ppt/slides/_rels/slide1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70.png"/><Relationship Id="rId2" Type="http://schemas.openxmlformats.org/officeDocument/2006/relationships/image" Target="../media/image972.png"/><Relationship Id="rId1" Type="http://schemas.openxmlformats.org/officeDocument/2006/relationships/image" Target="../media/image971.png"/></Relationships>
</file>

<file path=ppt/slides/_rels/slide1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37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973.wmf"/><Relationship Id="rId1" Type="http://schemas.openxmlformats.org/officeDocument/2006/relationships/oleObject" Target="../embeddings/oleObject1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9.png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8.png"/><Relationship Id="rId8" Type="http://schemas.openxmlformats.org/officeDocument/2006/relationships/image" Target="../media/image977.wmf"/><Relationship Id="rId7" Type="http://schemas.openxmlformats.org/officeDocument/2006/relationships/oleObject" Target="../embeddings/oleObject130.bin"/><Relationship Id="rId6" Type="http://schemas.openxmlformats.org/officeDocument/2006/relationships/image" Target="../media/image976.wmf"/><Relationship Id="rId5" Type="http://schemas.openxmlformats.org/officeDocument/2006/relationships/oleObject" Target="../embeddings/oleObject129.bin"/><Relationship Id="rId4" Type="http://schemas.openxmlformats.org/officeDocument/2006/relationships/image" Target="../media/image975.wmf"/><Relationship Id="rId3" Type="http://schemas.openxmlformats.org/officeDocument/2006/relationships/oleObject" Target="../embeddings/oleObject128.bin"/><Relationship Id="rId2" Type="http://schemas.openxmlformats.org/officeDocument/2006/relationships/image" Target="../media/image974.png"/><Relationship Id="rId15" Type="http://schemas.openxmlformats.org/officeDocument/2006/relationships/notesSlide" Target="../notesSlides/notesSlide44.xml"/><Relationship Id="rId14" Type="http://schemas.openxmlformats.org/officeDocument/2006/relationships/vmlDrawing" Target="../drawings/vmlDrawing38.vml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980.wmf"/><Relationship Id="rId11" Type="http://schemas.openxmlformats.org/officeDocument/2006/relationships/oleObject" Target="../embeddings/oleObject131.bin"/><Relationship Id="rId10" Type="http://schemas.openxmlformats.org/officeDocument/2006/relationships/image" Target="../media/image979.png"/><Relationship Id="rId1" Type="http://schemas.openxmlformats.org/officeDocument/2006/relationships/image" Target="../media/image968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7.jpeg"/><Relationship Id="rId8" Type="http://schemas.openxmlformats.org/officeDocument/2006/relationships/image" Target="../media/image986.png"/><Relationship Id="rId7" Type="http://schemas.openxmlformats.org/officeDocument/2006/relationships/image" Target="../media/image985.jpeg"/><Relationship Id="rId6" Type="http://schemas.openxmlformats.org/officeDocument/2006/relationships/image" Target="../media/image984.png"/><Relationship Id="rId5" Type="http://schemas.openxmlformats.org/officeDocument/2006/relationships/image" Target="../media/image983.png"/><Relationship Id="rId4" Type="http://schemas.openxmlformats.org/officeDocument/2006/relationships/image" Target="../media/image982.wmf"/><Relationship Id="rId3" Type="http://schemas.openxmlformats.org/officeDocument/2006/relationships/oleObject" Target="../embeddings/oleObject133.bin"/><Relationship Id="rId2" Type="http://schemas.openxmlformats.org/officeDocument/2006/relationships/image" Target="../media/image981.wmf"/><Relationship Id="rId18" Type="http://schemas.openxmlformats.org/officeDocument/2006/relationships/notesSlide" Target="../notesSlides/notesSlide45.xml"/><Relationship Id="rId17" Type="http://schemas.openxmlformats.org/officeDocument/2006/relationships/vmlDrawing" Target="../drawings/vmlDrawing39.vml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993.png"/><Relationship Id="rId14" Type="http://schemas.openxmlformats.org/officeDocument/2006/relationships/image" Target="../media/image992.png"/><Relationship Id="rId13" Type="http://schemas.openxmlformats.org/officeDocument/2006/relationships/image" Target="../media/image991.png"/><Relationship Id="rId12" Type="http://schemas.openxmlformats.org/officeDocument/2006/relationships/image" Target="../media/image990.png"/><Relationship Id="rId11" Type="http://schemas.openxmlformats.org/officeDocument/2006/relationships/image" Target="../media/image989.png"/><Relationship Id="rId10" Type="http://schemas.openxmlformats.org/officeDocument/2006/relationships/image" Target="../media/image988.png"/><Relationship Id="rId1" Type="http://schemas.openxmlformats.org/officeDocument/2006/relationships/oleObject" Target="../embeddings/oleObject132.bin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0.v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996.wmf"/><Relationship Id="rId6" Type="http://schemas.openxmlformats.org/officeDocument/2006/relationships/oleObject" Target="../embeddings/oleObject136.bin"/><Relationship Id="rId5" Type="http://schemas.openxmlformats.org/officeDocument/2006/relationships/image" Target="../media/image995.wmf"/><Relationship Id="rId4" Type="http://schemas.openxmlformats.org/officeDocument/2006/relationships/oleObject" Target="../embeddings/oleObject135.bin"/><Relationship Id="rId3" Type="http://schemas.openxmlformats.org/officeDocument/2006/relationships/image" Target="../media/image994.wmf"/><Relationship Id="rId2" Type="http://schemas.openxmlformats.org/officeDocument/2006/relationships/oleObject" Target="../embeddings/oleObject134.bin"/><Relationship Id="rId10" Type="http://schemas.openxmlformats.org/officeDocument/2006/relationships/notesSlide" Target="../notesSlides/notesSlide46.xml"/><Relationship Id="rId1" Type="http://schemas.openxmlformats.org/officeDocument/2006/relationships/image" Target="../media/image983.png"/></Relationships>
</file>

<file path=ppt/slides/_rels/slide1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7.bin"/><Relationship Id="rId8" Type="http://schemas.openxmlformats.org/officeDocument/2006/relationships/image" Target="../media/image1002.png"/><Relationship Id="rId7" Type="http://schemas.openxmlformats.org/officeDocument/2006/relationships/image" Target="../media/image1001.png"/><Relationship Id="rId6" Type="http://schemas.openxmlformats.org/officeDocument/2006/relationships/image" Target="../media/image780.png"/><Relationship Id="rId5" Type="http://schemas.openxmlformats.org/officeDocument/2006/relationships/image" Target="../media/image968.png"/><Relationship Id="rId4" Type="http://schemas.openxmlformats.org/officeDocument/2006/relationships/image" Target="../media/image1000.png"/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6" Type="http://schemas.openxmlformats.org/officeDocument/2006/relationships/notesSlide" Target="../notesSlides/notesSlide47.xml"/><Relationship Id="rId15" Type="http://schemas.openxmlformats.org/officeDocument/2006/relationships/vmlDrawing" Target="../drawings/vmlDrawing41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1005.png"/><Relationship Id="rId12" Type="http://schemas.openxmlformats.org/officeDocument/2006/relationships/image" Target="../media/image1004.wmf"/><Relationship Id="rId11" Type="http://schemas.openxmlformats.org/officeDocument/2006/relationships/oleObject" Target="../embeddings/oleObject138.bin"/><Relationship Id="rId10" Type="http://schemas.openxmlformats.org/officeDocument/2006/relationships/image" Target="../media/image1003.wmf"/><Relationship Id="rId1" Type="http://schemas.openxmlformats.org/officeDocument/2006/relationships/image" Target="../media/image997.png"/></Relationships>
</file>

<file path=ppt/slides/_rels/slide1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1011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010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009.png"/><Relationship Id="rId3" Type="http://schemas.openxmlformats.org/officeDocument/2006/relationships/image" Target="../media/image1008.png"/><Relationship Id="rId2" Type="http://schemas.openxmlformats.org/officeDocument/2006/relationships/image" Target="../media/image1007.png"/><Relationship Id="rId11" Type="http://schemas.openxmlformats.org/officeDocument/2006/relationships/notesSlide" Target="../notesSlides/notesSlide48.xml"/><Relationship Id="rId10" Type="http://schemas.openxmlformats.org/officeDocument/2006/relationships/vmlDrawing" Target="../drawings/vmlDrawing42.vml"/><Relationship Id="rId1" Type="http://schemas.openxmlformats.org/officeDocument/2006/relationships/image" Target="../media/image1006.pn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6.wmf"/><Relationship Id="rId8" Type="http://schemas.openxmlformats.org/officeDocument/2006/relationships/oleObject" Target="../embeddings/oleObject144.bin"/><Relationship Id="rId7" Type="http://schemas.openxmlformats.org/officeDocument/2006/relationships/image" Target="../media/image1015.wmf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1014.png"/><Relationship Id="rId4" Type="http://schemas.openxmlformats.org/officeDocument/2006/relationships/image" Target="../media/image1013.wmf"/><Relationship Id="rId3" Type="http://schemas.openxmlformats.org/officeDocument/2006/relationships/oleObject" Target="../embeddings/oleObject142.bin"/><Relationship Id="rId2" Type="http://schemas.openxmlformats.org/officeDocument/2006/relationships/image" Target="../media/image1012.wmf"/><Relationship Id="rId16" Type="http://schemas.openxmlformats.org/officeDocument/2006/relationships/notesSlide" Target="../notesSlides/notesSlide49.xml"/><Relationship Id="rId15" Type="http://schemas.openxmlformats.org/officeDocument/2006/relationships/vmlDrawing" Target="../drawings/vmlDrawing43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1018.wmf"/><Relationship Id="rId12" Type="http://schemas.openxmlformats.org/officeDocument/2006/relationships/oleObject" Target="../embeddings/oleObject146.bin"/><Relationship Id="rId11" Type="http://schemas.openxmlformats.org/officeDocument/2006/relationships/image" Target="../media/image1017.wmf"/><Relationship Id="rId10" Type="http://schemas.openxmlformats.org/officeDocument/2006/relationships/oleObject" Target="../embeddings/oleObject145.bin"/><Relationship Id="rId1" Type="http://schemas.openxmlformats.org/officeDocument/2006/relationships/oleObject" Target="../embeddings/oleObject141.bin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1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19.wmf"/><Relationship Id="rId1" Type="http://schemas.openxmlformats.org/officeDocument/2006/relationships/oleObject" Target="../embeddings/oleObject147.bin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vmlDrawing" Target="../drawings/vmlDrawing4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021.png"/><Relationship Id="rId2" Type="http://schemas.openxmlformats.org/officeDocument/2006/relationships/image" Target="../media/image1020.wmf"/><Relationship Id="rId1" Type="http://schemas.openxmlformats.org/officeDocument/2006/relationships/oleObject" Target="../embeddings/oleObject14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5.png"/></Relationships>
</file>

<file path=ppt/slides/_rels/slide1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22.wmf"/><Relationship Id="rId1" Type="http://schemas.openxmlformats.org/officeDocument/2006/relationships/oleObject" Target="../embeddings/oleObject149.bin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6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4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7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8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85.png"/><Relationship Id="rId5" Type="http://schemas.openxmlformats.org/officeDocument/2006/relationships/image" Target="../media/image49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90.png"/><Relationship Id="rId2" Type="http://schemas.openxmlformats.org/officeDocument/2006/relationships/image" Target="../media/image36.png"/><Relationship Id="rId1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9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3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4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4.png"/><Relationship Id="rId1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66.png"/><Relationship Id="rId1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6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6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5" Type="http://schemas.openxmlformats.org/officeDocument/2006/relationships/slideLayout" Target="../slideLayouts/slideLayout30.xml"/><Relationship Id="rId14" Type="http://schemas.openxmlformats.org/officeDocument/2006/relationships/image" Target="../media/image138.png"/><Relationship Id="rId13" Type="http://schemas.openxmlformats.org/officeDocument/2006/relationships/image" Target="../media/image137.png"/><Relationship Id="rId12" Type="http://schemas.openxmlformats.org/officeDocument/2006/relationships/image" Target="../media/image136.png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1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png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88.png"/><Relationship Id="rId5" Type="http://schemas.openxmlformats.org/officeDocument/2006/relationships/image" Target="../media/image142.png"/><Relationship Id="rId4" Type="http://schemas.openxmlformats.org/officeDocument/2006/relationships/image" Target="../media/image84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49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14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9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1.png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81.png"/><Relationship Id="rId2" Type="http://schemas.openxmlformats.org/officeDocument/2006/relationships/image" Target="../media/image166.png"/><Relationship Id="rId18" Type="http://schemas.openxmlformats.org/officeDocument/2006/relationships/vmlDrawing" Target="../drawings/vmlDrawing6.vml"/><Relationship Id="rId17" Type="http://schemas.openxmlformats.org/officeDocument/2006/relationships/slideLayout" Target="../slideLayouts/slideLayout30.xml"/><Relationship Id="rId16" Type="http://schemas.openxmlformats.org/officeDocument/2006/relationships/image" Target="../media/image175.wmf"/><Relationship Id="rId15" Type="http://schemas.openxmlformats.org/officeDocument/2006/relationships/oleObject" Target="../embeddings/oleObject12.bin"/><Relationship Id="rId14" Type="http://schemas.openxmlformats.org/officeDocument/2006/relationships/image" Target="../media/image174.wmf"/><Relationship Id="rId13" Type="http://schemas.openxmlformats.org/officeDocument/2006/relationships/oleObject" Target="../embeddings/oleObject11.bin"/><Relationship Id="rId12" Type="http://schemas.openxmlformats.org/officeDocument/2006/relationships/image" Target="../media/image173.w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21.png"/><Relationship Id="rId1" Type="http://schemas.openxmlformats.org/officeDocument/2006/relationships/image" Target="../media/image165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1" Type="http://schemas.openxmlformats.org/officeDocument/2006/relationships/slideLayout" Target="../slideLayouts/slideLayout30.xml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87.png"/><Relationship Id="rId2" Type="http://schemas.openxmlformats.org/officeDocument/2006/relationships/image" Target="../media/image151.png"/><Relationship Id="rId1" Type="http://schemas.openxmlformats.org/officeDocument/2006/relationships/image" Target="../media/image1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194.png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46.png"/><Relationship Id="rId1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9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207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3" Type="http://schemas.openxmlformats.org/officeDocument/2006/relationships/vmlDrawing" Target="../drawings/vmlDrawing8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208.wmf"/><Relationship Id="rId10" Type="http://schemas.openxmlformats.org/officeDocument/2006/relationships/oleObject" Target="../embeddings/oleObject15.bin"/><Relationship Id="rId1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png"/><Relationship Id="rId8" Type="http://schemas.openxmlformats.org/officeDocument/2006/relationships/image" Target="../media/image216.png"/><Relationship Id="rId7" Type="http://schemas.openxmlformats.org/officeDocument/2006/relationships/image" Target="../media/image215.png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0" Type="http://schemas.openxmlformats.org/officeDocument/2006/relationships/slideLayout" Target="../slideLayouts/slideLayout30.xml"/><Relationship Id="rId2" Type="http://schemas.openxmlformats.org/officeDocument/2006/relationships/image" Target="../media/image210.png"/><Relationship Id="rId19" Type="http://schemas.openxmlformats.org/officeDocument/2006/relationships/image" Target="../media/image227.png"/><Relationship Id="rId18" Type="http://schemas.openxmlformats.org/officeDocument/2006/relationships/image" Target="../media/image226.png"/><Relationship Id="rId17" Type="http://schemas.openxmlformats.org/officeDocument/2006/relationships/image" Target="../media/image225.png"/><Relationship Id="rId16" Type="http://schemas.openxmlformats.org/officeDocument/2006/relationships/image" Target="../media/image224.png"/><Relationship Id="rId15" Type="http://schemas.openxmlformats.org/officeDocument/2006/relationships/image" Target="../media/image223.png"/><Relationship Id="rId14" Type="http://schemas.openxmlformats.org/officeDocument/2006/relationships/image" Target="../media/image222.png"/><Relationship Id="rId13" Type="http://schemas.openxmlformats.org/officeDocument/2006/relationships/image" Target="../media/image221.png"/><Relationship Id="rId12" Type="http://schemas.openxmlformats.org/officeDocument/2006/relationships/image" Target="../media/image220.png"/><Relationship Id="rId11" Type="http://schemas.openxmlformats.org/officeDocument/2006/relationships/image" Target="../media/image219.png"/><Relationship Id="rId10" Type="http://schemas.openxmlformats.org/officeDocument/2006/relationships/image" Target="../media/image218.png"/><Relationship Id="rId1" Type="http://schemas.openxmlformats.org/officeDocument/2006/relationships/image" Target="../media/image209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234.png"/><Relationship Id="rId4" Type="http://schemas.openxmlformats.org/officeDocument/2006/relationships/image" Target="../media/image228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233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image" Target="../media/image233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42.png"/><Relationship Id="rId5" Type="http://schemas.openxmlformats.org/officeDocument/2006/relationships/image" Target="../media/image150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241.png"/><Relationship Id="rId1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png"/><Relationship Id="rId8" Type="http://schemas.openxmlformats.org/officeDocument/2006/relationships/image" Target="../media/image250.png"/><Relationship Id="rId7" Type="http://schemas.openxmlformats.org/officeDocument/2006/relationships/image" Target="../media/image249.png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254.png"/><Relationship Id="rId11" Type="http://schemas.openxmlformats.org/officeDocument/2006/relationships/image" Target="../media/image253.png"/><Relationship Id="rId10" Type="http://schemas.openxmlformats.org/officeDocument/2006/relationships/image" Target="../media/image252.png"/><Relationship Id="rId1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png"/><Relationship Id="rId8" Type="http://schemas.openxmlformats.org/officeDocument/2006/relationships/image" Target="../media/image262.png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1" Type="http://schemas.openxmlformats.org/officeDocument/2006/relationships/slideLayout" Target="../slideLayouts/slideLayout30.xml"/><Relationship Id="rId20" Type="http://schemas.openxmlformats.org/officeDocument/2006/relationships/image" Target="../media/image269.png"/><Relationship Id="rId2" Type="http://schemas.openxmlformats.org/officeDocument/2006/relationships/image" Target="../media/image256.png"/><Relationship Id="rId19" Type="http://schemas.openxmlformats.org/officeDocument/2006/relationships/image" Target="../media/image210.png"/><Relationship Id="rId18" Type="http://schemas.openxmlformats.org/officeDocument/2006/relationships/image" Target="../media/image268.png"/><Relationship Id="rId17" Type="http://schemas.openxmlformats.org/officeDocument/2006/relationships/image" Target="../media/image212.png"/><Relationship Id="rId16" Type="http://schemas.openxmlformats.org/officeDocument/2006/relationships/image" Target="../media/image213.png"/><Relationship Id="rId15" Type="http://schemas.openxmlformats.org/officeDocument/2006/relationships/image" Target="../media/image215.png"/><Relationship Id="rId14" Type="http://schemas.openxmlformats.org/officeDocument/2006/relationships/image" Target="../media/image267.png"/><Relationship Id="rId13" Type="http://schemas.openxmlformats.org/officeDocument/2006/relationships/image" Target="../media/image266.png"/><Relationship Id="rId12" Type="http://schemas.openxmlformats.org/officeDocument/2006/relationships/image" Target="../media/image265.png"/><Relationship Id="rId11" Type="http://schemas.openxmlformats.org/officeDocument/2006/relationships/image" Target="../media/image211.png"/><Relationship Id="rId10" Type="http://schemas.openxmlformats.org/officeDocument/2006/relationships/image" Target="../media/image264.png"/><Relationship Id="rId1" Type="http://schemas.openxmlformats.org/officeDocument/2006/relationships/image" Target="../media/image255.png"/></Relationships>
</file>

<file path=ppt/slides/_rels/slide6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9.png"/><Relationship Id="rId8" Type="http://schemas.openxmlformats.org/officeDocument/2006/relationships/image" Target="../media/image278.png"/><Relationship Id="rId7" Type="http://schemas.openxmlformats.org/officeDocument/2006/relationships/image" Target="../media/image277.png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Relationship Id="rId33" Type="http://schemas.openxmlformats.org/officeDocument/2006/relationships/vmlDrawing" Target="../drawings/vmlDrawing9.vml"/><Relationship Id="rId32" Type="http://schemas.openxmlformats.org/officeDocument/2006/relationships/slideLayout" Target="../slideLayouts/slideLayout30.xml"/><Relationship Id="rId31" Type="http://schemas.openxmlformats.org/officeDocument/2006/relationships/image" Target="../media/image299.wmf"/><Relationship Id="rId30" Type="http://schemas.openxmlformats.org/officeDocument/2006/relationships/oleObject" Target="../embeddings/oleObject17.bin"/><Relationship Id="rId3" Type="http://schemas.openxmlformats.org/officeDocument/2006/relationships/image" Target="../media/image273.png"/><Relationship Id="rId29" Type="http://schemas.openxmlformats.org/officeDocument/2006/relationships/image" Target="../media/image298.wmf"/><Relationship Id="rId28" Type="http://schemas.openxmlformats.org/officeDocument/2006/relationships/oleObject" Target="../embeddings/oleObject16.bin"/><Relationship Id="rId27" Type="http://schemas.openxmlformats.org/officeDocument/2006/relationships/image" Target="../media/image297.png"/><Relationship Id="rId26" Type="http://schemas.openxmlformats.org/officeDocument/2006/relationships/image" Target="../media/image296.png"/><Relationship Id="rId25" Type="http://schemas.openxmlformats.org/officeDocument/2006/relationships/image" Target="../media/image295.png"/><Relationship Id="rId24" Type="http://schemas.openxmlformats.org/officeDocument/2006/relationships/image" Target="../media/image294.png"/><Relationship Id="rId23" Type="http://schemas.openxmlformats.org/officeDocument/2006/relationships/image" Target="../media/image293.png"/><Relationship Id="rId22" Type="http://schemas.openxmlformats.org/officeDocument/2006/relationships/image" Target="../media/image292.png"/><Relationship Id="rId21" Type="http://schemas.openxmlformats.org/officeDocument/2006/relationships/image" Target="../media/image291.png"/><Relationship Id="rId20" Type="http://schemas.openxmlformats.org/officeDocument/2006/relationships/image" Target="../media/image290.png"/><Relationship Id="rId2" Type="http://schemas.openxmlformats.org/officeDocument/2006/relationships/image" Target="../media/image272.png"/><Relationship Id="rId19" Type="http://schemas.openxmlformats.org/officeDocument/2006/relationships/image" Target="../media/image289.png"/><Relationship Id="rId18" Type="http://schemas.openxmlformats.org/officeDocument/2006/relationships/image" Target="../media/image288.png"/><Relationship Id="rId17" Type="http://schemas.openxmlformats.org/officeDocument/2006/relationships/image" Target="../media/image287.png"/><Relationship Id="rId16" Type="http://schemas.openxmlformats.org/officeDocument/2006/relationships/image" Target="../media/image286.png"/><Relationship Id="rId15" Type="http://schemas.openxmlformats.org/officeDocument/2006/relationships/image" Target="../media/image285.png"/><Relationship Id="rId14" Type="http://schemas.openxmlformats.org/officeDocument/2006/relationships/image" Target="../media/image284.png"/><Relationship Id="rId13" Type="http://schemas.openxmlformats.org/officeDocument/2006/relationships/image" Target="../media/image283.png"/><Relationship Id="rId12" Type="http://schemas.openxmlformats.org/officeDocument/2006/relationships/image" Target="../media/image282.png"/><Relationship Id="rId11" Type="http://schemas.openxmlformats.org/officeDocument/2006/relationships/image" Target="../media/image281.png"/><Relationship Id="rId10" Type="http://schemas.openxmlformats.org/officeDocument/2006/relationships/image" Target="../media/image280.png"/><Relationship Id="rId1" Type="http://schemas.openxmlformats.org/officeDocument/2006/relationships/image" Target="../media/image271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02.png"/><Relationship Id="rId2" Type="http://schemas.openxmlformats.org/officeDocument/2006/relationships/image" Target="../media/image301.jpeg"/><Relationship Id="rId1" Type="http://schemas.openxmlformats.org/officeDocument/2006/relationships/image" Target="../media/image300.jpe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1.jpeg"/><Relationship Id="rId8" Type="http://schemas.openxmlformats.org/officeDocument/2006/relationships/image" Target="../media/image310.jpeg"/><Relationship Id="rId7" Type="http://schemas.openxmlformats.org/officeDocument/2006/relationships/image" Target="../media/image309.jpeg"/><Relationship Id="rId6" Type="http://schemas.openxmlformats.org/officeDocument/2006/relationships/image" Target="../media/image308.jpeg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315.jpeg"/><Relationship Id="rId12" Type="http://schemas.openxmlformats.org/officeDocument/2006/relationships/image" Target="../media/image314.jpeg"/><Relationship Id="rId11" Type="http://schemas.openxmlformats.org/officeDocument/2006/relationships/image" Target="../media/image313.jpeg"/><Relationship Id="rId10" Type="http://schemas.openxmlformats.org/officeDocument/2006/relationships/image" Target="../media/image312.jpeg"/><Relationship Id="rId1" Type="http://schemas.openxmlformats.org/officeDocument/2006/relationships/image" Target="../media/image303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322.jpeg"/><Relationship Id="rId6" Type="http://schemas.openxmlformats.org/officeDocument/2006/relationships/image" Target="../media/image321.jpe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26.png"/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image" Target="../media/image32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29.jpeg"/><Relationship Id="rId2" Type="http://schemas.openxmlformats.org/officeDocument/2006/relationships/image" Target="../media/image328.jpeg"/><Relationship Id="rId1" Type="http://schemas.openxmlformats.org/officeDocument/2006/relationships/image" Target="../media/image327.jpe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35.jpeg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image" Target="../media/image33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37.jpeg"/><Relationship Id="rId1" Type="http://schemas.openxmlformats.org/officeDocument/2006/relationships/image" Target="../media/image336.jpe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338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5.png"/><Relationship Id="rId8" Type="http://schemas.openxmlformats.org/officeDocument/2006/relationships/image" Target="../media/image353.png"/><Relationship Id="rId7" Type="http://schemas.openxmlformats.org/officeDocument/2006/relationships/image" Target="../media/image352.png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3" Type="http://schemas.openxmlformats.org/officeDocument/2006/relationships/vmlDrawing" Target="../drawings/vmlDrawing10.vml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354.wmf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3.png"/><Relationship Id="rId8" Type="http://schemas.openxmlformats.org/officeDocument/2006/relationships/image" Target="../media/image362.png"/><Relationship Id="rId7" Type="http://schemas.openxmlformats.org/officeDocument/2006/relationships/image" Target="../media/image361.png"/><Relationship Id="rId6" Type="http://schemas.openxmlformats.org/officeDocument/2006/relationships/image" Target="../media/image360.png"/><Relationship Id="rId5" Type="http://schemas.openxmlformats.org/officeDocument/2006/relationships/image" Target="../media/image359.png"/><Relationship Id="rId4" Type="http://schemas.openxmlformats.org/officeDocument/2006/relationships/image" Target="../media/image358.png"/><Relationship Id="rId3" Type="http://schemas.openxmlformats.org/officeDocument/2006/relationships/image" Target="../media/image357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30.xml"/><Relationship Id="rId24" Type="http://schemas.openxmlformats.org/officeDocument/2006/relationships/image" Target="../media/image377.w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376.png"/><Relationship Id="rId21" Type="http://schemas.openxmlformats.org/officeDocument/2006/relationships/image" Target="../media/image375.png"/><Relationship Id="rId20" Type="http://schemas.openxmlformats.org/officeDocument/2006/relationships/image" Target="../media/image374.png"/><Relationship Id="rId2" Type="http://schemas.openxmlformats.org/officeDocument/2006/relationships/image" Target="../media/image356.png"/><Relationship Id="rId19" Type="http://schemas.openxmlformats.org/officeDocument/2006/relationships/image" Target="../media/image373.png"/><Relationship Id="rId18" Type="http://schemas.openxmlformats.org/officeDocument/2006/relationships/image" Target="../media/image372.png"/><Relationship Id="rId17" Type="http://schemas.openxmlformats.org/officeDocument/2006/relationships/image" Target="../media/image371.png"/><Relationship Id="rId16" Type="http://schemas.openxmlformats.org/officeDocument/2006/relationships/image" Target="../media/image370.png"/><Relationship Id="rId15" Type="http://schemas.openxmlformats.org/officeDocument/2006/relationships/image" Target="../media/image369.png"/><Relationship Id="rId14" Type="http://schemas.openxmlformats.org/officeDocument/2006/relationships/image" Target="../media/image368.png"/><Relationship Id="rId13" Type="http://schemas.openxmlformats.org/officeDocument/2006/relationships/image" Target="../media/image367.png"/><Relationship Id="rId12" Type="http://schemas.openxmlformats.org/officeDocument/2006/relationships/image" Target="../media/image366.png"/><Relationship Id="rId11" Type="http://schemas.openxmlformats.org/officeDocument/2006/relationships/image" Target="../media/image365.png"/><Relationship Id="rId10" Type="http://schemas.openxmlformats.org/officeDocument/2006/relationships/image" Target="../media/image364.png"/><Relationship Id="rId1" Type="http://schemas.openxmlformats.org/officeDocument/2006/relationships/image" Target="../media/image355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6.png"/><Relationship Id="rId8" Type="http://schemas.openxmlformats.org/officeDocument/2006/relationships/image" Target="../media/image385.png"/><Relationship Id="rId7" Type="http://schemas.openxmlformats.org/officeDocument/2006/relationships/image" Target="../media/image384.png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374.png"/><Relationship Id="rId17" Type="http://schemas.openxmlformats.org/officeDocument/2006/relationships/image" Target="../media/image373.png"/><Relationship Id="rId16" Type="http://schemas.openxmlformats.org/officeDocument/2006/relationships/image" Target="../media/image372.png"/><Relationship Id="rId15" Type="http://schemas.openxmlformats.org/officeDocument/2006/relationships/image" Target="../media/image371.png"/><Relationship Id="rId14" Type="http://schemas.openxmlformats.org/officeDocument/2006/relationships/image" Target="../media/image370.png"/><Relationship Id="rId13" Type="http://schemas.openxmlformats.org/officeDocument/2006/relationships/image" Target="../media/image369.png"/><Relationship Id="rId12" Type="http://schemas.openxmlformats.org/officeDocument/2006/relationships/image" Target="../media/image368.png"/><Relationship Id="rId11" Type="http://schemas.openxmlformats.org/officeDocument/2006/relationships/image" Target="../media/image367.png"/><Relationship Id="rId10" Type="http://schemas.openxmlformats.org/officeDocument/2006/relationships/image" Target="../media/image387.png"/><Relationship Id="rId1" Type="http://schemas.openxmlformats.org/officeDocument/2006/relationships/image" Target="../media/image378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378.png"/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image" Target="../media/image388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image" Target="../media/image393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6.png"/><Relationship Id="rId8" Type="http://schemas.openxmlformats.org/officeDocument/2006/relationships/image" Target="../media/image405.png"/><Relationship Id="rId7" Type="http://schemas.openxmlformats.org/officeDocument/2006/relationships/image" Target="../media/image404.png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Relationship Id="rId3" Type="http://schemas.openxmlformats.org/officeDocument/2006/relationships/image" Target="../media/image400.png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399.png"/><Relationship Id="rId19" Type="http://schemas.openxmlformats.org/officeDocument/2006/relationships/slideLayout" Target="../slideLayouts/slideLayout30.xml"/><Relationship Id="rId18" Type="http://schemas.openxmlformats.org/officeDocument/2006/relationships/image" Target="../media/image412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411.wmf"/><Relationship Id="rId15" Type="http://schemas.openxmlformats.org/officeDocument/2006/relationships/oleObject" Target="../embeddings/oleObject21.bin"/><Relationship Id="rId14" Type="http://schemas.openxmlformats.org/officeDocument/2006/relationships/image" Target="../media/image41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407.png"/><Relationship Id="rId1" Type="http://schemas.openxmlformats.org/officeDocument/2006/relationships/image" Target="../media/image398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2.png"/><Relationship Id="rId1" Type="http://schemas.openxmlformats.org/officeDocument/2006/relationships/image" Target="../media/image401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420.png"/><Relationship Id="rId7" Type="http://schemas.openxmlformats.org/officeDocument/2006/relationships/image" Target="../media/image419.png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png"/><Relationship Id="rId30" Type="http://schemas.openxmlformats.org/officeDocument/2006/relationships/vmlDrawing" Target="../drawings/vmlDrawing13.vml"/><Relationship Id="rId3" Type="http://schemas.openxmlformats.org/officeDocument/2006/relationships/image" Target="../media/image415.png"/><Relationship Id="rId29" Type="http://schemas.openxmlformats.org/officeDocument/2006/relationships/slideLayout" Target="../slideLayouts/slideLayout30.xml"/><Relationship Id="rId28" Type="http://schemas.openxmlformats.org/officeDocument/2006/relationships/image" Target="../media/image437.w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436.w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435.w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434.png"/><Relationship Id="rId21" Type="http://schemas.openxmlformats.org/officeDocument/2006/relationships/image" Target="../media/image433.png"/><Relationship Id="rId20" Type="http://schemas.openxmlformats.org/officeDocument/2006/relationships/image" Target="../media/image432.png"/><Relationship Id="rId2" Type="http://schemas.openxmlformats.org/officeDocument/2006/relationships/image" Target="../media/image414.png"/><Relationship Id="rId19" Type="http://schemas.openxmlformats.org/officeDocument/2006/relationships/image" Target="../media/image431.png"/><Relationship Id="rId18" Type="http://schemas.openxmlformats.org/officeDocument/2006/relationships/image" Target="../media/image430.png"/><Relationship Id="rId17" Type="http://schemas.openxmlformats.org/officeDocument/2006/relationships/image" Target="../media/image429.png"/><Relationship Id="rId16" Type="http://schemas.openxmlformats.org/officeDocument/2006/relationships/image" Target="../media/image428.png"/><Relationship Id="rId15" Type="http://schemas.openxmlformats.org/officeDocument/2006/relationships/image" Target="../media/image427.png"/><Relationship Id="rId14" Type="http://schemas.openxmlformats.org/officeDocument/2006/relationships/image" Target="../media/image426.jpeg"/><Relationship Id="rId13" Type="http://schemas.openxmlformats.org/officeDocument/2006/relationships/image" Target="../media/image425.jpeg"/><Relationship Id="rId12" Type="http://schemas.openxmlformats.org/officeDocument/2006/relationships/image" Target="../media/image424.jpeg"/><Relationship Id="rId11" Type="http://schemas.openxmlformats.org/officeDocument/2006/relationships/image" Target="../media/image423.png"/><Relationship Id="rId10" Type="http://schemas.openxmlformats.org/officeDocument/2006/relationships/image" Target="../media/image422.png"/><Relationship Id="rId1" Type="http://schemas.openxmlformats.org/officeDocument/2006/relationships/image" Target="../media/image413.png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6.png"/><Relationship Id="rId8" Type="http://schemas.openxmlformats.org/officeDocument/2006/relationships/image" Target="../media/image445.png"/><Relationship Id="rId7" Type="http://schemas.openxmlformats.org/officeDocument/2006/relationships/image" Target="../media/image444.png"/><Relationship Id="rId6" Type="http://schemas.openxmlformats.org/officeDocument/2006/relationships/image" Target="../media/image443.png"/><Relationship Id="rId5" Type="http://schemas.openxmlformats.org/officeDocument/2006/relationships/image" Target="../media/image442.png"/><Relationship Id="rId4" Type="http://schemas.openxmlformats.org/officeDocument/2006/relationships/image" Target="../media/image441.jpeg"/><Relationship Id="rId3" Type="http://schemas.openxmlformats.org/officeDocument/2006/relationships/image" Target="../media/image440.jpeg"/><Relationship Id="rId2" Type="http://schemas.openxmlformats.org/officeDocument/2006/relationships/image" Target="../media/image439.jpeg"/><Relationship Id="rId10" Type="http://schemas.openxmlformats.org/officeDocument/2006/relationships/slideLayout" Target="../slideLayouts/slideLayout30.xml"/><Relationship Id="rId1" Type="http://schemas.openxmlformats.org/officeDocument/2006/relationships/image" Target="../media/image438.jpeg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image" Target="../media/image454.png"/><Relationship Id="rId7" Type="http://schemas.openxmlformats.org/officeDocument/2006/relationships/image" Target="../media/image453.png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image" Target="../media/image44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png"/><Relationship Id="rId8" Type="http://schemas.openxmlformats.org/officeDocument/2006/relationships/image" Target="../media/image462.png"/><Relationship Id="rId7" Type="http://schemas.openxmlformats.org/officeDocument/2006/relationships/image" Target="../media/image461.png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2" Type="http://schemas.openxmlformats.org/officeDocument/2006/relationships/slideLayout" Target="../slideLayouts/slideLayout30.xml"/><Relationship Id="rId11" Type="http://schemas.openxmlformats.org/officeDocument/2006/relationships/image" Target="../media/image465.png"/><Relationship Id="rId10" Type="http://schemas.openxmlformats.org/officeDocument/2006/relationships/image" Target="../media/image464.png"/><Relationship Id="rId1" Type="http://schemas.openxmlformats.org/officeDocument/2006/relationships/image" Target="../media/image4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0.png"/><Relationship Id="rId4" Type="http://schemas.openxmlformats.org/officeDocument/2006/relationships/image" Target="../media/image469.png"/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image" Target="../media/image466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0.xml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image" Target="../media/image471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4.png"/><Relationship Id="rId8" Type="http://schemas.openxmlformats.org/officeDocument/2006/relationships/image" Target="../media/image483.png"/><Relationship Id="rId7" Type="http://schemas.openxmlformats.org/officeDocument/2006/relationships/image" Target="../media/image482.png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3" Type="http://schemas.openxmlformats.org/officeDocument/2006/relationships/slideLayout" Target="../slideLayouts/slideLayout30.xml"/><Relationship Id="rId12" Type="http://schemas.openxmlformats.org/officeDocument/2006/relationships/image" Target="../media/image487.png"/><Relationship Id="rId11" Type="http://schemas.openxmlformats.org/officeDocument/2006/relationships/image" Target="../media/image486.png"/><Relationship Id="rId10" Type="http://schemas.openxmlformats.org/officeDocument/2006/relationships/image" Target="../media/image485.png"/><Relationship Id="rId1" Type="http://schemas.openxmlformats.org/officeDocument/2006/relationships/image" Target="../media/image476.png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5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494.png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5" Type="http://schemas.openxmlformats.org/officeDocument/2006/relationships/vmlDrawing" Target="../drawings/vmlDrawing14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497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496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88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6.png"/><Relationship Id="rId8" Type="http://schemas.openxmlformats.org/officeDocument/2006/relationships/image" Target="../media/image505.png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6" Type="http://schemas.openxmlformats.org/officeDocument/2006/relationships/slideLayout" Target="../slideLayouts/slideLayout30.xml"/><Relationship Id="rId15" Type="http://schemas.openxmlformats.org/officeDocument/2006/relationships/image" Target="../media/image512.png"/><Relationship Id="rId14" Type="http://schemas.openxmlformats.org/officeDocument/2006/relationships/image" Target="../media/image511.png"/><Relationship Id="rId13" Type="http://schemas.openxmlformats.org/officeDocument/2006/relationships/image" Target="../media/image510.png"/><Relationship Id="rId12" Type="http://schemas.openxmlformats.org/officeDocument/2006/relationships/image" Target="../media/image509.png"/><Relationship Id="rId11" Type="http://schemas.openxmlformats.org/officeDocument/2006/relationships/image" Target="../media/image508.png"/><Relationship Id="rId10" Type="http://schemas.openxmlformats.org/officeDocument/2006/relationships/image" Target="../media/image507.png"/><Relationship Id="rId1" Type="http://schemas.openxmlformats.org/officeDocument/2006/relationships/image" Target="../media/image498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png"/><Relationship Id="rId8" Type="http://schemas.openxmlformats.org/officeDocument/2006/relationships/image" Target="../media/image520.png"/><Relationship Id="rId7" Type="http://schemas.openxmlformats.org/officeDocument/2006/relationships/image" Target="../media/image519.png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Relationship Id="rId31" Type="http://schemas.openxmlformats.org/officeDocument/2006/relationships/vmlDrawing" Target="../drawings/vmlDrawing15.vml"/><Relationship Id="rId30" Type="http://schemas.openxmlformats.org/officeDocument/2006/relationships/slideLayout" Target="../slideLayouts/slideLayout30.xml"/><Relationship Id="rId3" Type="http://schemas.openxmlformats.org/officeDocument/2006/relationships/image" Target="../media/image515.png"/><Relationship Id="rId29" Type="http://schemas.openxmlformats.org/officeDocument/2006/relationships/image" Target="../media/image533.wmf"/><Relationship Id="rId28" Type="http://schemas.openxmlformats.org/officeDocument/2006/relationships/oleObject" Target="../embeddings/oleObject34.bin"/><Relationship Id="rId27" Type="http://schemas.openxmlformats.org/officeDocument/2006/relationships/image" Target="../media/image532.wmf"/><Relationship Id="rId26" Type="http://schemas.openxmlformats.org/officeDocument/2006/relationships/oleObject" Target="../embeddings/oleObject33.bin"/><Relationship Id="rId25" Type="http://schemas.openxmlformats.org/officeDocument/2006/relationships/image" Target="../media/image531.wmf"/><Relationship Id="rId24" Type="http://schemas.openxmlformats.org/officeDocument/2006/relationships/oleObject" Target="../embeddings/oleObject32.bin"/><Relationship Id="rId23" Type="http://schemas.openxmlformats.org/officeDocument/2006/relationships/image" Target="../media/image530.wmf"/><Relationship Id="rId22" Type="http://schemas.openxmlformats.org/officeDocument/2006/relationships/oleObject" Target="../embeddings/oleObject31.bin"/><Relationship Id="rId21" Type="http://schemas.openxmlformats.org/officeDocument/2006/relationships/image" Target="../media/image529.wmf"/><Relationship Id="rId20" Type="http://schemas.openxmlformats.org/officeDocument/2006/relationships/oleObject" Target="../embeddings/oleObject30.bin"/><Relationship Id="rId2" Type="http://schemas.openxmlformats.org/officeDocument/2006/relationships/image" Target="../media/image514.png"/><Relationship Id="rId19" Type="http://schemas.openxmlformats.org/officeDocument/2006/relationships/image" Target="../media/image528.wmf"/><Relationship Id="rId18" Type="http://schemas.openxmlformats.org/officeDocument/2006/relationships/oleObject" Target="../embeddings/oleObject29.bin"/><Relationship Id="rId17" Type="http://schemas.openxmlformats.org/officeDocument/2006/relationships/image" Target="../media/image140.png"/><Relationship Id="rId16" Type="http://schemas.openxmlformats.org/officeDocument/2006/relationships/image" Target="../media/image139.png"/><Relationship Id="rId15" Type="http://schemas.openxmlformats.org/officeDocument/2006/relationships/image" Target="../media/image527.png"/><Relationship Id="rId14" Type="http://schemas.openxmlformats.org/officeDocument/2006/relationships/image" Target="../media/image526.png"/><Relationship Id="rId13" Type="http://schemas.openxmlformats.org/officeDocument/2006/relationships/image" Target="../media/image525.png"/><Relationship Id="rId12" Type="http://schemas.openxmlformats.org/officeDocument/2006/relationships/image" Target="../media/image524.png"/><Relationship Id="rId11" Type="http://schemas.openxmlformats.org/officeDocument/2006/relationships/image" Target="../media/image523.png"/><Relationship Id="rId10" Type="http://schemas.openxmlformats.org/officeDocument/2006/relationships/image" Target="../media/image522.png"/><Relationship Id="rId1" Type="http://schemas.openxmlformats.org/officeDocument/2006/relationships/image" Target="../media/image513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0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05.png"/><Relationship Id="rId3" Type="http://schemas.openxmlformats.org/officeDocument/2006/relationships/image" Target="../media/image115.png"/><Relationship Id="rId2" Type="http://schemas.openxmlformats.org/officeDocument/2006/relationships/image" Target="../media/image468.png"/><Relationship Id="rId1" Type="http://schemas.openxmlformats.org/officeDocument/2006/relationships/image" Target="../media/image53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png"/><Relationship Id="rId8" Type="http://schemas.openxmlformats.org/officeDocument/2006/relationships/image" Target="../media/image544.png"/><Relationship Id="rId7" Type="http://schemas.openxmlformats.org/officeDocument/2006/relationships/image" Target="../media/image543.png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Relationship Id="rId37" Type="http://schemas.openxmlformats.org/officeDocument/2006/relationships/vmlDrawing" Target="../drawings/vmlDrawing16.vml"/><Relationship Id="rId36" Type="http://schemas.openxmlformats.org/officeDocument/2006/relationships/slideLayout" Target="../slideLayouts/slideLayout30.xml"/><Relationship Id="rId35" Type="http://schemas.openxmlformats.org/officeDocument/2006/relationships/image" Target="../media/image563.wmf"/><Relationship Id="rId34" Type="http://schemas.openxmlformats.org/officeDocument/2006/relationships/oleObject" Target="../embeddings/oleObject37.bin"/><Relationship Id="rId33" Type="http://schemas.openxmlformats.org/officeDocument/2006/relationships/image" Target="../media/image562.wmf"/><Relationship Id="rId32" Type="http://schemas.openxmlformats.org/officeDocument/2006/relationships/oleObject" Target="../embeddings/oleObject36.bin"/><Relationship Id="rId31" Type="http://schemas.openxmlformats.org/officeDocument/2006/relationships/image" Target="../media/image561.wmf"/><Relationship Id="rId30" Type="http://schemas.openxmlformats.org/officeDocument/2006/relationships/oleObject" Target="../embeddings/oleObject35.bin"/><Relationship Id="rId3" Type="http://schemas.openxmlformats.org/officeDocument/2006/relationships/image" Target="../media/image539.png"/><Relationship Id="rId29" Type="http://schemas.openxmlformats.org/officeDocument/2006/relationships/image" Target="../media/image536.png"/><Relationship Id="rId28" Type="http://schemas.openxmlformats.org/officeDocument/2006/relationships/image" Target="../media/image560.png"/><Relationship Id="rId27" Type="http://schemas.openxmlformats.org/officeDocument/2006/relationships/image" Target="../media/image559.png"/><Relationship Id="rId26" Type="http://schemas.openxmlformats.org/officeDocument/2006/relationships/image" Target="../media/image490.png"/><Relationship Id="rId25" Type="http://schemas.openxmlformats.org/officeDocument/2006/relationships/image" Target="../media/image558.png"/><Relationship Id="rId24" Type="http://schemas.openxmlformats.org/officeDocument/2006/relationships/image" Target="../media/image557.png"/><Relationship Id="rId23" Type="http://schemas.openxmlformats.org/officeDocument/2006/relationships/image" Target="../media/image556.png"/><Relationship Id="rId22" Type="http://schemas.openxmlformats.org/officeDocument/2006/relationships/image" Target="../media/image555.png"/><Relationship Id="rId21" Type="http://schemas.openxmlformats.org/officeDocument/2006/relationships/image" Target="../media/image554.png"/><Relationship Id="rId20" Type="http://schemas.openxmlformats.org/officeDocument/2006/relationships/image" Target="../media/image553.png"/><Relationship Id="rId2" Type="http://schemas.openxmlformats.org/officeDocument/2006/relationships/image" Target="../media/image538.png"/><Relationship Id="rId19" Type="http://schemas.openxmlformats.org/officeDocument/2006/relationships/image" Target="../media/image552.png"/><Relationship Id="rId18" Type="http://schemas.openxmlformats.org/officeDocument/2006/relationships/image" Target="../media/image140.png"/><Relationship Id="rId17" Type="http://schemas.openxmlformats.org/officeDocument/2006/relationships/image" Target="../media/image139.png"/><Relationship Id="rId16" Type="http://schemas.openxmlformats.org/officeDocument/2006/relationships/image" Target="../media/image527.png"/><Relationship Id="rId15" Type="http://schemas.openxmlformats.org/officeDocument/2006/relationships/image" Target="../media/image551.png"/><Relationship Id="rId14" Type="http://schemas.openxmlformats.org/officeDocument/2006/relationships/image" Target="../media/image550.png"/><Relationship Id="rId13" Type="http://schemas.openxmlformats.org/officeDocument/2006/relationships/image" Target="../media/image549.png"/><Relationship Id="rId12" Type="http://schemas.openxmlformats.org/officeDocument/2006/relationships/image" Target="../media/image548.png"/><Relationship Id="rId11" Type="http://schemas.openxmlformats.org/officeDocument/2006/relationships/image" Target="../media/image547.png"/><Relationship Id="rId10" Type="http://schemas.openxmlformats.org/officeDocument/2006/relationships/image" Target="../media/image546.png"/><Relationship Id="rId1" Type="http://schemas.openxmlformats.org/officeDocument/2006/relationships/image" Target="../media/image537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wmf"/><Relationship Id="rId8" Type="http://schemas.openxmlformats.org/officeDocument/2006/relationships/oleObject" Target="../embeddings/oleObject40.bin"/><Relationship Id="rId7" Type="http://schemas.openxmlformats.org/officeDocument/2006/relationships/image" Target="../media/image567.wmf"/><Relationship Id="rId6" Type="http://schemas.openxmlformats.org/officeDocument/2006/relationships/oleObject" Target="../embeddings/oleObject39.bin"/><Relationship Id="rId5" Type="http://schemas.openxmlformats.org/officeDocument/2006/relationships/image" Target="../media/image566.wmf"/><Relationship Id="rId4" Type="http://schemas.openxmlformats.org/officeDocument/2006/relationships/oleObject" Target="../embeddings/oleObject38.bin"/><Relationship Id="rId3" Type="http://schemas.openxmlformats.org/officeDocument/2006/relationships/image" Target="../media/image565.png"/><Relationship Id="rId2" Type="http://schemas.openxmlformats.org/officeDocument/2006/relationships/image" Target="../media/image210.png"/><Relationship Id="rId15" Type="http://schemas.openxmlformats.org/officeDocument/2006/relationships/vmlDrawing" Target="../drawings/vmlDrawing17.vml"/><Relationship Id="rId14" Type="http://schemas.openxmlformats.org/officeDocument/2006/relationships/slideLayout" Target="../slideLayouts/slideLayout30.xml"/><Relationship Id="rId13" Type="http://schemas.openxmlformats.org/officeDocument/2006/relationships/image" Target="../media/image570.wmf"/><Relationship Id="rId12" Type="http://schemas.openxmlformats.org/officeDocument/2006/relationships/oleObject" Target="../embeddings/oleObject42.bin"/><Relationship Id="rId11" Type="http://schemas.openxmlformats.org/officeDocument/2006/relationships/image" Target="../media/image569.wmf"/><Relationship Id="rId10" Type="http://schemas.openxmlformats.org/officeDocument/2006/relationships/oleObject" Target="../embeddings/oleObject41.bin"/><Relationship Id="rId1" Type="http://schemas.openxmlformats.org/officeDocument/2006/relationships/image" Target="../media/image56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image" Target="../media/image577.png"/><Relationship Id="rId6" Type="http://schemas.openxmlformats.org/officeDocument/2006/relationships/image" Target="../media/image576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image" Target="../media/image5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9175" y="2316480"/>
            <a:ext cx="6819265" cy="1308735"/>
          </a:xfrm>
        </p:spPr>
        <p:txBody>
          <a:bodyPr/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机器学习算法</a:t>
            </a:r>
            <a:endPara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11" name="object 10"/>
          <p:cNvSpPr txBox="1"/>
          <p:nvPr/>
        </p:nvSpPr>
        <p:spPr>
          <a:xfrm>
            <a:off x="2136139" y="3456685"/>
            <a:ext cx="30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>
            <a:spLocks noGrp="1"/>
          </p:cNvSpPr>
          <p:nvPr/>
        </p:nvSpPr>
        <p:spPr>
          <a:xfrm>
            <a:off x="2816861" y="1514976"/>
            <a:ext cx="3510277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  <p:sp>
        <p:nvSpPr>
          <p:cNvPr id="13" name="object 12"/>
          <p:cNvSpPr/>
          <p:nvPr/>
        </p:nvSpPr>
        <p:spPr>
          <a:xfrm>
            <a:off x="2648854" y="2193664"/>
            <a:ext cx="171450" cy="3487420"/>
          </a:xfrm>
          <a:custGeom>
            <a:avLst/>
            <a:gdLst/>
            <a:ahLst/>
            <a:cxnLst/>
            <a:rect l="l" t="t" r="r" b="b"/>
            <a:pathLst>
              <a:path w="171450" h="3487420">
                <a:moveTo>
                  <a:pt x="171045" y="149018"/>
                </a:moveTo>
                <a:lnTo>
                  <a:pt x="169021" y="141732"/>
                </a:lnTo>
                <a:lnTo>
                  <a:pt x="85201" y="0"/>
                </a:lnTo>
                <a:lnTo>
                  <a:pt x="2905" y="141732"/>
                </a:lnTo>
                <a:lnTo>
                  <a:pt x="0" y="149018"/>
                </a:lnTo>
                <a:lnTo>
                  <a:pt x="238" y="156591"/>
                </a:lnTo>
                <a:lnTo>
                  <a:pt x="3333" y="163591"/>
                </a:lnTo>
                <a:lnTo>
                  <a:pt x="9001" y="169164"/>
                </a:lnTo>
                <a:lnTo>
                  <a:pt x="16263" y="171188"/>
                </a:lnTo>
                <a:lnTo>
                  <a:pt x="23669" y="170497"/>
                </a:lnTo>
                <a:lnTo>
                  <a:pt x="30218" y="167235"/>
                </a:lnTo>
                <a:lnTo>
                  <a:pt x="34909" y="161544"/>
                </a:lnTo>
                <a:lnTo>
                  <a:pt x="66913" y="106991"/>
                </a:lnTo>
                <a:lnTo>
                  <a:pt x="66913" y="38100"/>
                </a:lnTo>
                <a:lnTo>
                  <a:pt x="105013" y="38100"/>
                </a:lnTo>
                <a:lnTo>
                  <a:pt x="105013" y="108381"/>
                </a:lnTo>
                <a:lnTo>
                  <a:pt x="135493" y="161544"/>
                </a:lnTo>
                <a:lnTo>
                  <a:pt x="140827" y="167235"/>
                </a:lnTo>
                <a:lnTo>
                  <a:pt x="147304" y="170497"/>
                </a:lnTo>
                <a:lnTo>
                  <a:pt x="154352" y="171188"/>
                </a:lnTo>
                <a:lnTo>
                  <a:pt x="161401" y="169164"/>
                </a:lnTo>
                <a:lnTo>
                  <a:pt x="167092" y="163591"/>
                </a:lnTo>
                <a:lnTo>
                  <a:pt x="170354" y="156591"/>
                </a:lnTo>
                <a:lnTo>
                  <a:pt x="171045" y="149018"/>
                </a:lnTo>
                <a:close/>
              </a:path>
              <a:path w="171450" h="3487420">
                <a:moveTo>
                  <a:pt x="105013" y="108381"/>
                </a:moveTo>
                <a:lnTo>
                  <a:pt x="105013" y="38100"/>
                </a:lnTo>
                <a:lnTo>
                  <a:pt x="66913" y="38100"/>
                </a:lnTo>
                <a:lnTo>
                  <a:pt x="66913" y="106991"/>
                </a:lnTo>
                <a:lnTo>
                  <a:pt x="69961" y="101796"/>
                </a:lnTo>
                <a:lnTo>
                  <a:pt x="69961" y="47244"/>
                </a:lnTo>
                <a:lnTo>
                  <a:pt x="101965" y="47244"/>
                </a:lnTo>
                <a:lnTo>
                  <a:pt x="101965" y="103064"/>
                </a:lnTo>
                <a:lnTo>
                  <a:pt x="105013" y="108381"/>
                </a:lnTo>
                <a:close/>
              </a:path>
              <a:path w="171450" h="3487420">
                <a:moveTo>
                  <a:pt x="105013" y="3486918"/>
                </a:moveTo>
                <a:lnTo>
                  <a:pt x="105013" y="108381"/>
                </a:lnTo>
                <a:lnTo>
                  <a:pt x="85779" y="74833"/>
                </a:lnTo>
                <a:lnTo>
                  <a:pt x="66913" y="106991"/>
                </a:lnTo>
                <a:lnTo>
                  <a:pt x="66913" y="3486918"/>
                </a:lnTo>
                <a:lnTo>
                  <a:pt x="105013" y="3486918"/>
                </a:lnTo>
                <a:close/>
              </a:path>
              <a:path w="171450" h="3487420">
                <a:moveTo>
                  <a:pt x="101965" y="47244"/>
                </a:moveTo>
                <a:lnTo>
                  <a:pt x="69961" y="47244"/>
                </a:lnTo>
                <a:lnTo>
                  <a:pt x="85779" y="74833"/>
                </a:lnTo>
                <a:lnTo>
                  <a:pt x="101965" y="47244"/>
                </a:lnTo>
                <a:close/>
              </a:path>
              <a:path w="171450" h="3487420">
                <a:moveTo>
                  <a:pt x="85779" y="74833"/>
                </a:moveTo>
                <a:lnTo>
                  <a:pt x="69961" y="47244"/>
                </a:lnTo>
                <a:lnTo>
                  <a:pt x="69961" y="101796"/>
                </a:lnTo>
                <a:lnTo>
                  <a:pt x="85779" y="74833"/>
                </a:lnTo>
                <a:close/>
              </a:path>
              <a:path w="171450" h="3487420">
                <a:moveTo>
                  <a:pt x="101965" y="103064"/>
                </a:moveTo>
                <a:lnTo>
                  <a:pt x="101965" y="47244"/>
                </a:lnTo>
                <a:lnTo>
                  <a:pt x="85779" y="74833"/>
                </a:lnTo>
                <a:lnTo>
                  <a:pt x="101965" y="10306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45080" y="5328038"/>
            <a:ext cx="3900170" cy="171450"/>
          </a:xfrm>
          <a:custGeom>
            <a:avLst/>
            <a:gdLst/>
            <a:ahLst/>
            <a:cxnLst/>
            <a:rect l="l" t="t" r="r" b="b"/>
            <a:pathLst>
              <a:path w="3900170" h="171450">
                <a:moveTo>
                  <a:pt x="3824097" y="85844"/>
                </a:moveTo>
                <a:lnTo>
                  <a:pt x="3790326" y="66032"/>
                </a:lnTo>
                <a:lnTo>
                  <a:pt x="0" y="66032"/>
                </a:lnTo>
                <a:lnTo>
                  <a:pt x="0" y="104132"/>
                </a:lnTo>
                <a:lnTo>
                  <a:pt x="3792924" y="104132"/>
                </a:lnTo>
                <a:lnTo>
                  <a:pt x="3824097" y="85844"/>
                </a:lnTo>
                <a:close/>
              </a:path>
              <a:path w="3900170" h="171450">
                <a:moveTo>
                  <a:pt x="3899916" y="85844"/>
                </a:moveTo>
                <a:lnTo>
                  <a:pt x="3756660" y="2024"/>
                </a:lnTo>
                <a:lnTo>
                  <a:pt x="3749611" y="0"/>
                </a:lnTo>
                <a:lnTo>
                  <a:pt x="3742563" y="690"/>
                </a:lnTo>
                <a:lnTo>
                  <a:pt x="3736086" y="3952"/>
                </a:lnTo>
                <a:lnTo>
                  <a:pt x="3730752" y="9644"/>
                </a:lnTo>
                <a:lnTo>
                  <a:pt x="3728728" y="16692"/>
                </a:lnTo>
                <a:lnTo>
                  <a:pt x="3729418" y="23741"/>
                </a:lnTo>
                <a:lnTo>
                  <a:pt x="3732680" y="30218"/>
                </a:lnTo>
                <a:lnTo>
                  <a:pt x="3738372" y="35552"/>
                </a:lnTo>
                <a:lnTo>
                  <a:pt x="3790326" y="66032"/>
                </a:lnTo>
                <a:lnTo>
                  <a:pt x="3861816" y="66032"/>
                </a:lnTo>
                <a:lnTo>
                  <a:pt x="3861816" y="107731"/>
                </a:lnTo>
                <a:lnTo>
                  <a:pt x="3899916" y="85844"/>
                </a:lnTo>
                <a:close/>
              </a:path>
              <a:path w="3900170" h="171450">
                <a:moveTo>
                  <a:pt x="3861816" y="107731"/>
                </a:moveTo>
                <a:lnTo>
                  <a:pt x="3861816" y="104132"/>
                </a:lnTo>
                <a:lnTo>
                  <a:pt x="3792924" y="104132"/>
                </a:lnTo>
                <a:lnTo>
                  <a:pt x="3738372" y="136136"/>
                </a:lnTo>
                <a:lnTo>
                  <a:pt x="3732680" y="140827"/>
                </a:lnTo>
                <a:lnTo>
                  <a:pt x="3729418" y="147375"/>
                </a:lnTo>
                <a:lnTo>
                  <a:pt x="3728728" y="154781"/>
                </a:lnTo>
                <a:lnTo>
                  <a:pt x="3730752" y="162044"/>
                </a:lnTo>
                <a:lnTo>
                  <a:pt x="3736086" y="167711"/>
                </a:lnTo>
                <a:lnTo>
                  <a:pt x="3742563" y="170807"/>
                </a:lnTo>
                <a:lnTo>
                  <a:pt x="3749611" y="171045"/>
                </a:lnTo>
                <a:lnTo>
                  <a:pt x="3756660" y="168140"/>
                </a:lnTo>
                <a:lnTo>
                  <a:pt x="3861816" y="107731"/>
                </a:lnTo>
                <a:close/>
              </a:path>
              <a:path w="3900170" h="171450">
                <a:moveTo>
                  <a:pt x="3861816" y="104132"/>
                </a:moveTo>
                <a:lnTo>
                  <a:pt x="3861816" y="66032"/>
                </a:lnTo>
                <a:lnTo>
                  <a:pt x="3790326" y="66032"/>
                </a:lnTo>
                <a:lnTo>
                  <a:pt x="3824097" y="85844"/>
                </a:lnTo>
                <a:lnTo>
                  <a:pt x="3852672" y="69080"/>
                </a:lnTo>
                <a:lnTo>
                  <a:pt x="3852672" y="104132"/>
                </a:lnTo>
                <a:lnTo>
                  <a:pt x="3861816" y="104132"/>
                </a:lnTo>
                <a:close/>
              </a:path>
              <a:path w="3900170" h="171450">
                <a:moveTo>
                  <a:pt x="3852672" y="104132"/>
                </a:moveTo>
                <a:lnTo>
                  <a:pt x="3852672" y="102608"/>
                </a:lnTo>
                <a:lnTo>
                  <a:pt x="3824097" y="85844"/>
                </a:lnTo>
                <a:lnTo>
                  <a:pt x="3792924" y="104132"/>
                </a:lnTo>
                <a:lnTo>
                  <a:pt x="3852672" y="104132"/>
                </a:lnTo>
                <a:close/>
              </a:path>
              <a:path w="3900170" h="171450">
                <a:moveTo>
                  <a:pt x="3852672" y="102608"/>
                </a:moveTo>
                <a:lnTo>
                  <a:pt x="3852672" y="69080"/>
                </a:lnTo>
                <a:lnTo>
                  <a:pt x="3824097" y="85844"/>
                </a:lnTo>
                <a:lnTo>
                  <a:pt x="3852672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 txBox="1"/>
          <p:nvPr/>
        </p:nvSpPr>
        <p:spPr>
          <a:xfrm>
            <a:off x="4537962" y="5645402"/>
            <a:ext cx="30035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775" spc="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"/>
          <p:cNvSpPr/>
          <p:nvPr/>
        </p:nvSpPr>
        <p:spPr>
          <a:xfrm>
            <a:off x="3563874" y="4668012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52400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9812" y="252984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65532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89916" y="71628"/>
                </a:lnTo>
                <a:lnTo>
                  <a:pt x="121920" y="53340"/>
                </a:lnTo>
                <a:lnTo>
                  <a:pt x="134112" y="48768"/>
                </a:lnTo>
                <a:lnTo>
                  <a:pt x="146304" y="45720"/>
                </a:lnTo>
                <a:lnTo>
                  <a:pt x="158496" y="44196"/>
                </a:lnTo>
                <a:lnTo>
                  <a:pt x="184404" y="44196"/>
                </a:lnTo>
                <a:lnTo>
                  <a:pt x="208788" y="50292"/>
                </a:lnTo>
                <a:lnTo>
                  <a:pt x="220980" y="54864"/>
                </a:lnTo>
                <a:lnTo>
                  <a:pt x="231648" y="59436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4132" y="196596"/>
                </a:lnTo>
                <a:lnTo>
                  <a:pt x="291084" y="210312"/>
                </a:lnTo>
                <a:lnTo>
                  <a:pt x="281940" y="231648"/>
                </a:lnTo>
                <a:lnTo>
                  <a:pt x="266700" y="252984"/>
                </a:lnTo>
                <a:lnTo>
                  <a:pt x="249936" y="269748"/>
                </a:lnTo>
                <a:lnTo>
                  <a:pt x="240792" y="275844"/>
                </a:lnTo>
                <a:lnTo>
                  <a:pt x="230124" y="283464"/>
                </a:lnTo>
                <a:lnTo>
                  <a:pt x="219456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143256" y="294132"/>
                </a:lnTo>
                <a:lnTo>
                  <a:pt x="131064" y="291084"/>
                </a:lnTo>
                <a:lnTo>
                  <a:pt x="120396" y="286512"/>
                </a:lnTo>
                <a:lnTo>
                  <a:pt x="108204" y="281940"/>
                </a:lnTo>
                <a:lnTo>
                  <a:pt x="99060" y="275844"/>
                </a:lnTo>
                <a:lnTo>
                  <a:pt x="88392" y="268224"/>
                </a:lnTo>
                <a:lnTo>
                  <a:pt x="80772" y="259080"/>
                </a:lnTo>
                <a:lnTo>
                  <a:pt x="71628" y="249936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89916" y="321564"/>
                </a:lnTo>
                <a:lnTo>
                  <a:pt x="137160" y="338328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37744" y="327660"/>
                </a:lnTo>
                <a:lnTo>
                  <a:pt x="280416" y="301752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"/>
          <p:cNvSpPr/>
          <p:nvPr/>
        </p:nvSpPr>
        <p:spPr>
          <a:xfrm>
            <a:off x="3247644" y="4380103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2"/>
                </a:moveTo>
                <a:lnTo>
                  <a:pt x="341376" y="169164"/>
                </a:lnTo>
                <a:lnTo>
                  <a:pt x="338328" y="135636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19456" y="7620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35636" y="3048"/>
                </a:lnTo>
                <a:lnTo>
                  <a:pt x="118872" y="7620"/>
                </a:lnTo>
                <a:lnTo>
                  <a:pt x="102108" y="13716"/>
                </a:lnTo>
                <a:lnTo>
                  <a:pt x="88392" y="21336"/>
                </a:lnTo>
                <a:lnTo>
                  <a:pt x="73152" y="28956"/>
                </a:lnTo>
                <a:lnTo>
                  <a:pt x="38100" y="62484"/>
                </a:lnTo>
                <a:lnTo>
                  <a:pt x="12192" y="105156"/>
                </a:lnTo>
                <a:lnTo>
                  <a:pt x="0" y="153924"/>
                </a:lnTo>
                <a:lnTo>
                  <a:pt x="0" y="188976"/>
                </a:lnTo>
                <a:lnTo>
                  <a:pt x="13716" y="239268"/>
                </a:lnTo>
                <a:lnTo>
                  <a:pt x="44196" y="285641"/>
                </a:lnTo>
                <a:lnTo>
                  <a:pt x="44196" y="156972"/>
                </a:lnTo>
                <a:lnTo>
                  <a:pt x="53340" y="120396"/>
                </a:lnTo>
                <a:lnTo>
                  <a:pt x="89916" y="73152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60604" y="82296"/>
                </a:lnTo>
                <a:lnTo>
                  <a:pt x="275844" y="100584"/>
                </a:lnTo>
                <a:lnTo>
                  <a:pt x="288036" y="121920"/>
                </a:lnTo>
                <a:lnTo>
                  <a:pt x="297180" y="158496"/>
                </a:lnTo>
                <a:lnTo>
                  <a:pt x="297180" y="285858"/>
                </a:lnTo>
                <a:lnTo>
                  <a:pt x="303276" y="278892"/>
                </a:lnTo>
                <a:lnTo>
                  <a:pt x="321564" y="251460"/>
                </a:lnTo>
                <a:lnTo>
                  <a:pt x="333756" y="220980"/>
                </a:lnTo>
                <a:lnTo>
                  <a:pt x="338328" y="204216"/>
                </a:lnTo>
                <a:lnTo>
                  <a:pt x="341376" y="187452"/>
                </a:lnTo>
                <a:close/>
              </a:path>
              <a:path w="341629" h="341630">
                <a:moveTo>
                  <a:pt x="297180" y="285858"/>
                </a:moveTo>
                <a:lnTo>
                  <a:pt x="297180" y="172212"/>
                </a:lnTo>
                <a:lnTo>
                  <a:pt x="295656" y="184404"/>
                </a:lnTo>
                <a:lnTo>
                  <a:pt x="294132" y="198120"/>
                </a:lnTo>
                <a:lnTo>
                  <a:pt x="291084" y="210312"/>
                </a:lnTo>
                <a:lnTo>
                  <a:pt x="286512" y="220980"/>
                </a:lnTo>
                <a:lnTo>
                  <a:pt x="281940" y="233172"/>
                </a:lnTo>
                <a:lnTo>
                  <a:pt x="274320" y="242316"/>
                </a:lnTo>
                <a:lnTo>
                  <a:pt x="240792" y="277368"/>
                </a:lnTo>
                <a:lnTo>
                  <a:pt x="217932" y="288036"/>
                </a:lnTo>
                <a:lnTo>
                  <a:pt x="207264" y="292608"/>
                </a:lnTo>
                <a:lnTo>
                  <a:pt x="195072" y="295656"/>
                </a:lnTo>
                <a:lnTo>
                  <a:pt x="182880" y="297180"/>
                </a:lnTo>
                <a:lnTo>
                  <a:pt x="156972" y="297180"/>
                </a:lnTo>
                <a:lnTo>
                  <a:pt x="99060" y="275844"/>
                </a:lnTo>
                <a:lnTo>
                  <a:pt x="80772" y="259080"/>
                </a:lnTo>
                <a:lnTo>
                  <a:pt x="71628" y="251460"/>
                </a:lnTo>
                <a:lnTo>
                  <a:pt x="48768" y="207264"/>
                </a:lnTo>
                <a:lnTo>
                  <a:pt x="44196" y="182880"/>
                </a:lnTo>
                <a:lnTo>
                  <a:pt x="44196" y="285641"/>
                </a:lnTo>
                <a:lnTo>
                  <a:pt x="76200" y="313944"/>
                </a:lnTo>
                <a:lnTo>
                  <a:pt x="120396" y="335280"/>
                </a:lnTo>
                <a:lnTo>
                  <a:pt x="153924" y="341376"/>
                </a:lnTo>
                <a:lnTo>
                  <a:pt x="188976" y="341376"/>
                </a:lnTo>
                <a:lnTo>
                  <a:pt x="252984" y="321564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3955034" y="4415155"/>
            <a:ext cx="341630" cy="342900"/>
          </a:xfrm>
          <a:custGeom>
            <a:avLst/>
            <a:gdLst/>
            <a:ahLst/>
            <a:cxnLst/>
            <a:rect l="l" t="t" r="r" b="b"/>
            <a:pathLst>
              <a:path w="341629" h="342900">
                <a:moveTo>
                  <a:pt x="341376" y="187452"/>
                </a:moveTo>
                <a:lnTo>
                  <a:pt x="341376" y="152400"/>
                </a:lnTo>
                <a:lnTo>
                  <a:pt x="338328" y="135636"/>
                </a:lnTo>
                <a:lnTo>
                  <a:pt x="321564" y="88392"/>
                </a:lnTo>
                <a:lnTo>
                  <a:pt x="291084" y="50292"/>
                </a:lnTo>
                <a:lnTo>
                  <a:pt x="251460" y="21336"/>
                </a:lnTo>
                <a:lnTo>
                  <a:pt x="204216" y="3048"/>
                </a:lnTo>
                <a:lnTo>
                  <a:pt x="169164" y="0"/>
                </a:lnTo>
                <a:lnTo>
                  <a:pt x="152400" y="1524"/>
                </a:lnTo>
                <a:lnTo>
                  <a:pt x="103632" y="13716"/>
                </a:lnTo>
                <a:lnTo>
                  <a:pt x="60960" y="39624"/>
                </a:lnTo>
                <a:lnTo>
                  <a:pt x="28956" y="76200"/>
                </a:lnTo>
                <a:lnTo>
                  <a:pt x="3048" y="138684"/>
                </a:lnTo>
                <a:lnTo>
                  <a:pt x="0" y="155448"/>
                </a:lnTo>
                <a:lnTo>
                  <a:pt x="0" y="172212"/>
                </a:lnTo>
                <a:lnTo>
                  <a:pt x="7620" y="224028"/>
                </a:lnTo>
                <a:lnTo>
                  <a:pt x="28956" y="268224"/>
                </a:lnTo>
                <a:lnTo>
                  <a:pt x="44196" y="286512"/>
                </a:lnTo>
                <a:lnTo>
                  <a:pt x="44196" y="170688"/>
                </a:lnTo>
                <a:lnTo>
                  <a:pt x="45720" y="156972"/>
                </a:lnTo>
                <a:lnTo>
                  <a:pt x="47244" y="144780"/>
                </a:lnTo>
                <a:lnTo>
                  <a:pt x="50292" y="132588"/>
                </a:lnTo>
                <a:lnTo>
                  <a:pt x="54864" y="121920"/>
                </a:lnTo>
                <a:lnTo>
                  <a:pt x="59436" y="109728"/>
                </a:lnTo>
                <a:lnTo>
                  <a:pt x="67056" y="99060"/>
                </a:lnTo>
                <a:lnTo>
                  <a:pt x="73152" y="89916"/>
                </a:lnTo>
                <a:lnTo>
                  <a:pt x="82296" y="80772"/>
                </a:lnTo>
                <a:lnTo>
                  <a:pt x="121920" y="54864"/>
                </a:lnTo>
                <a:lnTo>
                  <a:pt x="172212" y="44196"/>
                </a:lnTo>
                <a:lnTo>
                  <a:pt x="184404" y="45720"/>
                </a:lnTo>
                <a:lnTo>
                  <a:pt x="198120" y="47244"/>
                </a:lnTo>
                <a:lnTo>
                  <a:pt x="242316" y="67056"/>
                </a:lnTo>
                <a:lnTo>
                  <a:pt x="277368" y="102108"/>
                </a:lnTo>
                <a:lnTo>
                  <a:pt x="295656" y="146304"/>
                </a:lnTo>
                <a:lnTo>
                  <a:pt x="297180" y="160020"/>
                </a:lnTo>
                <a:lnTo>
                  <a:pt x="297180" y="285858"/>
                </a:lnTo>
                <a:lnTo>
                  <a:pt x="313944" y="266700"/>
                </a:lnTo>
                <a:lnTo>
                  <a:pt x="321564" y="251460"/>
                </a:lnTo>
                <a:lnTo>
                  <a:pt x="329184" y="237744"/>
                </a:lnTo>
                <a:lnTo>
                  <a:pt x="335280" y="220980"/>
                </a:lnTo>
                <a:lnTo>
                  <a:pt x="341376" y="187452"/>
                </a:lnTo>
                <a:close/>
              </a:path>
              <a:path w="341629" h="342900">
                <a:moveTo>
                  <a:pt x="297180" y="285858"/>
                </a:moveTo>
                <a:lnTo>
                  <a:pt x="297180" y="185928"/>
                </a:lnTo>
                <a:lnTo>
                  <a:pt x="288036" y="222504"/>
                </a:lnTo>
                <a:lnTo>
                  <a:pt x="275844" y="243840"/>
                </a:lnTo>
                <a:lnTo>
                  <a:pt x="240792" y="277368"/>
                </a:lnTo>
                <a:lnTo>
                  <a:pt x="195072" y="295656"/>
                </a:lnTo>
                <a:lnTo>
                  <a:pt x="169164" y="298704"/>
                </a:lnTo>
                <a:lnTo>
                  <a:pt x="144780" y="295656"/>
                </a:lnTo>
                <a:lnTo>
                  <a:pt x="99060" y="275844"/>
                </a:lnTo>
                <a:lnTo>
                  <a:pt x="65532" y="240792"/>
                </a:lnTo>
                <a:lnTo>
                  <a:pt x="47244" y="196596"/>
                </a:lnTo>
                <a:lnTo>
                  <a:pt x="44196" y="182880"/>
                </a:lnTo>
                <a:lnTo>
                  <a:pt x="44196" y="286512"/>
                </a:lnTo>
                <a:lnTo>
                  <a:pt x="89916" y="323088"/>
                </a:lnTo>
                <a:lnTo>
                  <a:pt x="137160" y="339852"/>
                </a:lnTo>
                <a:lnTo>
                  <a:pt x="172212" y="342900"/>
                </a:lnTo>
                <a:lnTo>
                  <a:pt x="188976" y="341376"/>
                </a:lnTo>
                <a:lnTo>
                  <a:pt x="237744" y="329184"/>
                </a:lnTo>
                <a:lnTo>
                  <a:pt x="280416" y="303276"/>
                </a:lnTo>
                <a:lnTo>
                  <a:pt x="292608" y="291084"/>
                </a:lnTo>
                <a:lnTo>
                  <a:pt x="297180" y="285858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3627755" y="4066406"/>
            <a:ext cx="341630" cy="341630"/>
          </a:xfrm>
          <a:custGeom>
            <a:avLst/>
            <a:gdLst/>
            <a:ahLst/>
            <a:cxnLst/>
            <a:rect l="l" t="t" r="r" b="b"/>
            <a:pathLst>
              <a:path w="341629" h="341630">
                <a:moveTo>
                  <a:pt x="341376" y="187458"/>
                </a:moveTo>
                <a:lnTo>
                  <a:pt x="341376" y="152406"/>
                </a:lnTo>
                <a:lnTo>
                  <a:pt x="338328" y="135642"/>
                </a:lnTo>
                <a:lnTo>
                  <a:pt x="320040" y="88392"/>
                </a:lnTo>
                <a:lnTo>
                  <a:pt x="291084" y="48768"/>
                </a:lnTo>
                <a:lnTo>
                  <a:pt x="251460" y="19812"/>
                </a:lnTo>
                <a:lnTo>
                  <a:pt x="204216" y="3048"/>
                </a:lnTo>
                <a:lnTo>
                  <a:pt x="187452" y="0"/>
                </a:lnTo>
                <a:lnTo>
                  <a:pt x="169164" y="0"/>
                </a:lnTo>
                <a:lnTo>
                  <a:pt x="118872" y="7620"/>
                </a:lnTo>
                <a:lnTo>
                  <a:pt x="74676" y="28956"/>
                </a:lnTo>
                <a:lnTo>
                  <a:pt x="38100" y="62484"/>
                </a:lnTo>
                <a:lnTo>
                  <a:pt x="12192" y="105162"/>
                </a:lnTo>
                <a:lnTo>
                  <a:pt x="0" y="153930"/>
                </a:lnTo>
                <a:lnTo>
                  <a:pt x="0" y="188982"/>
                </a:lnTo>
                <a:lnTo>
                  <a:pt x="3048" y="205746"/>
                </a:lnTo>
                <a:lnTo>
                  <a:pt x="7620" y="222510"/>
                </a:lnTo>
                <a:lnTo>
                  <a:pt x="13716" y="239274"/>
                </a:lnTo>
                <a:lnTo>
                  <a:pt x="21336" y="252990"/>
                </a:lnTo>
                <a:lnTo>
                  <a:pt x="28956" y="268230"/>
                </a:lnTo>
                <a:lnTo>
                  <a:pt x="44196" y="285647"/>
                </a:lnTo>
                <a:lnTo>
                  <a:pt x="44196" y="156978"/>
                </a:lnTo>
                <a:lnTo>
                  <a:pt x="50292" y="132594"/>
                </a:lnTo>
                <a:lnTo>
                  <a:pt x="73152" y="89916"/>
                </a:lnTo>
                <a:lnTo>
                  <a:pt x="121920" y="53340"/>
                </a:lnTo>
                <a:lnTo>
                  <a:pt x="158496" y="44196"/>
                </a:lnTo>
                <a:lnTo>
                  <a:pt x="172212" y="44196"/>
                </a:lnTo>
                <a:lnTo>
                  <a:pt x="220980" y="54864"/>
                </a:lnTo>
                <a:lnTo>
                  <a:pt x="242316" y="67056"/>
                </a:lnTo>
                <a:lnTo>
                  <a:pt x="251460" y="73152"/>
                </a:lnTo>
                <a:lnTo>
                  <a:pt x="288036" y="121926"/>
                </a:lnTo>
                <a:lnTo>
                  <a:pt x="297180" y="158502"/>
                </a:lnTo>
                <a:lnTo>
                  <a:pt x="297180" y="285864"/>
                </a:lnTo>
                <a:lnTo>
                  <a:pt x="303276" y="278898"/>
                </a:lnTo>
                <a:lnTo>
                  <a:pt x="321564" y="251466"/>
                </a:lnTo>
                <a:lnTo>
                  <a:pt x="329184" y="236226"/>
                </a:lnTo>
                <a:lnTo>
                  <a:pt x="333756" y="220986"/>
                </a:lnTo>
                <a:lnTo>
                  <a:pt x="338328" y="204222"/>
                </a:lnTo>
                <a:lnTo>
                  <a:pt x="341376" y="187458"/>
                </a:lnTo>
                <a:close/>
              </a:path>
              <a:path w="341629" h="341630">
                <a:moveTo>
                  <a:pt x="297180" y="285864"/>
                </a:moveTo>
                <a:lnTo>
                  <a:pt x="297180" y="184410"/>
                </a:lnTo>
                <a:lnTo>
                  <a:pt x="294132" y="198126"/>
                </a:lnTo>
                <a:lnTo>
                  <a:pt x="291084" y="210318"/>
                </a:lnTo>
                <a:lnTo>
                  <a:pt x="281940" y="231654"/>
                </a:lnTo>
                <a:lnTo>
                  <a:pt x="274320" y="242322"/>
                </a:lnTo>
                <a:lnTo>
                  <a:pt x="268224" y="252990"/>
                </a:lnTo>
                <a:lnTo>
                  <a:pt x="259080" y="260610"/>
                </a:lnTo>
                <a:lnTo>
                  <a:pt x="249936" y="269754"/>
                </a:lnTo>
                <a:lnTo>
                  <a:pt x="240792" y="277374"/>
                </a:lnTo>
                <a:lnTo>
                  <a:pt x="195072" y="295662"/>
                </a:lnTo>
                <a:lnTo>
                  <a:pt x="182880" y="297186"/>
                </a:lnTo>
                <a:lnTo>
                  <a:pt x="156972" y="297186"/>
                </a:lnTo>
                <a:lnTo>
                  <a:pt x="144780" y="294138"/>
                </a:lnTo>
                <a:lnTo>
                  <a:pt x="131064" y="291090"/>
                </a:lnTo>
                <a:lnTo>
                  <a:pt x="120396" y="288042"/>
                </a:lnTo>
                <a:lnTo>
                  <a:pt x="99060" y="275850"/>
                </a:lnTo>
                <a:lnTo>
                  <a:pt x="89916" y="268230"/>
                </a:lnTo>
                <a:lnTo>
                  <a:pt x="80772" y="259086"/>
                </a:lnTo>
                <a:lnTo>
                  <a:pt x="71628" y="251466"/>
                </a:lnTo>
                <a:lnTo>
                  <a:pt x="53340" y="219462"/>
                </a:lnTo>
                <a:lnTo>
                  <a:pt x="48768" y="207270"/>
                </a:lnTo>
                <a:lnTo>
                  <a:pt x="45720" y="195078"/>
                </a:lnTo>
                <a:lnTo>
                  <a:pt x="44196" y="182886"/>
                </a:lnTo>
                <a:lnTo>
                  <a:pt x="44196" y="285647"/>
                </a:lnTo>
                <a:lnTo>
                  <a:pt x="76200" y="313950"/>
                </a:lnTo>
                <a:lnTo>
                  <a:pt x="120396" y="335286"/>
                </a:lnTo>
                <a:lnTo>
                  <a:pt x="153924" y="341382"/>
                </a:lnTo>
                <a:lnTo>
                  <a:pt x="188976" y="341382"/>
                </a:lnTo>
                <a:lnTo>
                  <a:pt x="252984" y="321570"/>
                </a:lnTo>
                <a:lnTo>
                  <a:pt x="292608" y="291090"/>
                </a:lnTo>
                <a:lnTo>
                  <a:pt x="297180" y="285864"/>
                </a:lnTo>
                <a:close/>
              </a:path>
            </a:pathLst>
          </a:custGeom>
          <a:solidFill>
            <a:srgbClr val="548DD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组合 30"/>
          <p:cNvGrpSpPr/>
          <p:nvPr/>
        </p:nvGrpSpPr>
        <p:grpSpPr>
          <a:xfrm>
            <a:off x="5022850" y="2637155"/>
            <a:ext cx="1028700" cy="1160780"/>
            <a:chOff x="7910" y="2232"/>
            <a:chExt cx="1620" cy="1828"/>
          </a:xfrm>
        </p:grpSpPr>
        <p:sp>
          <p:nvSpPr>
            <p:cNvPr id="32" name="object 3"/>
            <p:cNvSpPr/>
            <p:nvPr/>
          </p:nvSpPr>
          <p:spPr>
            <a:xfrm>
              <a:off x="7910" y="350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793" y="295729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487" y="303423"/>
                  </a:moveTo>
                  <a:lnTo>
                    <a:pt x="45793" y="295729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3487" y="303423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793" y="295729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793" y="295729"/>
                  </a:lnTo>
                  <a:close/>
                </a:path>
                <a:path w="350520" h="352425">
                  <a:moveTo>
                    <a:pt x="59436" y="334237"/>
                  </a:moveTo>
                  <a:lnTo>
                    <a:pt x="59436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9436" y="334237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793" y="295729"/>
                  </a:lnTo>
                  <a:lnTo>
                    <a:pt x="53487" y="303423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9436" y="309372"/>
                  </a:moveTo>
                  <a:lnTo>
                    <a:pt x="53487" y="303423"/>
                  </a:lnTo>
                  <a:lnTo>
                    <a:pt x="47409" y="309372"/>
                  </a:lnTo>
                  <a:lnTo>
                    <a:pt x="59436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3487" y="303423"/>
                  </a:lnTo>
                  <a:lnTo>
                    <a:pt x="59436" y="309372"/>
                  </a:lnTo>
                  <a:lnTo>
                    <a:pt x="59436" y="334237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3" y="168459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3" y="168459"/>
                  </a:moveTo>
                  <a:lnTo>
                    <a:pt x="175422" y="167808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3" y="168459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1972" y="298483"/>
                  </a:moveTo>
                  <a:lnTo>
                    <a:pt x="183594" y="17624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1972" y="298483"/>
                  </a:lnTo>
                  <a:close/>
                </a:path>
                <a:path w="350520" h="352425">
                  <a:moveTo>
                    <a:pt x="182880" y="176946"/>
                  </a:moveTo>
                  <a:lnTo>
                    <a:pt x="182880" y="176784"/>
                  </a:lnTo>
                  <a:lnTo>
                    <a:pt x="175178" y="184321"/>
                  </a:lnTo>
                  <a:lnTo>
                    <a:pt x="182880" y="176946"/>
                  </a:lnTo>
                  <a:close/>
                </a:path>
                <a:path w="350520" h="352425">
                  <a:moveTo>
                    <a:pt x="183594" y="176246"/>
                  </a:moveTo>
                  <a:lnTo>
                    <a:pt x="176053" y="168459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2880" y="176946"/>
                  </a:lnTo>
                  <a:lnTo>
                    <a:pt x="183594" y="17624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2550" y="43309"/>
                  </a:lnTo>
                  <a:lnTo>
                    <a:pt x="310896" y="35052"/>
                  </a:lnTo>
                  <a:lnTo>
                    <a:pt x="310896" y="43772"/>
                  </a:lnTo>
                  <a:lnTo>
                    <a:pt x="318516" y="44196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5422" y="57010"/>
                  </a:moveTo>
                  <a:lnTo>
                    <a:pt x="297106" y="48694"/>
                  </a:lnTo>
                  <a:lnTo>
                    <a:pt x="176053" y="168459"/>
                  </a:lnTo>
                  <a:lnTo>
                    <a:pt x="183594" y="176246"/>
                  </a:lnTo>
                  <a:lnTo>
                    <a:pt x="305422" y="57010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5422" y="57010"/>
                  </a:lnTo>
                  <a:lnTo>
                    <a:pt x="183594" y="176246"/>
                  </a:lnTo>
                  <a:lnTo>
                    <a:pt x="207264" y="200687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687"/>
                  </a:lnTo>
                  <a:lnTo>
                    <a:pt x="301972" y="298483"/>
                  </a:lnTo>
                  <a:lnTo>
                    <a:pt x="307848" y="292608"/>
                  </a:lnTo>
                  <a:lnTo>
                    <a:pt x="307848" y="304551"/>
                  </a:lnTo>
                  <a:lnTo>
                    <a:pt x="315468" y="312420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9469" y="311478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9469" y="311478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9469" y="311478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2550" y="43309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2550" y="43309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2420"/>
                  </a:moveTo>
                  <a:lnTo>
                    <a:pt x="301972" y="298483"/>
                  </a:lnTo>
                  <a:lnTo>
                    <a:pt x="294279" y="306176"/>
                  </a:lnTo>
                  <a:lnTo>
                    <a:pt x="299469" y="311478"/>
                  </a:lnTo>
                  <a:lnTo>
                    <a:pt x="315468" y="312420"/>
                  </a:lnTo>
                  <a:close/>
                </a:path>
                <a:path w="350520" h="352425">
                  <a:moveTo>
                    <a:pt x="318516" y="44196"/>
                  </a:moveTo>
                  <a:lnTo>
                    <a:pt x="302550" y="43309"/>
                  </a:lnTo>
                  <a:lnTo>
                    <a:pt x="297106" y="48694"/>
                  </a:lnTo>
                  <a:lnTo>
                    <a:pt x="305422" y="57010"/>
                  </a:lnTo>
                  <a:lnTo>
                    <a:pt x="318516" y="44196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2420"/>
                  </a:lnTo>
                  <a:lnTo>
                    <a:pt x="299469" y="311478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4551"/>
                  </a:moveTo>
                  <a:lnTo>
                    <a:pt x="307848" y="292608"/>
                  </a:lnTo>
                  <a:lnTo>
                    <a:pt x="301972" y="298483"/>
                  </a:lnTo>
                  <a:lnTo>
                    <a:pt x="307848" y="304551"/>
                  </a:lnTo>
                  <a:close/>
                </a:path>
                <a:path w="350520" h="352425">
                  <a:moveTo>
                    <a:pt x="310896" y="43772"/>
                  </a:moveTo>
                  <a:lnTo>
                    <a:pt x="310896" y="35052"/>
                  </a:lnTo>
                  <a:lnTo>
                    <a:pt x="302550" y="43309"/>
                  </a:lnTo>
                  <a:lnTo>
                    <a:pt x="310896" y="437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4196"/>
                  </a:lnTo>
                  <a:lnTo>
                    <a:pt x="305422" y="57010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3" name="object 5"/>
            <p:cNvSpPr/>
            <p:nvPr/>
          </p:nvSpPr>
          <p:spPr>
            <a:xfrm>
              <a:off x="8107" y="2232"/>
              <a:ext cx="555" cy="555"/>
            </a:xfrm>
            <a:custGeom>
              <a:avLst/>
              <a:gdLst/>
              <a:ahLst/>
              <a:cxnLst/>
              <a:rect l="l" t="t" r="r" b="b"/>
              <a:pathLst>
                <a:path w="352425" h="352425">
                  <a:moveTo>
                    <a:pt x="143256" y="200493"/>
                  </a:moveTo>
                  <a:lnTo>
                    <a:pt x="143256" y="188982"/>
                  </a:lnTo>
                  <a:lnTo>
                    <a:pt x="130305" y="175749"/>
                  </a:lnTo>
                  <a:lnTo>
                    <a:pt x="0" y="303282"/>
                  </a:lnTo>
                  <a:lnTo>
                    <a:pt x="32004" y="335286"/>
                  </a:lnTo>
                  <a:lnTo>
                    <a:pt x="32004" y="309378"/>
                  </a:lnTo>
                  <a:lnTo>
                    <a:pt x="41148" y="300428"/>
                  </a:lnTo>
                  <a:lnTo>
                    <a:pt x="41148" y="291090"/>
                  </a:lnTo>
                  <a:lnTo>
                    <a:pt x="45867" y="295809"/>
                  </a:lnTo>
                  <a:lnTo>
                    <a:pt x="143256" y="200493"/>
                  </a:lnTo>
                  <a:close/>
                </a:path>
                <a:path w="352425" h="352425">
                  <a:moveTo>
                    <a:pt x="175611" y="130985"/>
                  </a:moveTo>
                  <a:lnTo>
                    <a:pt x="48768" y="0"/>
                  </a:lnTo>
                  <a:lnTo>
                    <a:pt x="3048" y="45720"/>
                  </a:lnTo>
                  <a:lnTo>
                    <a:pt x="35052" y="78421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3528"/>
                  </a:lnTo>
                  <a:lnTo>
                    <a:pt x="50210" y="41148"/>
                  </a:lnTo>
                  <a:lnTo>
                    <a:pt x="62484" y="41148"/>
                  </a:lnTo>
                  <a:lnTo>
                    <a:pt x="62484" y="53553"/>
                  </a:lnTo>
                  <a:lnTo>
                    <a:pt x="163068" y="155223"/>
                  </a:lnTo>
                  <a:lnTo>
                    <a:pt x="163068" y="143262"/>
                  </a:lnTo>
                  <a:lnTo>
                    <a:pt x="175611" y="130985"/>
                  </a:lnTo>
                  <a:close/>
                </a:path>
                <a:path w="352425" h="352425">
                  <a:moveTo>
                    <a:pt x="54241" y="304183"/>
                  </a:moveTo>
                  <a:lnTo>
                    <a:pt x="45867" y="295809"/>
                  </a:lnTo>
                  <a:lnTo>
                    <a:pt x="32004" y="309378"/>
                  </a:lnTo>
                  <a:lnTo>
                    <a:pt x="48933" y="309378"/>
                  </a:lnTo>
                  <a:lnTo>
                    <a:pt x="54241" y="304183"/>
                  </a:lnTo>
                  <a:close/>
                </a:path>
                <a:path w="352425" h="352425">
                  <a:moveTo>
                    <a:pt x="48933" y="309378"/>
                  </a:moveTo>
                  <a:lnTo>
                    <a:pt x="32004" y="309378"/>
                  </a:lnTo>
                  <a:lnTo>
                    <a:pt x="32004" y="335286"/>
                  </a:lnTo>
                  <a:lnTo>
                    <a:pt x="41148" y="344430"/>
                  </a:lnTo>
                  <a:lnTo>
                    <a:pt x="41148" y="316998"/>
                  </a:lnTo>
                  <a:lnTo>
                    <a:pt x="48933" y="309378"/>
                  </a:lnTo>
                  <a:close/>
                </a:path>
                <a:path w="352425" h="352425">
                  <a:moveTo>
                    <a:pt x="56068" y="47069"/>
                  </a:moveTo>
                  <a:lnTo>
                    <a:pt x="50210" y="41148"/>
                  </a:lnTo>
                  <a:lnTo>
                    <a:pt x="35052" y="41148"/>
                  </a:lnTo>
                  <a:lnTo>
                    <a:pt x="48071" y="54451"/>
                  </a:lnTo>
                  <a:lnTo>
                    <a:pt x="56068" y="47069"/>
                  </a:lnTo>
                  <a:close/>
                </a:path>
                <a:path w="352425" h="352425">
                  <a:moveTo>
                    <a:pt x="48071" y="54451"/>
                  </a:moveTo>
                  <a:lnTo>
                    <a:pt x="35052" y="41148"/>
                  </a:lnTo>
                  <a:lnTo>
                    <a:pt x="35052" y="78421"/>
                  </a:lnTo>
                  <a:lnTo>
                    <a:pt x="42672" y="86207"/>
                  </a:lnTo>
                  <a:lnTo>
                    <a:pt x="42672" y="59436"/>
                  </a:lnTo>
                  <a:lnTo>
                    <a:pt x="48071" y="54451"/>
                  </a:lnTo>
                  <a:close/>
                </a:path>
                <a:path w="352425" h="352425">
                  <a:moveTo>
                    <a:pt x="45867" y="295809"/>
                  </a:moveTo>
                  <a:lnTo>
                    <a:pt x="41148" y="291090"/>
                  </a:lnTo>
                  <a:lnTo>
                    <a:pt x="41148" y="300428"/>
                  </a:lnTo>
                  <a:lnTo>
                    <a:pt x="45867" y="295809"/>
                  </a:lnTo>
                  <a:close/>
                </a:path>
                <a:path w="352425" h="352425">
                  <a:moveTo>
                    <a:pt x="59436" y="335577"/>
                  </a:moveTo>
                  <a:lnTo>
                    <a:pt x="59436" y="309378"/>
                  </a:lnTo>
                  <a:lnTo>
                    <a:pt x="48933" y="309378"/>
                  </a:lnTo>
                  <a:lnTo>
                    <a:pt x="41148" y="316998"/>
                  </a:lnTo>
                  <a:lnTo>
                    <a:pt x="41148" y="344430"/>
                  </a:lnTo>
                  <a:lnTo>
                    <a:pt x="45720" y="349002"/>
                  </a:lnTo>
                  <a:lnTo>
                    <a:pt x="59436" y="335577"/>
                  </a:lnTo>
                  <a:close/>
                </a:path>
                <a:path w="352425" h="352425">
                  <a:moveTo>
                    <a:pt x="50210" y="41148"/>
                  </a:moveTo>
                  <a:lnTo>
                    <a:pt x="42672" y="33528"/>
                  </a:lnTo>
                  <a:lnTo>
                    <a:pt x="42672" y="41148"/>
                  </a:lnTo>
                  <a:lnTo>
                    <a:pt x="50210" y="41148"/>
                  </a:lnTo>
                  <a:close/>
                </a:path>
                <a:path w="352425" h="352425">
                  <a:moveTo>
                    <a:pt x="167641" y="176626"/>
                  </a:moveTo>
                  <a:lnTo>
                    <a:pt x="48071" y="54451"/>
                  </a:lnTo>
                  <a:lnTo>
                    <a:pt x="42672" y="59436"/>
                  </a:lnTo>
                  <a:lnTo>
                    <a:pt x="42672" y="86207"/>
                  </a:lnTo>
                  <a:lnTo>
                    <a:pt x="130305" y="175749"/>
                  </a:lnTo>
                  <a:lnTo>
                    <a:pt x="143256" y="163074"/>
                  </a:lnTo>
                  <a:lnTo>
                    <a:pt x="143256" y="200493"/>
                  </a:lnTo>
                  <a:lnTo>
                    <a:pt x="167641" y="176626"/>
                  </a:lnTo>
                  <a:close/>
                </a:path>
                <a:path w="352425" h="352425">
                  <a:moveTo>
                    <a:pt x="167722" y="176708"/>
                  </a:moveTo>
                  <a:lnTo>
                    <a:pt x="45867" y="295809"/>
                  </a:lnTo>
                  <a:lnTo>
                    <a:pt x="54241" y="304183"/>
                  </a:lnTo>
                  <a:lnTo>
                    <a:pt x="167640" y="193197"/>
                  </a:lnTo>
                  <a:lnTo>
                    <a:pt x="167640" y="176790"/>
                  </a:lnTo>
                  <a:close/>
                </a:path>
                <a:path w="352425" h="352425">
                  <a:moveTo>
                    <a:pt x="176111" y="168408"/>
                  </a:moveTo>
                  <a:lnTo>
                    <a:pt x="56068" y="47069"/>
                  </a:lnTo>
                  <a:lnTo>
                    <a:pt x="48071" y="54451"/>
                  </a:lnTo>
                  <a:lnTo>
                    <a:pt x="167640" y="176624"/>
                  </a:lnTo>
                  <a:lnTo>
                    <a:pt x="175260" y="169170"/>
                  </a:lnTo>
                  <a:lnTo>
                    <a:pt x="176111" y="168408"/>
                  </a:lnTo>
                  <a:close/>
                </a:path>
                <a:path w="352425" h="352425">
                  <a:moveTo>
                    <a:pt x="59436" y="309378"/>
                  </a:moveTo>
                  <a:lnTo>
                    <a:pt x="54241" y="304183"/>
                  </a:lnTo>
                  <a:lnTo>
                    <a:pt x="48933" y="309378"/>
                  </a:lnTo>
                  <a:lnTo>
                    <a:pt x="59436" y="309378"/>
                  </a:lnTo>
                  <a:close/>
                </a:path>
                <a:path w="352425" h="352425">
                  <a:moveTo>
                    <a:pt x="62484" y="41148"/>
                  </a:moveTo>
                  <a:lnTo>
                    <a:pt x="50210" y="41148"/>
                  </a:lnTo>
                  <a:lnTo>
                    <a:pt x="56068" y="47069"/>
                  </a:lnTo>
                  <a:lnTo>
                    <a:pt x="62484" y="41148"/>
                  </a:lnTo>
                  <a:close/>
                </a:path>
                <a:path w="352425" h="352425">
                  <a:moveTo>
                    <a:pt x="295033" y="306952"/>
                  </a:moveTo>
                  <a:lnTo>
                    <a:pt x="175841" y="185170"/>
                  </a:lnTo>
                  <a:lnTo>
                    <a:pt x="54241" y="304183"/>
                  </a:lnTo>
                  <a:lnTo>
                    <a:pt x="59436" y="309378"/>
                  </a:lnTo>
                  <a:lnTo>
                    <a:pt x="59436" y="335577"/>
                  </a:lnTo>
                  <a:lnTo>
                    <a:pt x="161544" y="235642"/>
                  </a:lnTo>
                  <a:lnTo>
                    <a:pt x="161544" y="208794"/>
                  </a:lnTo>
                  <a:lnTo>
                    <a:pt x="188976" y="208794"/>
                  </a:lnTo>
                  <a:lnTo>
                    <a:pt x="188976" y="236521"/>
                  </a:lnTo>
                  <a:lnTo>
                    <a:pt x="289560" y="338186"/>
                  </a:lnTo>
                  <a:lnTo>
                    <a:pt x="289560" y="312426"/>
                  </a:lnTo>
                  <a:lnTo>
                    <a:pt x="295033" y="306952"/>
                  </a:lnTo>
                  <a:close/>
                </a:path>
                <a:path w="352425" h="352425">
                  <a:moveTo>
                    <a:pt x="62484" y="53553"/>
                  </a:moveTo>
                  <a:lnTo>
                    <a:pt x="62484" y="41148"/>
                  </a:lnTo>
                  <a:lnTo>
                    <a:pt x="56068" y="47069"/>
                  </a:lnTo>
                  <a:lnTo>
                    <a:pt x="62484" y="53553"/>
                  </a:lnTo>
                  <a:close/>
                </a:path>
                <a:path w="352425" h="352425">
                  <a:moveTo>
                    <a:pt x="143256" y="188982"/>
                  </a:moveTo>
                  <a:lnTo>
                    <a:pt x="143256" y="163074"/>
                  </a:lnTo>
                  <a:lnTo>
                    <a:pt x="130305" y="175749"/>
                  </a:lnTo>
                  <a:lnTo>
                    <a:pt x="143256" y="188982"/>
                  </a:lnTo>
                  <a:close/>
                </a:path>
                <a:path w="352425" h="352425">
                  <a:moveTo>
                    <a:pt x="188976" y="208794"/>
                  </a:moveTo>
                  <a:lnTo>
                    <a:pt x="161544" y="208794"/>
                  </a:lnTo>
                  <a:lnTo>
                    <a:pt x="175039" y="222434"/>
                  </a:lnTo>
                  <a:lnTo>
                    <a:pt x="188976" y="208794"/>
                  </a:lnTo>
                  <a:close/>
                </a:path>
                <a:path w="352425" h="352425">
                  <a:moveTo>
                    <a:pt x="175039" y="222434"/>
                  </a:moveTo>
                  <a:lnTo>
                    <a:pt x="161544" y="208794"/>
                  </a:lnTo>
                  <a:lnTo>
                    <a:pt x="161544" y="235642"/>
                  </a:lnTo>
                  <a:lnTo>
                    <a:pt x="175039" y="222434"/>
                  </a:lnTo>
                  <a:close/>
                </a:path>
                <a:path w="352425" h="352425">
                  <a:moveTo>
                    <a:pt x="188976" y="144786"/>
                  </a:moveTo>
                  <a:lnTo>
                    <a:pt x="175611" y="130985"/>
                  </a:lnTo>
                  <a:lnTo>
                    <a:pt x="163068" y="143262"/>
                  </a:lnTo>
                  <a:lnTo>
                    <a:pt x="188976" y="144786"/>
                  </a:lnTo>
                  <a:close/>
                </a:path>
                <a:path w="352425" h="352425">
                  <a:moveTo>
                    <a:pt x="188976" y="155680"/>
                  </a:moveTo>
                  <a:lnTo>
                    <a:pt x="188976" y="144786"/>
                  </a:lnTo>
                  <a:lnTo>
                    <a:pt x="163068" y="143262"/>
                  </a:lnTo>
                  <a:lnTo>
                    <a:pt x="163068" y="155223"/>
                  </a:lnTo>
                  <a:lnTo>
                    <a:pt x="176111" y="168408"/>
                  </a:lnTo>
                  <a:lnTo>
                    <a:pt x="188976" y="155680"/>
                  </a:lnTo>
                  <a:close/>
                </a:path>
                <a:path w="352425" h="352425">
                  <a:moveTo>
                    <a:pt x="183588" y="177588"/>
                  </a:moveTo>
                  <a:lnTo>
                    <a:pt x="182960" y="176952"/>
                  </a:lnTo>
                  <a:lnTo>
                    <a:pt x="175260" y="184410"/>
                  </a:lnTo>
                  <a:lnTo>
                    <a:pt x="167722" y="176708"/>
                  </a:lnTo>
                  <a:lnTo>
                    <a:pt x="175841" y="185170"/>
                  </a:lnTo>
                  <a:lnTo>
                    <a:pt x="183588" y="177588"/>
                  </a:lnTo>
                  <a:close/>
                </a:path>
                <a:path w="352425" h="352425">
                  <a:moveTo>
                    <a:pt x="175841" y="185170"/>
                  </a:moveTo>
                  <a:lnTo>
                    <a:pt x="167640" y="176790"/>
                  </a:lnTo>
                  <a:lnTo>
                    <a:pt x="167640" y="193197"/>
                  </a:lnTo>
                  <a:lnTo>
                    <a:pt x="175841" y="185170"/>
                  </a:lnTo>
                  <a:close/>
                </a:path>
                <a:path w="352425" h="352425">
                  <a:moveTo>
                    <a:pt x="175300" y="169210"/>
                  </a:moveTo>
                  <a:lnTo>
                    <a:pt x="167641" y="176626"/>
                  </a:lnTo>
                  <a:lnTo>
                    <a:pt x="175300" y="169210"/>
                  </a:lnTo>
                  <a:close/>
                </a:path>
                <a:path w="352425" h="352425">
                  <a:moveTo>
                    <a:pt x="182960" y="176952"/>
                  </a:moveTo>
                  <a:lnTo>
                    <a:pt x="175300" y="169210"/>
                  </a:lnTo>
                  <a:lnTo>
                    <a:pt x="167722" y="176708"/>
                  </a:lnTo>
                  <a:lnTo>
                    <a:pt x="175260" y="184410"/>
                  </a:lnTo>
                  <a:lnTo>
                    <a:pt x="182960" y="176952"/>
                  </a:lnTo>
                  <a:close/>
                </a:path>
                <a:path w="352425" h="352425">
                  <a:moveTo>
                    <a:pt x="188976" y="236521"/>
                  </a:moveTo>
                  <a:lnTo>
                    <a:pt x="188976" y="208794"/>
                  </a:lnTo>
                  <a:lnTo>
                    <a:pt x="175039" y="222434"/>
                  </a:lnTo>
                  <a:lnTo>
                    <a:pt x="188976" y="236521"/>
                  </a:lnTo>
                  <a:close/>
                </a:path>
                <a:path w="352425" h="352425">
                  <a:moveTo>
                    <a:pt x="183779" y="176159"/>
                  </a:moveTo>
                  <a:lnTo>
                    <a:pt x="176111" y="168408"/>
                  </a:lnTo>
                  <a:lnTo>
                    <a:pt x="175300" y="169210"/>
                  </a:lnTo>
                  <a:lnTo>
                    <a:pt x="182960" y="176952"/>
                  </a:lnTo>
                  <a:lnTo>
                    <a:pt x="183779" y="176159"/>
                  </a:lnTo>
                  <a:close/>
                </a:path>
                <a:path w="352425" h="352425">
                  <a:moveTo>
                    <a:pt x="352044" y="50292"/>
                  </a:moveTo>
                  <a:lnTo>
                    <a:pt x="306324" y="3048"/>
                  </a:lnTo>
                  <a:lnTo>
                    <a:pt x="175611" y="130985"/>
                  </a:lnTo>
                  <a:lnTo>
                    <a:pt x="188976" y="144786"/>
                  </a:lnTo>
                  <a:lnTo>
                    <a:pt x="188976" y="155680"/>
                  </a:lnTo>
                  <a:lnTo>
                    <a:pt x="292608" y="53146"/>
                  </a:lnTo>
                  <a:lnTo>
                    <a:pt x="292608" y="44196"/>
                  </a:lnTo>
                  <a:lnTo>
                    <a:pt x="301654" y="44196"/>
                  </a:lnTo>
                  <a:lnTo>
                    <a:pt x="310896" y="35052"/>
                  </a:lnTo>
                  <a:lnTo>
                    <a:pt x="310896" y="44196"/>
                  </a:lnTo>
                  <a:lnTo>
                    <a:pt x="320040" y="44196"/>
                  </a:lnTo>
                  <a:lnTo>
                    <a:pt x="320040" y="81616"/>
                  </a:lnTo>
                  <a:lnTo>
                    <a:pt x="352044" y="50292"/>
                  </a:lnTo>
                  <a:close/>
                </a:path>
                <a:path w="352425" h="352425">
                  <a:moveTo>
                    <a:pt x="303349" y="298636"/>
                  </a:moveTo>
                  <a:lnTo>
                    <a:pt x="183588" y="177588"/>
                  </a:lnTo>
                  <a:lnTo>
                    <a:pt x="175841" y="185170"/>
                  </a:lnTo>
                  <a:lnTo>
                    <a:pt x="295033" y="306952"/>
                  </a:lnTo>
                  <a:lnTo>
                    <a:pt x="303349" y="298636"/>
                  </a:lnTo>
                  <a:close/>
                </a:path>
                <a:path w="352425" h="352425">
                  <a:moveTo>
                    <a:pt x="306104" y="57692"/>
                  </a:moveTo>
                  <a:lnTo>
                    <a:pt x="297106" y="48694"/>
                  </a:lnTo>
                  <a:lnTo>
                    <a:pt x="176111" y="168408"/>
                  </a:lnTo>
                  <a:lnTo>
                    <a:pt x="183779" y="176159"/>
                  </a:lnTo>
                  <a:lnTo>
                    <a:pt x="306104" y="57692"/>
                  </a:lnTo>
                  <a:close/>
                </a:path>
                <a:path w="352425" h="352425">
                  <a:moveTo>
                    <a:pt x="184404" y="176790"/>
                  </a:moveTo>
                  <a:lnTo>
                    <a:pt x="183779" y="176159"/>
                  </a:lnTo>
                  <a:lnTo>
                    <a:pt x="182960" y="176952"/>
                  </a:lnTo>
                  <a:lnTo>
                    <a:pt x="183588" y="177588"/>
                  </a:lnTo>
                  <a:lnTo>
                    <a:pt x="184404" y="176790"/>
                  </a:lnTo>
                  <a:close/>
                </a:path>
                <a:path w="352425" h="352425">
                  <a:moveTo>
                    <a:pt x="184404" y="178412"/>
                  </a:moveTo>
                  <a:lnTo>
                    <a:pt x="184404" y="176790"/>
                  </a:lnTo>
                  <a:lnTo>
                    <a:pt x="183588" y="177588"/>
                  </a:lnTo>
                  <a:lnTo>
                    <a:pt x="184404" y="178412"/>
                  </a:lnTo>
                  <a:close/>
                </a:path>
                <a:path w="352425" h="352425">
                  <a:moveTo>
                    <a:pt x="310896" y="90566"/>
                  </a:moveTo>
                  <a:lnTo>
                    <a:pt x="310896" y="62484"/>
                  </a:lnTo>
                  <a:lnTo>
                    <a:pt x="306104" y="57692"/>
                  </a:lnTo>
                  <a:lnTo>
                    <a:pt x="183779" y="176159"/>
                  </a:lnTo>
                  <a:lnTo>
                    <a:pt x="184404" y="176790"/>
                  </a:lnTo>
                  <a:lnTo>
                    <a:pt x="184404" y="178412"/>
                  </a:lnTo>
                  <a:lnTo>
                    <a:pt x="208788" y="203058"/>
                  </a:lnTo>
                  <a:lnTo>
                    <a:pt x="208788" y="163074"/>
                  </a:lnTo>
                  <a:lnTo>
                    <a:pt x="222500" y="177084"/>
                  </a:lnTo>
                  <a:lnTo>
                    <a:pt x="310896" y="90566"/>
                  </a:lnTo>
                  <a:close/>
                </a:path>
                <a:path w="352425" h="352425">
                  <a:moveTo>
                    <a:pt x="222500" y="177084"/>
                  </a:moveTo>
                  <a:lnTo>
                    <a:pt x="208788" y="163074"/>
                  </a:lnTo>
                  <a:lnTo>
                    <a:pt x="208788" y="190506"/>
                  </a:lnTo>
                  <a:lnTo>
                    <a:pt x="222500" y="177084"/>
                  </a:lnTo>
                  <a:close/>
                </a:path>
                <a:path w="352425" h="352425">
                  <a:moveTo>
                    <a:pt x="348996" y="306330"/>
                  </a:moveTo>
                  <a:lnTo>
                    <a:pt x="222500" y="177084"/>
                  </a:lnTo>
                  <a:lnTo>
                    <a:pt x="208788" y="190506"/>
                  </a:lnTo>
                  <a:lnTo>
                    <a:pt x="208788" y="203058"/>
                  </a:lnTo>
                  <a:lnTo>
                    <a:pt x="303349" y="298636"/>
                  </a:lnTo>
                  <a:lnTo>
                    <a:pt x="309372" y="292614"/>
                  </a:lnTo>
                  <a:lnTo>
                    <a:pt x="309372" y="304724"/>
                  </a:lnTo>
                  <a:lnTo>
                    <a:pt x="316992" y="312426"/>
                  </a:lnTo>
                  <a:lnTo>
                    <a:pt x="316992" y="338334"/>
                  </a:lnTo>
                  <a:lnTo>
                    <a:pt x="348996" y="306330"/>
                  </a:lnTo>
                  <a:close/>
                </a:path>
                <a:path w="352425" h="352425">
                  <a:moveTo>
                    <a:pt x="300390" y="312426"/>
                  </a:moveTo>
                  <a:lnTo>
                    <a:pt x="295033" y="306952"/>
                  </a:lnTo>
                  <a:lnTo>
                    <a:pt x="289560" y="312426"/>
                  </a:lnTo>
                  <a:lnTo>
                    <a:pt x="300390" y="312426"/>
                  </a:lnTo>
                  <a:close/>
                </a:path>
                <a:path w="352425" h="352425">
                  <a:moveTo>
                    <a:pt x="316992" y="338334"/>
                  </a:moveTo>
                  <a:lnTo>
                    <a:pt x="316992" y="312426"/>
                  </a:lnTo>
                  <a:lnTo>
                    <a:pt x="308271" y="312426"/>
                  </a:lnTo>
                  <a:lnTo>
                    <a:pt x="307848" y="320046"/>
                  </a:lnTo>
                  <a:lnTo>
                    <a:pt x="300390" y="312426"/>
                  </a:lnTo>
                  <a:lnTo>
                    <a:pt x="289560" y="312426"/>
                  </a:lnTo>
                  <a:lnTo>
                    <a:pt x="289560" y="338186"/>
                  </a:lnTo>
                  <a:lnTo>
                    <a:pt x="303276" y="352050"/>
                  </a:lnTo>
                  <a:lnTo>
                    <a:pt x="316992" y="338334"/>
                  </a:lnTo>
                  <a:close/>
                </a:path>
                <a:path w="352425" h="352425">
                  <a:moveTo>
                    <a:pt x="301654" y="44196"/>
                  </a:moveTo>
                  <a:lnTo>
                    <a:pt x="292608" y="44196"/>
                  </a:lnTo>
                  <a:lnTo>
                    <a:pt x="297106" y="48694"/>
                  </a:lnTo>
                  <a:lnTo>
                    <a:pt x="301654" y="44196"/>
                  </a:lnTo>
                  <a:close/>
                </a:path>
                <a:path w="352425" h="352425">
                  <a:moveTo>
                    <a:pt x="297106" y="48694"/>
                  </a:moveTo>
                  <a:lnTo>
                    <a:pt x="292608" y="44196"/>
                  </a:lnTo>
                  <a:lnTo>
                    <a:pt x="292608" y="53146"/>
                  </a:lnTo>
                  <a:lnTo>
                    <a:pt x="297106" y="48694"/>
                  </a:lnTo>
                  <a:close/>
                </a:path>
                <a:path w="352425" h="352425">
                  <a:moveTo>
                    <a:pt x="308734" y="304080"/>
                  </a:moveTo>
                  <a:lnTo>
                    <a:pt x="303349" y="298636"/>
                  </a:lnTo>
                  <a:lnTo>
                    <a:pt x="295033" y="306952"/>
                  </a:lnTo>
                  <a:lnTo>
                    <a:pt x="300390" y="312426"/>
                  </a:lnTo>
                  <a:lnTo>
                    <a:pt x="308271" y="312426"/>
                  </a:lnTo>
                  <a:lnTo>
                    <a:pt x="308734" y="304080"/>
                  </a:lnTo>
                  <a:close/>
                </a:path>
                <a:path w="352425" h="352425">
                  <a:moveTo>
                    <a:pt x="320040" y="44196"/>
                  </a:moveTo>
                  <a:lnTo>
                    <a:pt x="301654" y="44196"/>
                  </a:lnTo>
                  <a:lnTo>
                    <a:pt x="297106" y="48694"/>
                  </a:lnTo>
                  <a:lnTo>
                    <a:pt x="306104" y="57692"/>
                  </a:lnTo>
                  <a:lnTo>
                    <a:pt x="320040" y="44196"/>
                  </a:lnTo>
                  <a:close/>
                </a:path>
                <a:path w="352425" h="352425">
                  <a:moveTo>
                    <a:pt x="308271" y="312426"/>
                  </a:moveTo>
                  <a:lnTo>
                    <a:pt x="300390" y="312426"/>
                  </a:lnTo>
                  <a:lnTo>
                    <a:pt x="307848" y="320046"/>
                  </a:lnTo>
                  <a:lnTo>
                    <a:pt x="308271" y="312426"/>
                  </a:lnTo>
                  <a:close/>
                </a:path>
                <a:path w="352425" h="352425">
                  <a:moveTo>
                    <a:pt x="310896" y="44196"/>
                  </a:moveTo>
                  <a:lnTo>
                    <a:pt x="310896" y="35052"/>
                  </a:lnTo>
                  <a:lnTo>
                    <a:pt x="301654" y="44196"/>
                  </a:lnTo>
                  <a:lnTo>
                    <a:pt x="310896" y="44196"/>
                  </a:lnTo>
                  <a:close/>
                </a:path>
                <a:path w="352425" h="352425">
                  <a:moveTo>
                    <a:pt x="309372" y="292614"/>
                  </a:moveTo>
                  <a:lnTo>
                    <a:pt x="303349" y="298636"/>
                  </a:lnTo>
                  <a:lnTo>
                    <a:pt x="308734" y="304080"/>
                  </a:lnTo>
                  <a:lnTo>
                    <a:pt x="309372" y="292614"/>
                  </a:lnTo>
                  <a:close/>
                </a:path>
                <a:path w="352425" h="352425">
                  <a:moveTo>
                    <a:pt x="320040" y="81616"/>
                  </a:moveTo>
                  <a:lnTo>
                    <a:pt x="320040" y="44196"/>
                  </a:lnTo>
                  <a:lnTo>
                    <a:pt x="306104" y="57692"/>
                  </a:lnTo>
                  <a:lnTo>
                    <a:pt x="310896" y="62484"/>
                  </a:lnTo>
                  <a:lnTo>
                    <a:pt x="310896" y="90566"/>
                  </a:lnTo>
                  <a:lnTo>
                    <a:pt x="320040" y="81616"/>
                  </a:lnTo>
                  <a:close/>
                </a:path>
                <a:path w="352425" h="352425">
                  <a:moveTo>
                    <a:pt x="316992" y="312426"/>
                  </a:moveTo>
                  <a:lnTo>
                    <a:pt x="308734" y="304080"/>
                  </a:lnTo>
                  <a:lnTo>
                    <a:pt x="308271" y="312426"/>
                  </a:lnTo>
                  <a:lnTo>
                    <a:pt x="316992" y="312426"/>
                  </a:lnTo>
                  <a:close/>
                </a:path>
                <a:path w="352425" h="352425">
                  <a:moveTo>
                    <a:pt x="309372" y="304724"/>
                  </a:moveTo>
                  <a:lnTo>
                    <a:pt x="309372" y="292614"/>
                  </a:lnTo>
                  <a:lnTo>
                    <a:pt x="308734" y="304080"/>
                  </a:lnTo>
                  <a:lnTo>
                    <a:pt x="309372" y="3047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4" name="object 7"/>
            <p:cNvSpPr/>
            <p:nvPr/>
          </p:nvSpPr>
          <p:spPr>
            <a:xfrm>
              <a:off x="8978" y="3017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9303"/>
                  </a:moveTo>
                  <a:lnTo>
                    <a:pt x="143256" y="188976"/>
                  </a:lnTo>
                  <a:lnTo>
                    <a:pt x="130233" y="175813"/>
                  </a:lnTo>
                  <a:lnTo>
                    <a:pt x="0" y="303276"/>
                  </a:lnTo>
                  <a:lnTo>
                    <a:pt x="32004" y="336383"/>
                  </a:lnTo>
                  <a:lnTo>
                    <a:pt x="32004" y="309372"/>
                  </a:lnTo>
                  <a:lnTo>
                    <a:pt x="39624" y="301833"/>
                  </a:lnTo>
                  <a:lnTo>
                    <a:pt x="39624" y="289560"/>
                  </a:lnTo>
                  <a:lnTo>
                    <a:pt x="45545" y="295974"/>
                  </a:lnTo>
                  <a:lnTo>
                    <a:pt x="143256" y="19930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41148"/>
                  </a:lnTo>
                  <a:lnTo>
                    <a:pt x="42672" y="41148"/>
                  </a:lnTo>
                  <a:lnTo>
                    <a:pt x="42672" y="32004"/>
                  </a:lnTo>
                  <a:lnTo>
                    <a:pt x="51527" y="41148"/>
                  </a:lnTo>
                  <a:lnTo>
                    <a:pt x="60960" y="41148"/>
                  </a:lnTo>
                  <a:lnTo>
                    <a:pt x="60960" y="50888"/>
                  </a:lnTo>
                  <a:lnTo>
                    <a:pt x="161544" y="154752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2927" y="303971"/>
                  </a:moveTo>
                  <a:lnTo>
                    <a:pt x="45545" y="295974"/>
                  </a:lnTo>
                  <a:lnTo>
                    <a:pt x="32004" y="309372"/>
                  </a:lnTo>
                  <a:lnTo>
                    <a:pt x="47409" y="309372"/>
                  </a:lnTo>
                  <a:lnTo>
                    <a:pt x="52927" y="303971"/>
                  </a:lnTo>
                  <a:close/>
                </a:path>
                <a:path w="350520" h="352425">
                  <a:moveTo>
                    <a:pt x="47409" y="309372"/>
                  </a:moveTo>
                  <a:lnTo>
                    <a:pt x="32004" y="309372"/>
                  </a:lnTo>
                  <a:lnTo>
                    <a:pt x="32004" y="336383"/>
                  </a:lnTo>
                  <a:lnTo>
                    <a:pt x="39624" y="344266"/>
                  </a:lnTo>
                  <a:lnTo>
                    <a:pt x="39624" y="316992"/>
                  </a:lnTo>
                  <a:lnTo>
                    <a:pt x="47409" y="309372"/>
                  </a:lnTo>
                  <a:close/>
                </a:path>
                <a:path w="350520" h="352425">
                  <a:moveTo>
                    <a:pt x="56167" y="45940"/>
                  </a:moveTo>
                  <a:lnTo>
                    <a:pt x="51527" y="41148"/>
                  </a:lnTo>
                  <a:lnTo>
                    <a:pt x="35052" y="41148"/>
                  </a:lnTo>
                  <a:lnTo>
                    <a:pt x="47866" y="54241"/>
                  </a:lnTo>
                  <a:lnTo>
                    <a:pt x="56167" y="45940"/>
                  </a:lnTo>
                  <a:close/>
                </a:path>
                <a:path w="350520" h="352425">
                  <a:moveTo>
                    <a:pt x="47866" y="54241"/>
                  </a:moveTo>
                  <a:lnTo>
                    <a:pt x="35052" y="41148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7866" y="54241"/>
                  </a:lnTo>
                  <a:close/>
                </a:path>
                <a:path w="350520" h="352425">
                  <a:moveTo>
                    <a:pt x="45545" y="295974"/>
                  </a:moveTo>
                  <a:lnTo>
                    <a:pt x="39624" y="289560"/>
                  </a:lnTo>
                  <a:lnTo>
                    <a:pt x="39624" y="301833"/>
                  </a:lnTo>
                  <a:lnTo>
                    <a:pt x="45545" y="295974"/>
                  </a:lnTo>
                  <a:close/>
                </a:path>
                <a:path w="350520" h="352425">
                  <a:moveTo>
                    <a:pt x="57912" y="335713"/>
                  </a:moveTo>
                  <a:lnTo>
                    <a:pt x="57912" y="309372"/>
                  </a:lnTo>
                  <a:lnTo>
                    <a:pt x="47409" y="309372"/>
                  </a:lnTo>
                  <a:lnTo>
                    <a:pt x="39624" y="316992"/>
                  </a:lnTo>
                  <a:lnTo>
                    <a:pt x="39624" y="344266"/>
                  </a:lnTo>
                  <a:lnTo>
                    <a:pt x="44196" y="348996"/>
                  </a:lnTo>
                  <a:lnTo>
                    <a:pt x="57912" y="335713"/>
                  </a:lnTo>
                  <a:close/>
                </a:path>
                <a:path w="350520" h="352425">
                  <a:moveTo>
                    <a:pt x="51527" y="41148"/>
                  </a:moveTo>
                  <a:lnTo>
                    <a:pt x="42672" y="32004"/>
                  </a:lnTo>
                  <a:lnTo>
                    <a:pt x="42672" y="41148"/>
                  </a:lnTo>
                  <a:lnTo>
                    <a:pt x="51527" y="41148"/>
                  </a:lnTo>
                  <a:close/>
                </a:path>
                <a:path w="350520" h="352425">
                  <a:moveTo>
                    <a:pt x="166924" y="175887"/>
                  </a:moveTo>
                  <a:lnTo>
                    <a:pt x="47866" y="5424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30233" y="175813"/>
                  </a:lnTo>
                  <a:lnTo>
                    <a:pt x="143256" y="163068"/>
                  </a:lnTo>
                  <a:lnTo>
                    <a:pt x="143256" y="199303"/>
                  </a:lnTo>
                  <a:lnTo>
                    <a:pt x="166924" y="175887"/>
                  </a:lnTo>
                  <a:close/>
                </a:path>
                <a:path w="350520" h="352425">
                  <a:moveTo>
                    <a:pt x="175096" y="184402"/>
                  </a:moveTo>
                  <a:lnTo>
                    <a:pt x="167640" y="176784"/>
                  </a:lnTo>
                  <a:lnTo>
                    <a:pt x="167640" y="176618"/>
                  </a:lnTo>
                  <a:lnTo>
                    <a:pt x="166924" y="175887"/>
                  </a:lnTo>
                  <a:lnTo>
                    <a:pt x="45545" y="295974"/>
                  </a:lnTo>
                  <a:lnTo>
                    <a:pt x="52927" y="303971"/>
                  </a:lnTo>
                  <a:lnTo>
                    <a:pt x="167640" y="191699"/>
                  </a:lnTo>
                  <a:lnTo>
                    <a:pt x="167640" y="176784"/>
                  </a:lnTo>
                  <a:lnTo>
                    <a:pt x="167722" y="191619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57912" y="309372"/>
                  </a:moveTo>
                  <a:lnTo>
                    <a:pt x="52927" y="303971"/>
                  </a:lnTo>
                  <a:lnTo>
                    <a:pt x="47409" y="309372"/>
                  </a:lnTo>
                  <a:lnTo>
                    <a:pt x="57912" y="309372"/>
                  </a:lnTo>
                  <a:close/>
                </a:path>
                <a:path w="350520" h="352425">
                  <a:moveTo>
                    <a:pt x="174629" y="168264"/>
                  </a:moveTo>
                  <a:lnTo>
                    <a:pt x="56167" y="45940"/>
                  </a:lnTo>
                  <a:lnTo>
                    <a:pt x="47866" y="54241"/>
                  </a:lnTo>
                  <a:lnTo>
                    <a:pt x="166924" y="175887"/>
                  </a:lnTo>
                  <a:lnTo>
                    <a:pt x="174629" y="168264"/>
                  </a:lnTo>
                  <a:close/>
                </a:path>
                <a:path w="350520" h="352425">
                  <a:moveTo>
                    <a:pt x="60960" y="41148"/>
                  </a:moveTo>
                  <a:lnTo>
                    <a:pt x="51527" y="41148"/>
                  </a:lnTo>
                  <a:lnTo>
                    <a:pt x="56167" y="45940"/>
                  </a:lnTo>
                  <a:lnTo>
                    <a:pt x="60960" y="41148"/>
                  </a:lnTo>
                  <a:close/>
                </a:path>
                <a:path w="350520" h="352425">
                  <a:moveTo>
                    <a:pt x="294279" y="306176"/>
                  </a:moveTo>
                  <a:lnTo>
                    <a:pt x="175096" y="184402"/>
                  </a:lnTo>
                  <a:lnTo>
                    <a:pt x="52927" y="303971"/>
                  </a:lnTo>
                  <a:lnTo>
                    <a:pt x="57912" y="309372"/>
                  </a:lnTo>
                  <a:lnTo>
                    <a:pt x="57912" y="335713"/>
                  </a:lnTo>
                  <a:lnTo>
                    <a:pt x="161544" y="235353"/>
                  </a:lnTo>
                  <a:lnTo>
                    <a:pt x="161544" y="208788"/>
                  </a:lnTo>
                  <a:lnTo>
                    <a:pt x="188976" y="208788"/>
                  </a:lnTo>
                  <a:lnTo>
                    <a:pt x="188976" y="236816"/>
                  </a:lnTo>
                  <a:lnTo>
                    <a:pt x="289560" y="339586"/>
                  </a:lnTo>
                  <a:lnTo>
                    <a:pt x="289560" y="310896"/>
                  </a:lnTo>
                  <a:lnTo>
                    <a:pt x="294279" y="306176"/>
                  </a:lnTo>
                  <a:close/>
                </a:path>
                <a:path w="350520" h="352425">
                  <a:moveTo>
                    <a:pt x="60960" y="50888"/>
                  </a:moveTo>
                  <a:lnTo>
                    <a:pt x="60960" y="41148"/>
                  </a:lnTo>
                  <a:lnTo>
                    <a:pt x="56167" y="45940"/>
                  </a:lnTo>
                  <a:lnTo>
                    <a:pt x="60960" y="50888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3068"/>
                  </a:lnTo>
                  <a:lnTo>
                    <a:pt x="130233" y="1758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5674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4752"/>
                  </a:lnTo>
                  <a:lnTo>
                    <a:pt x="174629" y="168264"/>
                  </a:lnTo>
                  <a:lnTo>
                    <a:pt x="175260" y="167640"/>
                  </a:lnTo>
                  <a:lnTo>
                    <a:pt x="176058" y="168455"/>
                  </a:lnTo>
                  <a:lnTo>
                    <a:pt x="188976" y="155674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8788"/>
                  </a:lnTo>
                  <a:lnTo>
                    <a:pt x="174892" y="222426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4892" y="222426"/>
                  </a:moveTo>
                  <a:lnTo>
                    <a:pt x="161544" y="208788"/>
                  </a:lnTo>
                  <a:lnTo>
                    <a:pt x="161544" y="235353"/>
                  </a:lnTo>
                  <a:lnTo>
                    <a:pt x="174892" y="222426"/>
                  </a:lnTo>
                  <a:close/>
                </a:path>
                <a:path w="350520" h="352425">
                  <a:moveTo>
                    <a:pt x="175422" y="169083"/>
                  </a:moveTo>
                  <a:lnTo>
                    <a:pt x="174629" y="168264"/>
                  </a:lnTo>
                  <a:lnTo>
                    <a:pt x="166924" y="175887"/>
                  </a:lnTo>
                  <a:lnTo>
                    <a:pt x="167722" y="176702"/>
                  </a:lnTo>
                  <a:lnTo>
                    <a:pt x="175422" y="169083"/>
                  </a:lnTo>
                  <a:close/>
                </a:path>
                <a:path w="350520" h="352425">
                  <a:moveTo>
                    <a:pt x="175178" y="184321"/>
                  </a:moveTo>
                  <a:lnTo>
                    <a:pt x="167722" y="176702"/>
                  </a:lnTo>
                  <a:lnTo>
                    <a:pt x="175096" y="184402"/>
                  </a:lnTo>
                  <a:close/>
                </a:path>
                <a:path w="350520" h="352425">
                  <a:moveTo>
                    <a:pt x="182880" y="176784"/>
                  </a:moveTo>
                  <a:lnTo>
                    <a:pt x="175422" y="169083"/>
                  </a:lnTo>
                  <a:lnTo>
                    <a:pt x="167722" y="176702"/>
                  </a:lnTo>
                  <a:lnTo>
                    <a:pt x="175096" y="184236"/>
                  </a:lnTo>
                  <a:lnTo>
                    <a:pt x="175260" y="184241"/>
                  </a:lnTo>
                  <a:lnTo>
                    <a:pt x="182880" y="176784"/>
                  </a:lnTo>
                  <a:close/>
                </a:path>
                <a:path w="350520" h="352425">
                  <a:moveTo>
                    <a:pt x="176058" y="168455"/>
                  </a:moveTo>
                  <a:lnTo>
                    <a:pt x="175422" y="167806"/>
                  </a:lnTo>
                  <a:lnTo>
                    <a:pt x="175178" y="167720"/>
                  </a:lnTo>
                  <a:lnTo>
                    <a:pt x="174629" y="168264"/>
                  </a:lnTo>
                  <a:lnTo>
                    <a:pt x="175422" y="169083"/>
                  </a:lnTo>
                  <a:lnTo>
                    <a:pt x="176058" y="168455"/>
                  </a:lnTo>
                  <a:close/>
                </a:path>
                <a:path w="350520" h="352425">
                  <a:moveTo>
                    <a:pt x="188976" y="236816"/>
                  </a:moveTo>
                  <a:lnTo>
                    <a:pt x="188976" y="208788"/>
                  </a:lnTo>
                  <a:lnTo>
                    <a:pt x="174892" y="222426"/>
                  </a:lnTo>
                  <a:lnTo>
                    <a:pt x="188976" y="236816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260" y="184404"/>
                  </a:lnTo>
                  <a:lnTo>
                    <a:pt x="175096" y="184402"/>
                  </a:lnTo>
                  <a:lnTo>
                    <a:pt x="294279" y="306176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6865"/>
                  </a:moveTo>
                  <a:lnTo>
                    <a:pt x="175178" y="184321"/>
                  </a:lnTo>
                  <a:lnTo>
                    <a:pt x="182880" y="17686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76058" y="168455"/>
                  </a:lnTo>
                  <a:lnTo>
                    <a:pt x="175422" y="169083"/>
                  </a:lnTo>
                  <a:lnTo>
                    <a:pt x="182880" y="176784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5674"/>
                  </a:lnTo>
                  <a:lnTo>
                    <a:pt x="291084" y="54653"/>
                  </a:lnTo>
                  <a:lnTo>
                    <a:pt x="291084" y="42672"/>
                  </a:lnTo>
                  <a:lnTo>
                    <a:pt x="303194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43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304726" y="56314"/>
                  </a:moveTo>
                  <a:lnTo>
                    <a:pt x="297106" y="48694"/>
                  </a:lnTo>
                  <a:lnTo>
                    <a:pt x="176058" y="168455"/>
                  </a:lnTo>
                  <a:lnTo>
                    <a:pt x="183595" y="176156"/>
                  </a:lnTo>
                  <a:lnTo>
                    <a:pt x="304726" y="56314"/>
                  </a:lnTo>
                  <a:close/>
                </a:path>
                <a:path w="350520" h="352425">
                  <a:moveTo>
                    <a:pt x="310896" y="87970"/>
                  </a:moveTo>
                  <a:lnTo>
                    <a:pt x="310896" y="62484"/>
                  </a:lnTo>
                  <a:lnTo>
                    <a:pt x="304726" y="56314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979" y="176930"/>
                  </a:lnTo>
                  <a:lnTo>
                    <a:pt x="310896" y="87970"/>
                  </a:lnTo>
                  <a:close/>
                </a:path>
                <a:path w="350520" h="352425">
                  <a:moveTo>
                    <a:pt x="220979" y="176930"/>
                  </a:moveTo>
                  <a:lnTo>
                    <a:pt x="207264" y="163068"/>
                  </a:lnTo>
                  <a:lnTo>
                    <a:pt x="207264" y="190500"/>
                  </a:lnTo>
                  <a:lnTo>
                    <a:pt x="220979" y="1769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979" y="176930"/>
                  </a:lnTo>
                  <a:lnTo>
                    <a:pt x="207264" y="190500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298898" y="310896"/>
                  </a:moveTo>
                  <a:lnTo>
                    <a:pt x="294279" y="306176"/>
                  </a:lnTo>
                  <a:lnTo>
                    <a:pt x="289560" y="310896"/>
                  </a:lnTo>
                  <a:lnTo>
                    <a:pt x="298898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20040"/>
                  </a:lnTo>
                  <a:lnTo>
                    <a:pt x="298898" y="310896"/>
                  </a:lnTo>
                  <a:lnTo>
                    <a:pt x="289560" y="310896"/>
                  </a:lnTo>
                  <a:lnTo>
                    <a:pt x="289560" y="339586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94" y="42672"/>
                  </a:moveTo>
                  <a:lnTo>
                    <a:pt x="291084" y="42672"/>
                  </a:lnTo>
                  <a:lnTo>
                    <a:pt x="297106" y="48694"/>
                  </a:lnTo>
                  <a:lnTo>
                    <a:pt x="303194" y="42672"/>
                  </a:lnTo>
                  <a:close/>
                </a:path>
                <a:path w="350520" h="352425">
                  <a:moveTo>
                    <a:pt x="297106" y="48694"/>
                  </a:moveTo>
                  <a:lnTo>
                    <a:pt x="291084" y="42672"/>
                  </a:lnTo>
                  <a:lnTo>
                    <a:pt x="291084" y="54653"/>
                  </a:lnTo>
                  <a:lnTo>
                    <a:pt x="297106" y="48694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4279" y="306176"/>
                  </a:lnTo>
                  <a:lnTo>
                    <a:pt x="298898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94" y="42672"/>
                  </a:lnTo>
                  <a:lnTo>
                    <a:pt x="297106" y="48694"/>
                  </a:lnTo>
                  <a:lnTo>
                    <a:pt x="304726" y="56314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298898" y="310896"/>
                  </a:lnTo>
                  <a:lnTo>
                    <a:pt x="307848" y="320040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94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431"/>
                  </a:moveTo>
                  <a:lnTo>
                    <a:pt x="318516" y="42672"/>
                  </a:lnTo>
                  <a:lnTo>
                    <a:pt x="304726" y="56314"/>
                  </a:lnTo>
                  <a:lnTo>
                    <a:pt x="310896" y="62484"/>
                  </a:lnTo>
                  <a:lnTo>
                    <a:pt x="310896" y="87970"/>
                  </a:lnTo>
                  <a:lnTo>
                    <a:pt x="318516" y="804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  <p:sp>
          <p:nvSpPr>
            <p:cNvPr id="35" name="object 9"/>
            <p:cNvSpPr/>
            <p:nvPr/>
          </p:nvSpPr>
          <p:spPr>
            <a:xfrm>
              <a:off x="8081" y="2976"/>
              <a:ext cx="552" cy="555"/>
            </a:xfrm>
            <a:custGeom>
              <a:avLst/>
              <a:gdLst/>
              <a:ahLst/>
              <a:cxnLst/>
              <a:rect l="l" t="t" r="r" b="b"/>
              <a:pathLst>
                <a:path w="350520" h="352425">
                  <a:moveTo>
                    <a:pt x="143256" y="198963"/>
                  </a:moveTo>
                  <a:lnTo>
                    <a:pt x="143256" y="188976"/>
                  </a:lnTo>
                  <a:lnTo>
                    <a:pt x="129540" y="175113"/>
                  </a:lnTo>
                  <a:lnTo>
                    <a:pt x="0" y="303276"/>
                  </a:lnTo>
                  <a:lnTo>
                    <a:pt x="32004" y="335280"/>
                  </a:lnTo>
                  <a:lnTo>
                    <a:pt x="32004" y="307848"/>
                  </a:lnTo>
                  <a:lnTo>
                    <a:pt x="39624" y="300390"/>
                  </a:lnTo>
                  <a:lnTo>
                    <a:pt x="39624" y="289560"/>
                  </a:lnTo>
                  <a:lnTo>
                    <a:pt x="45318" y="294816"/>
                  </a:lnTo>
                  <a:lnTo>
                    <a:pt x="143256" y="198963"/>
                  </a:lnTo>
                  <a:close/>
                </a:path>
                <a:path w="350520" h="352425">
                  <a:moveTo>
                    <a:pt x="175627" y="129617"/>
                  </a:moveTo>
                  <a:lnTo>
                    <a:pt x="48768" y="0"/>
                  </a:lnTo>
                  <a:lnTo>
                    <a:pt x="1524" y="45720"/>
                  </a:lnTo>
                  <a:lnTo>
                    <a:pt x="35052" y="79608"/>
                  </a:lnTo>
                  <a:lnTo>
                    <a:pt x="35052" y="39624"/>
                  </a:lnTo>
                  <a:lnTo>
                    <a:pt x="42672" y="39624"/>
                  </a:lnTo>
                  <a:lnTo>
                    <a:pt x="42672" y="32004"/>
                  </a:lnTo>
                  <a:lnTo>
                    <a:pt x="50129" y="39624"/>
                  </a:lnTo>
                  <a:lnTo>
                    <a:pt x="60960" y="39624"/>
                  </a:lnTo>
                  <a:lnTo>
                    <a:pt x="60960" y="50689"/>
                  </a:lnTo>
                  <a:lnTo>
                    <a:pt x="161544" y="153460"/>
                  </a:lnTo>
                  <a:lnTo>
                    <a:pt x="161544" y="143256"/>
                  </a:lnTo>
                  <a:lnTo>
                    <a:pt x="175627" y="129617"/>
                  </a:lnTo>
                  <a:close/>
                </a:path>
                <a:path w="350520" h="352425">
                  <a:moveTo>
                    <a:pt x="53967" y="302800"/>
                  </a:moveTo>
                  <a:lnTo>
                    <a:pt x="45318" y="294816"/>
                  </a:lnTo>
                  <a:lnTo>
                    <a:pt x="32004" y="307848"/>
                  </a:lnTo>
                  <a:lnTo>
                    <a:pt x="48866" y="307848"/>
                  </a:lnTo>
                  <a:lnTo>
                    <a:pt x="53967" y="302800"/>
                  </a:lnTo>
                  <a:close/>
                </a:path>
                <a:path w="350520" h="352425">
                  <a:moveTo>
                    <a:pt x="48866" y="307848"/>
                  </a:moveTo>
                  <a:lnTo>
                    <a:pt x="32004" y="307848"/>
                  </a:lnTo>
                  <a:lnTo>
                    <a:pt x="32004" y="335280"/>
                  </a:lnTo>
                  <a:lnTo>
                    <a:pt x="39624" y="342900"/>
                  </a:lnTo>
                  <a:lnTo>
                    <a:pt x="39624" y="316992"/>
                  </a:lnTo>
                  <a:lnTo>
                    <a:pt x="48866" y="307848"/>
                  </a:lnTo>
                  <a:close/>
                </a:path>
                <a:path w="350520" h="352425">
                  <a:moveTo>
                    <a:pt x="55703" y="45318"/>
                  </a:moveTo>
                  <a:lnTo>
                    <a:pt x="50129" y="39624"/>
                  </a:lnTo>
                  <a:lnTo>
                    <a:pt x="35052" y="39624"/>
                  </a:lnTo>
                  <a:lnTo>
                    <a:pt x="48316" y="53321"/>
                  </a:lnTo>
                  <a:lnTo>
                    <a:pt x="55703" y="45318"/>
                  </a:lnTo>
                  <a:close/>
                </a:path>
                <a:path w="350520" h="352425">
                  <a:moveTo>
                    <a:pt x="48316" y="53321"/>
                  </a:moveTo>
                  <a:lnTo>
                    <a:pt x="35052" y="39624"/>
                  </a:lnTo>
                  <a:lnTo>
                    <a:pt x="35052" y="79608"/>
                  </a:lnTo>
                  <a:lnTo>
                    <a:pt x="42672" y="87310"/>
                  </a:lnTo>
                  <a:lnTo>
                    <a:pt x="42672" y="59436"/>
                  </a:lnTo>
                  <a:lnTo>
                    <a:pt x="48316" y="53321"/>
                  </a:lnTo>
                  <a:close/>
                </a:path>
                <a:path w="350520" h="352425">
                  <a:moveTo>
                    <a:pt x="45318" y="294816"/>
                  </a:moveTo>
                  <a:lnTo>
                    <a:pt x="39624" y="289560"/>
                  </a:lnTo>
                  <a:lnTo>
                    <a:pt x="39624" y="300390"/>
                  </a:lnTo>
                  <a:lnTo>
                    <a:pt x="45318" y="294816"/>
                  </a:lnTo>
                  <a:close/>
                </a:path>
                <a:path w="350520" h="352425">
                  <a:moveTo>
                    <a:pt x="59436" y="335571"/>
                  </a:moveTo>
                  <a:lnTo>
                    <a:pt x="59436" y="307848"/>
                  </a:lnTo>
                  <a:lnTo>
                    <a:pt x="48768" y="307945"/>
                  </a:lnTo>
                  <a:lnTo>
                    <a:pt x="39624" y="316992"/>
                  </a:lnTo>
                  <a:lnTo>
                    <a:pt x="39624" y="342900"/>
                  </a:lnTo>
                  <a:lnTo>
                    <a:pt x="45720" y="348996"/>
                  </a:lnTo>
                  <a:lnTo>
                    <a:pt x="59436" y="335571"/>
                  </a:lnTo>
                  <a:close/>
                </a:path>
                <a:path w="350520" h="352425">
                  <a:moveTo>
                    <a:pt x="50129" y="39624"/>
                  </a:moveTo>
                  <a:lnTo>
                    <a:pt x="42672" y="32004"/>
                  </a:lnTo>
                  <a:lnTo>
                    <a:pt x="42672" y="39624"/>
                  </a:lnTo>
                  <a:lnTo>
                    <a:pt x="50129" y="39624"/>
                  </a:lnTo>
                  <a:close/>
                </a:path>
                <a:path w="350520" h="352425">
                  <a:moveTo>
                    <a:pt x="166925" y="175797"/>
                  </a:moveTo>
                  <a:lnTo>
                    <a:pt x="48316" y="53321"/>
                  </a:lnTo>
                  <a:lnTo>
                    <a:pt x="42672" y="59436"/>
                  </a:lnTo>
                  <a:lnTo>
                    <a:pt x="42672" y="87310"/>
                  </a:lnTo>
                  <a:lnTo>
                    <a:pt x="129540" y="175113"/>
                  </a:lnTo>
                  <a:lnTo>
                    <a:pt x="143256" y="161544"/>
                  </a:lnTo>
                  <a:lnTo>
                    <a:pt x="143256" y="198963"/>
                  </a:lnTo>
                  <a:lnTo>
                    <a:pt x="166925" y="175797"/>
                  </a:lnTo>
                  <a:close/>
                </a:path>
                <a:path w="350520" h="352425">
                  <a:moveTo>
                    <a:pt x="174466" y="183584"/>
                  </a:moveTo>
                  <a:lnTo>
                    <a:pt x="166925" y="175797"/>
                  </a:lnTo>
                  <a:lnTo>
                    <a:pt x="45318" y="294816"/>
                  </a:lnTo>
                  <a:lnTo>
                    <a:pt x="53967" y="302800"/>
                  </a:lnTo>
                  <a:lnTo>
                    <a:pt x="174466" y="183584"/>
                  </a:lnTo>
                  <a:close/>
                </a:path>
                <a:path w="350520" h="352425">
                  <a:moveTo>
                    <a:pt x="175423" y="167641"/>
                  </a:moveTo>
                  <a:lnTo>
                    <a:pt x="55703" y="45318"/>
                  </a:lnTo>
                  <a:lnTo>
                    <a:pt x="48316" y="53321"/>
                  </a:lnTo>
                  <a:lnTo>
                    <a:pt x="166925" y="175797"/>
                  </a:lnTo>
                  <a:lnTo>
                    <a:pt x="175137" y="167760"/>
                  </a:lnTo>
                  <a:lnTo>
                    <a:pt x="175423" y="167641"/>
                  </a:lnTo>
                  <a:close/>
                </a:path>
                <a:path w="350520" h="352425">
                  <a:moveTo>
                    <a:pt x="59436" y="307848"/>
                  </a:moveTo>
                  <a:lnTo>
                    <a:pt x="53967" y="302800"/>
                  </a:lnTo>
                  <a:lnTo>
                    <a:pt x="48866" y="307848"/>
                  </a:lnTo>
                  <a:lnTo>
                    <a:pt x="59436" y="307848"/>
                  </a:lnTo>
                  <a:close/>
                </a:path>
                <a:path w="350520" h="352425">
                  <a:moveTo>
                    <a:pt x="60960" y="39624"/>
                  </a:moveTo>
                  <a:lnTo>
                    <a:pt x="50129" y="39624"/>
                  </a:lnTo>
                  <a:lnTo>
                    <a:pt x="55703" y="45318"/>
                  </a:lnTo>
                  <a:lnTo>
                    <a:pt x="60960" y="39624"/>
                  </a:lnTo>
                  <a:close/>
                </a:path>
                <a:path w="350520" h="352425">
                  <a:moveTo>
                    <a:pt x="295033" y="305422"/>
                  </a:moveTo>
                  <a:lnTo>
                    <a:pt x="175935" y="183735"/>
                  </a:lnTo>
                  <a:lnTo>
                    <a:pt x="175423" y="184241"/>
                  </a:lnTo>
                  <a:lnTo>
                    <a:pt x="175137" y="184277"/>
                  </a:lnTo>
                  <a:lnTo>
                    <a:pt x="174466" y="183584"/>
                  </a:lnTo>
                  <a:lnTo>
                    <a:pt x="53967" y="302800"/>
                  </a:lnTo>
                  <a:lnTo>
                    <a:pt x="59436" y="307848"/>
                  </a:lnTo>
                  <a:lnTo>
                    <a:pt x="59436" y="335571"/>
                  </a:lnTo>
                  <a:lnTo>
                    <a:pt x="161544" y="235636"/>
                  </a:lnTo>
                  <a:lnTo>
                    <a:pt x="161544" y="207264"/>
                  </a:lnTo>
                  <a:lnTo>
                    <a:pt x="188976" y="208788"/>
                  </a:lnTo>
                  <a:lnTo>
                    <a:pt x="188976" y="235590"/>
                  </a:lnTo>
                  <a:lnTo>
                    <a:pt x="289560" y="339454"/>
                  </a:lnTo>
                  <a:lnTo>
                    <a:pt x="289560" y="310896"/>
                  </a:lnTo>
                  <a:lnTo>
                    <a:pt x="295033" y="305422"/>
                  </a:lnTo>
                  <a:close/>
                </a:path>
                <a:path w="350520" h="352425">
                  <a:moveTo>
                    <a:pt x="60960" y="50689"/>
                  </a:moveTo>
                  <a:lnTo>
                    <a:pt x="60960" y="39624"/>
                  </a:lnTo>
                  <a:lnTo>
                    <a:pt x="55703" y="45318"/>
                  </a:lnTo>
                  <a:lnTo>
                    <a:pt x="60960" y="50689"/>
                  </a:lnTo>
                  <a:close/>
                </a:path>
                <a:path w="350520" h="352425">
                  <a:moveTo>
                    <a:pt x="143256" y="188976"/>
                  </a:moveTo>
                  <a:lnTo>
                    <a:pt x="143256" y="161544"/>
                  </a:lnTo>
                  <a:lnTo>
                    <a:pt x="129540" y="175113"/>
                  </a:lnTo>
                  <a:lnTo>
                    <a:pt x="143256" y="188976"/>
                  </a:lnTo>
                  <a:close/>
                </a:path>
                <a:path w="350520" h="352425">
                  <a:moveTo>
                    <a:pt x="188976" y="143256"/>
                  </a:moveTo>
                  <a:lnTo>
                    <a:pt x="175627" y="129617"/>
                  </a:lnTo>
                  <a:lnTo>
                    <a:pt x="161544" y="143256"/>
                  </a:lnTo>
                  <a:lnTo>
                    <a:pt x="188976" y="143256"/>
                  </a:lnTo>
                  <a:close/>
                </a:path>
                <a:path w="350520" h="352425">
                  <a:moveTo>
                    <a:pt x="188976" y="154377"/>
                  </a:moveTo>
                  <a:lnTo>
                    <a:pt x="188976" y="143256"/>
                  </a:lnTo>
                  <a:lnTo>
                    <a:pt x="161544" y="143256"/>
                  </a:lnTo>
                  <a:lnTo>
                    <a:pt x="161544" y="153460"/>
                  </a:lnTo>
                  <a:lnTo>
                    <a:pt x="175423" y="167641"/>
                  </a:lnTo>
                  <a:lnTo>
                    <a:pt x="188976" y="154377"/>
                  </a:lnTo>
                  <a:close/>
                </a:path>
                <a:path w="350520" h="352425">
                  <a:moveTo>
                    <a:pt x="188976" y="208788"/>
                  </a:moveTo>
                  <a:lnTo>
                    <a:pt x="161544" y="207264"/>
                  </a:lnTo>
                  <a:lnTo>
                    <a:pt x="175650" y="221830"/>
                  </a:lnTo>
                  <a:lnTo>
                    <a:pt x="188976" y="208788"/>
                  </a:lnTo>
                  <a:close/>
                </a:path>
                <a:path w="350520" h="352425">
                  <a:moveTo>
                    <a:pt x="175650" y="221830"/>
                  </a:moveTo>
                  <a:lnTo>
                    <a:pt x="161544" y="207264"/>
                  </a:lnTo>
                  <a:lnTo>
                    <a:pt x="161544" y="235636"/>
                  </a:lnTo>
                  <a:lnTo>
                    <a:pt x="175650" y="221830"/>
                  </a:lnTo>
                  <a:close/>
                </a:path>
                <a:path w="350520" h="352425">
                  <a:moveTo>
                    <a:pt x="175341" y="167722"/>
                  </a:moveTo>
                  <a:lnTo>
                    <a:pt x="175137" y="167760"/>
                  </a:lnTo>
                  <a:lnTo>
                    <a:pt x="166925" y="175797"/>
                  </a:lnTo>
                  <a:lnTo>
                    <a:pt x="167640" y="176535"/>
                  </a:lnTo>
                  <a:lnTo>
                    <a:pt x="167640" y="175260"/>
                  </a:lnTo>
                  <a:lnTo>
                    <a:pt x="175341" y="167722"/>
                  </a:lnTo>
                  <a:close/>
                </a:path>
                <a:path w="350520" h="352425">
                  <a:moveTo>
                    <a:pt x="182797" y="175341"/>
                  </a:moveTo>
                  <a:lnTo>
                    <a:pt x="175423" y="167807"/>
                  </a:lnTo>
                  <a:lnTo>
                    <a:pt x="175260" y="167802"/>
                  </a:lnTo>
                  <a:lnTo>
                    <a:pt x="167640" y="175260"/>
                  </a:lnTo>
                  <a:lnTo>
                    <a:pt x="175137" y="182920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175137" y="182920"/>
                  </a:moveTo>
                  <a:lnTo>
                    <a:pt x="167640" y="175260"/>
                  </a:lnTo>
                  <a:lnTo>
                    <a:pt x="167640" y="176535"/>
                  </a:lnTo>
                  <a:lnTo>
                    <a:pt x="174466" y="183584"/>
                  </a:lnTo>
                  <a:lnTo>
                    <a:pt x="175137" y="182920"/>
                  </a:lnTo>
                  <a:close/>
                </a:path>
                <a:path w="350520" h="352425">
                  <a:moveTo>
                    <a:pt x="175935" y="183735"/>
                  </a:moveTo>
                  <a:lnTo>
                    <a:pt x="175137" y="182920"/>
                  </a:lnTo>
                  <a:lnTo>
                    <a:pt x="174466" y="183584"/>
                  </a:lnTo>
                  <a:lnTo>
                    <a:pt x="175137" y="184277"/>
                  </a:lnTo>
                  <a:lnTo>
                    <a:pt x="175423" y="184241"/>
                  </a:lnTo>
                  <a:lnTo>
                    <a:pt x="175935" y="183735"/>
                  </a:lnTo>
                  <a:close/>
                </a:path>
                <a:path w="350520" h="352425">
                  <a:moveTo>
                    <a:pt x="183595" y="176156"/>
                  </a:moveTo>
                  <a:lnTo>
                    <a:pt x="182797" y="175341"/>
                  </a:lnTo>
                  <a:lnTo>
                    <a:pt x="175137" y="182920"/>
                  </a:lnTo>
                  <a:lnTo>
                    <a:pt x="175935" y="183735"/>
                  </a:lnTo>
                  <a:lnTo>
                    <a:pt x="183595" y="176156"/>
                  </a:lnTo>
                  <a:close/>
                </a:path>
                <a:path w="350520" h="352425">
                  <a:moveTo>
                    <a:pt x="182880" y="175260"/>
                  </a:moveTo>
                  <a:lnTo>
                    <a:pt x="175627" y="167849"/>
                  </a:lnTo>
                  <a:lnTo>
                    <a:pt x="175341" y="167722"/>
                  </a:lnTo>
                  <a:lnTo>
                    <a:pt x="182797" y="175341"/>
                  </a:lnTo>
                  <a:close/>
                </a:path>
                <a:path w="350520" h="352425">
                  <a:moveTo>
                    <a:pt x="304974" y="56069"/>
                  </a:moveTo>
                  <a:lnTo>
                    <a:pt x="297592" y="48072"/>
                  </a:lnTo>
                  <a:lnTo>
                    <a:pt x="175423" y="167641"/>
                  </a:lnTo>
                  <a:lnTo>
                    <a:pt x="182880" y="175260"/>
                  </a:lnTo>
                  <a:lnTo>
                    <a:pt x="182880" y="175425"/>
                  </a:lnTo>
                  <a:lnTo>
                    <a:pt x="183595" y="176156"/>
                  </a:lnTo>
                  <a:lnTo>
                    <a:pt x="304974" y="56069"/>
                  </a:lnTo>
                  <a:close/>
                </a:path>
                <a:path w="350520" h="352425">
                  <a:moveTo>
                    <a:pt x="350520" y="48768"/>
                  </a:moveTo>
                  <a:lnTo>
                    <a:pt x="306324" y="3048"/>
                  </a:lnTo>
                  <a:lnTo>
                    <a:pt x="175627" y="129617"/>
                  </a:lnTo>
                  <a:lnTo>
                    <a:pt x="188976" y="143256"/>
                  </a:lnTo>
                  <a:lnTo>
                    <a:pt x="188976" y="154377"/>
                  </a:lnTo>
                  <a:lnTo>
                    <a:pt x="292608" y="52950"/>
                  </a:lnTo>
                  <a:lnTo>
                    <a:pt x="292608" y="42672"/>
                  </a:lnTo>
                  <a:lnTo>
                    <a:pt x="303110" y="42672"/>
                  </a:lnTo>
                  <a:lnTo>
                    <a:pt x="310896" y="35052"/>
                  </a:lnTo>
                  <a:lnTo>
                    <a:pt x="310896" y="42672"/>
                  </a:lnTo>
                  <a:lnTo>
                    <a:pt x="318516" y="42672"/>
                  </a:lnTo>
                  <a:lnTo>
                    <a:pt x="318516" y="80091"/>
                  </a:lnTo>
                  <a:lnTo>
                    <a:pt x="350520" y="48768"/>
                  </a:lnTo>
                  <a:close/>
                </a:path>
                <a:path w="350520" h="352425">
                  <a:moveTo>
                    <a:pt x="188976" y="235590"/>
                  </a:moveTo>
                  <a:lnTo>
                    <a:pt x="188976" y="208788"/>
                  </a:lnTo>
                  <a:lnTo>
                    <a:pt x="175650" y="221830"/>
                  </a:lnTo>
                  <a:lnTo>
                    <a:pt x="188976" y="235590"/>
                  </a:lnTo>
                  <a:close/>
                </a:path>
                <a:path w="350520" h="352425">
                  <a:moveTo>
                    <a:pt x="302653" y="297802"/>
                  </a:moveTo>
                  <a:lnTo>
                    <a:pt x="183595" y="176156"/>
                  </a:lnTo>
                  <a:lnTo>
                    <a:pt x="175935" y="183735"/>
                  </a:lnTo>
                  <a:lnTo>
                    <a:pt x="295033" y="305422"/>
                  </a:lnTo>
                  <a:lnTo>
                    <a:pt x="302653" y="297802"/>
                  </a:lnTo>
                  <a:close/>
                </a:path>
                <a:path w="350520" h="352425">
                  <a:moveTo>
                    <a:pt x="182880" y="175425"/>
                  </a:moveTo>
                  <a:lnTo>
                    <a:pt x="182880" y="175260"/>
                  </a:lnTo>
                  <a:lnTo>
                    <a:pt x="182880" y="175425"/>
                  </a:lnTo>
                  <a:close/>
                </a:path>
                <a:path w="350520" h="352425">
                  <a:moveTo>
                    <a:pt x="310896" y="87548"/>
                  </a:moveTo>
                  <a:lnTo>
                    <a:pt x="310896" y="62484"/>
                  </a:lnTo>
                  <a:lnTo>
                    <a:pt x="304974" y="56069"/>
                  </a:lnTo>
                  <a:lnTo>
                    <a:pt x="183595" y="176156"/>
                  </a:lnTo>
                  <a:lnTo>
                    <a:pt x="207264" y="200339"/>
                  </a:lnTo>
                  <a:lnTo>
                    <a:pt x="207264" y="163068"/>
                  </a:lnTo>
                  <a:lnTo>
                    <a:pt x="220286" y="176230"/>
                  </a:lnTo>
                  <a:lnTo>
                    <a:pt x="310896" y="87548"/>
                  </a:lnTo>
                  <a:close/>
                </a:path>
                <a:path w="350520" h="352425">
                  <a:moveTo>
                    <a:pt x="220286" y="176230"/>
                  </a:moveTo>
                  <a:lnTo>
                    <a:pt x="207264" y="163068"/>
                  </a:lnTo>
                  <a:lnTo>
                    <a:pt x="207264" y="188976"/>
                  </a:lnTo>
                  <a:lnTo>
                    <a:pt x="220286" y="176230"/>
                  </a:lnTo>
                  <a:close/>
                </a:path>
                <a:path w="350520" h="352425">
                  <a:moveTo>
                    <a:pt x="348996" y="306324"/>
                  </a:moveTo>
                  <a:lnTo>
                    <a:pt x="220286" y="176230"/>
                  </a:lnTo>
                  <a:lnTo>
                    <a:pt x="207264" y="188976"/>
                  </a:lnTo>
                  <a:lnTo>
                    <a:pt x="207264" y="200339"/>
                  </a:lnTo>
                  <a:lnTo>
                    <a:pt x="302653" y="297802"/>
                  </a:lnTo>
                  <a:lnTo>
                    <a:pt x="307848" y="292608"/>
                  </a:lnTo>
                  <a:lnTo>
                    <a:pt x="307848" y="303110"/>
                  </a:lnTo>
                  <a:lnTo>
                    <a:pt x="315468" y="310896"/>
                  </a:lnTo>
                  <a:lnTo>
                    <a:pt x="315468" y="338770"/>
                  </a:lnTo>
                  <a:lnTo>
                    <a:pt x="348996" y="306324"/>
                  </a:lnTo>
                  <a:close/>
                </a:path>
                <a:path w="350520" h="352425">
                  <a:moveTo>
                    <a:pt x="300390" y="310896"/>
                  </a:moveTo>
                  <a:lnTo>
                    <a:pt x="295033" y="305422"/>
                  </a:lnTo>
                  <a:lnTo>
                    <a:pt x="289560" y="310896"/>
                  </a:lnTo>
                  <a:lnTo>
                    <a:pt x="300390" y="310896"/>
                  </a:lnTo>
                  <a:close/>
                </a:path>
                <a:path w="350520" h="352425">
                  <a:moveTo>
                    <a:pt x="307848" y="346144"/>
                  </a:moveTo>
                  <a:lnTo>
                    <a:pt x="307848" y="318516"/>
                  </a:lnTo>
                  <a:lnTo>
                    <a:pt x="300390" y="310896"/>
                  </a:lnTo>
                  <a:lnTo>
                    <a:pt x="289560" y="310896"/>
                  </a:lnTo>
                  <a:lnTo>
                    <a:pt x="289560" y="339454"/>
                  </a:lnTo>
                  <a:lnTo>
                    <a:pt x="301752" y="352044"/>
                  </a:lnTo>
                  <a:lnTo>
                    <a:pt x="307848" y="346144"/>
                  </a:lnTo>
                  <a:close/>
                </a:path>
                <a:path w="350520" h="352425">
                  <a:moveTo>
                    <a:pt x="303110" y="42672"/>
                  </a:moveTo>
                  <a:lnTo>
                    <a:pt x="292608" y="42672"/>
                  </a:lnTo>
                  <a:lnTo>
                    <a:pt x="297592" y="48072"/>
                  </a:lnTo>
                  <a:lnTo>
                    <a:pt x="303110" y="42672"/>
                  </a:lnTo>
                  <a:close/>
                </a:path>
                <a:path w="350520" h="352425">
                  <a:moveTo>
                    <a:pt x="297592" y="48072"/>
                  </a:moveTo>
                  <a:lnTo>
                    <a:pt x="292608" y="42672"/>
                  </a:lnTo>
                  <a:lnTo>
                    <a:pt x="292608" y="52950"/>
                  </a:lnTo>
                  <a:lnTo>
                    <a:pt x="297592" y="48072"/>
                  </a:lnTo>
                  <a:close/>
                </a:path>
                <a:path w="350520" h="352425">
                  <a:moveTo>
                    <a:pt x="315468" y="310896"/>
                  </a:moveTo>
                  <a:lnTo>
                    <a:pt x="302653" y="297802"/>
                  </a:lnTo>
                  <a:lnTo>
                    <a:pt x="295033" y="305422"/>
                  </a:lnTo>
                  <a:lnTo>
                    <a:pt x="300390" y="310896"/>
                  </a:lnTo>
                  <a:lnTo>
                    <a:pt x="315468" y="310896"/>
                  </a:lnTo>
                  <a:close/>
                </a:path>
                <a:path w="350520" h="352425">
                  <a:moveTo>
                    <a:pt x="318516" y="42672"/>
                  </a:moveTo>
                  <a:lnTo>
                    <a:pt x="303110" y="42672"/>
                  </a:lnTo>
                  <a:lnTo>
                    <a:pt x="297592" y="48072"/>
                  </a:lnTo>
                  <a:lnTo>
                    <a:pt x="304974" y="56069"/>
                  </a:lnTo>
                  <a:lnTo>
                    <a:pt x="318516" y="42672"/>
                  </a:lnTo>
                  <a:close/>
                </a:path>
                <a:path w="350520" h="352425">
                  <a:moveTo>
                    <a:pt x="315468" y="338770"/>
                  </a:moveTo>
                  <a:lnTo>
                    <a:pt x="315468" y="310896"/>
                  </a:lnTo>
                  <a:lnTo>
                    <a:pt x="300390" y="310896"/>
                  </a:lnTo>
                  <a:lnTo>
                    <a:pt x="307848" y="318516"/>
                  </a:lnTo>
                  <a:lnTo>
                    <a:pt x="307848" y="346144"/>
                  </a:lnTo>
                  <a:lnTo>
                    <a:pt x="315468" y="338770"/>
                  </a:lnTo>
                  <a:close/>
                </a:path>
                <a:path w="350520" h="352425">
                  <a:moveTo>
                    <a:pt x="307848" y="303110"/>
                  </a:moveTo>
                  <a:lnTo>
                    <a:pt x="307848" y="292608"/>
                  </a:lnTo>
                  <a:lnTo>
                    <a:pt x="302653" y="297802"/>
                  </a:lnTo>
                  <a:lnTo>
                    <a:pt x="307848" y="303110"/>
                  </a:lnTo>
                  <a:close/>
                </a:path>
                <a:path w="350520" h="352425">
                  <a:moveTo>
                    <a:pt x="310896" y="42672"/>
                  </a:moveTo>
                  <a:lnTo>
                    <a:pt x="310896" y="35052"/>
                  </a:lnTo>
                  <a:lnTo>
                    <a:pt x="303110" y="42672"/>
                  </a:lnTo>
                  <a:lnTo>
                    <a:pt x="310896" y="42672"/>
                  </a:lnTo>
                  <a:close/>
                </a:path>
                <a:path w="350520" h="352425">
                  <a:moveTo>
                    <a:pt x="318516" y="80091"/>
                  </a:moveTo>
                  <a:lnTo>
                    <a:pt x="318516" y="42672"/>
                  </a:lnTo>
                  <a:lnTo>
                    <a:pt x="304974" y="56069"/>
                  </a:lnTo>
                  <a:lnTo>
                    <a:pt x="310896" y="62484"/>
                  </a:lnTo>
                  <a:lnTo>
                    <a:pt x="310896" y="87548"/>
                  </a:lnTo>
                  <a:lnTo>
                    <a:pt x="318516" y="800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p/>
          </p:txBody>
        </p:sp>
      </p:grpSp>
      <p:grpSp>
        <p:nvGrpSpPr>
          <p:cNvPr id="36" name="组合 35"/>
          <p:cNvGrpSpPr/>
          <p:nvPr/>
        </p:nvGrpSpPr>
        <p:grpSpPr>
          <a:xfrm>
            <a:off x="5015230" y="2647950"/>
            <a:ext cx="1019810" cy="1158240"/>
            <a:chOff x="7898" y="2249"/>
            <a:chExt cx="1606" cy="1824"/>
          </a:xfrm>
        </p:grpSpPr>
        <p:sp>
          <p:nvSpPr>
            <p:cNvPr id="37" name="object 2"/>
            <p:cNvSpPr/>
            <p:nvPr/>
          </p:nvSpPr>
          <p:spPr>
            <a:xfrm>
              <a:off x="7898" y="3535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52400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9812" y="252984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65532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89916" y="71628"/>
                  </a:lnTo>
                  <a:lnTo>
                    <a:pt x="121920" y="53340"/>
                  </a:lnTo>
                  <a:lnTo>
                    <a:pt x="134112" y="48768"/>
                  </a:lnTo>
                  <a:lnTo>
                    <a:pt x="146304" y="45720"/>
                  </a:lnTo>
                  <a:lnTo>
                    <a:pt x="158496" y="44196"/>
                  </a:lnTo>
                  <a:lnTo>
                    <a:pt x="184404" y="44196"/>
                  </a:lnTo>
                  <a:lnTo>
                    <a:pt x="208788" y="50292"/>
                  </a:lnTo>
                  <a:lnTo>
                    <a:pt x="220980" y="54864"/>
                  </a:lnTo>
                  <a:lnTo>
                    <a:pt x="231648" y="59436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4132" y="196596"/>
                  </a:lnTo>
                  <a:lnTo>
                    <a:pt x="291084" y="210312"/>
                  </a:lnTo>
                  <a:lnTo>
                    <a:pt x="281940" y="231648"/>
                  </a:lnTo>
                  <a:lnTo>
                    <a:pt x="266700" y="252984"/>
                  </a:lnTo>
                  <a:lnTo>
                    <a:pt x="249936" y="269748"/>
                  </a:lnTo>
                  <a:lnTo>
                    <a:pt x="240792" y="275844"/>
                  </a:lnTo>
                  <a:lnTo>
                    <a:pt x="230124" y="283464"/>
                  </a:lnTo>
                  <a:lnTo>
                    <a:pt x="219456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143256" y="294132"/>
                  </a:lnTo>
                  <a:lnTo>
                    <a:pt x="131064" y="291084"/>
                  </a:lnTo>
                  <a:lnTo>
                    <a:pt x="120396" y="286512"/>
                  </a:lnTo>
                  <a:lnTo>
                    <a:pt x="108204" y="281940"/>
                  </a:lnTo>
                  <a:lnTo>
                    <a:pt x="99060" y="275844"/>
                  </a:lnTo>
                  <a:lnTo>
                    <a:pt x="88392" y="268224"/>
                  </a:lnTo>
                  <a:lnTo>
                    <a:pt x="80772" y="259080"/>
                  </a:lnTo>
                  <a:lnTo>
                    <a:pt x="71628" y="249936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89916" y="321564"/>
                  </a:lnTo>
                  <a:lnTo>
                    <a:pt x="137160" y="338328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37744" y="327660"/>
                  </a:lnTo>
                  <a:lnTo>
                    <a:pt x="280416" y="301752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8" name="object 3"/>
            <p:cNvSpPr/>
            <p:nvPr/>
          </p:nvSpPr>
          <p:spPr>
            <a:xfrm>
              <a:off x="8078" y="296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2"/>
                  </a:moveTo>
                  <a:lnTo>
                    <a:pt x="341376" y="169164"/>
                  </a:lnTo>
                  <a:lnTo>
                    <a:pt x="338328" y="135636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19456" y="7620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35636" y="3048"/>
                  </a:lnTo>
                  <a:lnTo>
                    <a:pt x="118872" y="7620"/>
                  </a:lnTo>
                  <a:lnTo>
                    <a:pt x="102108" y="13716"/>
                  </a:lnTo>
                  <a:lnTo>
                    <a:pt x="88392" y="21336"/>
                  </a:lnTo>
                  <a:lnTo>
                    <a:pt x="73152" y="28956"/>
                  </a:lnTo>
                  <a:lnTo>
                    <a:pt x="38100" y="62484"/>
                  </a:lnTo>
                  <a:lnTo>
                    <a:pt x="12192" y="105156"/>
                  </a:lnTo>
                  <a:lnTo>
                    <a:pt x="0" y="153924"/>
                  </a:lnTo>
                  <a:lnTo>
                    <a:pt x="0" y="188976"/>
                  </a:lnTo>
                  <a:lnTo>
                    <a:pt x="13716" y="239268"/>
                  </a:lnTo>
                  <a:lnTo>
                    <a:pt x="44196" y="285641"/>
                  </a:lnTo>
                  <a:lnTo>
                    <a:pt x="44196" y="156972"/>
                  </a:lnTo>
                  <a:lnTo>
                    <a:pt x="53340" y="120396"/>
                  </a:lnTo>
                  <a:lnTo>
                    <a:pt x="89916" y="73152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60604" y="82296"/>
                  </a:lnTo>
                  <a:lnTo>
                    <a:pt x="275844" y="100584"/>
                  </a:lnTo>
                  <a:lnTo>
                    <a:pt x="288036" y="121920"/>
                  </a:lnTo>
                  <a:lnTo>
                    <a:pt x="297180" y="158496"/>
                  </a:lnTo>
                  <a:lnTo>
                    <a:pt x="297180" y="285858"/>
                  </a:lnTo>
                  <a:lnTo>
                    <a:pt x="303276" y="278892"/>
                  </a:lnTo>
                  <a:lnTo>
                    <a:pt x="321564" y="251460"/>
                  </a:lnTo>
                  <a:lnTo>
                    <a:pt x="333756" y="220980"/>
                  </a:lnTo>
                  <a:lnTo>
                    <a:pt x="338328" y="204216"/>
                  </a:lnTo>
                  <a:lnTo>
                    <a:pt x="341376" y="187452"/>
                  </a:lnTo>
                  <a:close/>
                </a:path>
                <a:path w="341629" h="341630">
                  <a:moveTo>
                    <a:pt x="297180" y="285858"/>
                  </a:moveTo>
                  <a:lnTo>
                    <a:pt x="297180" y="172212"/>
                  </a:lnTo>
                  <a:lnTo>
                    <a:pt x="295656" y="184404"/>
                  </a:lnTo>
                  <a:lnTo>
                    <a:pt x="294132" y="198120"/>
                  </a:lnTo>
                  <a:lnTo>
                    <a:pt x="291084" y="210312"/>
                  </a:lnTo>
                  <a:lnTo>
                    <a:pt x="286512" y="220980"/>
                  </a:lnTo>
                  <a:lnTo>
                    <a:pt x="281940" y="233172"/>
                  </a:lnTo>
                  <a:lnTo>
                    <a:pt x="274320" y="242316"/>
                  </a:lnTo>
                  <a:lnTo>
                    <a:pt x="240792" y="277368"/>
                  </a:lnTo>
                  <a:lnTo>
                    <a:pt x="217932" y="288036"/>
                  </a:lnTo>
                  <a:lnTo>
                    <a:pt x="207264" y="292608"/>
                  </a:lnTo>
                  <a:lnTo>
                    <a:pt x="195072" y="295656"/>
                  </a:lnTo>
                  <a:lnTo>
                    <a:pt x="182880" y="297180"/>
                  </a:lnTo>
                  <a:lnTo>
                    <a:pt x="156972" y="297180"/>
                  </a:lnTo>
                  <a:lnTo>
                    <a:pt x="99060" y="275844"/>
                  </a:lnTo>
                  <a:lnTo>
                    <a:pt x="80772" y="259080"/>
                  </a:lnTo>
                  <a:lnTo>
                    <a:pt x="71628" y="251460"/>
                  </a:lnTo>
                  <a:lnTo>
                    <a:pt x="48768" y="207264"/>
                  </a:lnTo>
                  <a:lnTo>
                    <a:pt x="44196" y="182880"/>
                  </a:lnTo>
                  <a:lnTo>
                    <a:pt x="44196" y="285641"/>
                  </a:lnTo>
                  <a:lnTo>
                    <a:pt x="76200" y="313944"/>
                  </a:lnTo>
                  <a:lnTo>
                    <a:pt x="120396" y="335280"/>
                  </a:lnTo>
                  <a:lnTo>
                    <a:pt x="153924" y="341376"/>
                  </a:lnTo>
                  <a:lnTo>
                    <a:pt x="188976" y="341376"/>
                  </a:lnTo>
                  <a:lnTo>
                    <a:pt x="252984" y="321564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39" name="object 4"/>
            <p:cNvSpPr/>
            <p:nvPr/>
          </p:nvSpPr>
          <p:spPr>
            <a:xfrm>
              <a:off x="8966" y="3024"/>
              <a:ext cx="538" cy="54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341376" y="187452"/>
                  </a:moveTo>
                  <a:lnTo>
                    <a:pt x="341376" y="152400"/>
                  </a:lnTo>
                  <a:lnTo>
                    <a:pt x="338328" y="135636"/>
                  </a:lnTo>
                  <a:lnTo>
                    <a:pt x="321564" y="88392"/>
                  </a:lnTo>
                  <a:lnTo>
                    <a:pt x="291084" y="50292"/>
                  </a:lnTo>
                  <a:lnTo>
                    <a:pt x="251460" y="21336"/>
                  </a:lnTo>
                  <a:lnTo>
                    <a:pt x="204216" y="3048"/>
                  </a:lnTo>
                  <a:lnTo>
                    <a:pt x="169164" y="0"/>
                  </a:lnTo>
                  <a:lnTo>
                    <a:pt x="152400" y="1524"/>
                  </a:lnTo>
                  <a:lnTo>
                    <a:pt x="103632" y="13716"/>
                  </a:lnTo>
                  <a:lnTo>
                    <a:pt x="60960" y="39624"/>
                  </a:lnTo>
                  <a:lnTo>
                    <a:pt x="28956" y="76200"/>
                  </a:lnTo>
                  <a:lnTo>
                    <a:pt x="3048" y="138684"/>
                  </a:lnTo>
                  <a:lnTo>
                    <a:pt x="0" y="155448"/>
                  </a:lnTo>
                  <a:lnTo>
                    <a:pt x="0" y="172212"/>
                  </a:lnTo>
                  <a:lnTo>
                    <a:pt x="7620" y="224028"/>
                  </a:lnTo>
                  <a:lnTo>
                    <a:pt x="28956" y="268224"/>
                  </a:lnTo>
                  <a:lnTo>
                    <a:pt x="44196" y="286512"/>
                  </a:lnTo>
                  <a:lnTo>
                    <a:pt x="44196" y="170688"/>
                  </a:lnTo>
                  <a:lnTo>
                    <a:pt x="45720" y="156972"/>
                  </a:lnTo>
                  <a:lnTo>
                    <a:pt x="47244" y="144780"/>
                  </a:lnTo>
                  <a:lnTo>
                    <a:pt x="50292" y="132588"/>
                  </a:lnTo>
                  <a:lnTo>
                    <a:pt x="54864" y="121920"/>
                  </a:lnTo>
                  <a:lnTo>
                    <a:pt x="59436" y="109728"/>
                  </a:lnTo>
                  <a:lnTo>
                    <a:pt x="67056" y="99060"/>
                  </a:lnTo>
                  <a:lnTo>
                    <a:pt x="73152" y="89916"/>
                  </a:lnTo>
                  <a:lnTo>
                    <a:pt x="82296" y="80772"/>
                  </a:lnTo>
                  <a:lnTo>
                    <a:pt x="121920" y="54864"/>
                  </a:lnTo>
                  <a:lnTo>
                    <a:pt x="172212" y="44196"/>
                  </a:lnTo>
                  <a:lnTo>
                    <a:pt x="184404" y="45720"/>
                  </a:lnTo>
                  <a:lnTo>
                    <a:pt x="198120" y="47244"/>
                  </a:lnTo>
                  <a:lnTo>
                    <a:pt x="242316" y="67056"/>
                  </a:lnTo>
                  <a:lnTo>
                    <a:pt x="277368" y="102108"/>
                  </a:lnTo>
                  <a:lnTo>
                    <a:pt x="295656" y="146304"/>
                  </a:lnTo>
                  <a:lnTo>
                    <a:pt x="297180" y="160020"/>
                  </a:lnTo>
                  <a:lnTo>
                    <a:pt x="297180" y="285858"/>
                  </a:lnTo>
                  <a:lnTo>
                    <a:pt x="313944" y="266700"/>
                  </a:lnTo>
                  <a:lnTo>
                    <a:pt x="321564" y="251460"/>
                  </a:lnTo>
                  <a:lnTo>
                    <a:pt x="329184" y="237744"/>
                  </a:lnTo>
                  <a:lnTo>
                    <a:pt x="335280" y="220980"/>
                  </a:lnTo>
                  <a:lnTo>
                    <a:pt x="341376" y="187452"/>
                  </a:lnTo>
                  <a:close/>
                </a:path>
                <a:path w="341629" h="342900">
                  <a:moveTo>
                    <a:pt x="297180" y="285858"/>
                  </a:moveTo>
                  <a:lnTo>
                    <a:pt x="297180" y="185928"/>
                  </a:lnTo>
                  <a:lnTo>
                    <a:pt x="288036" y="222504"/>
                  </a:lnTo>
                  <a:lnTo>
                    <a:pt x="275844" y="243840"/>
                  </a:lnTo>
                  <a:lnTo>
                    <a:pt x="240792" y="277368"/>
                  </a:lnTo>
                  <a:lnTo>
                    <a:pt x="195072" y="295656"/>
                  </a:lnTo>
                  <a:lnTo>
                    <a:pt x="169164" y="298704"/>
                  </a:lnTo>
                  <a:lnTo>
                    <a:pt x="144780" y="295656"/>
                  </a:lnTo>
                  <a:lnTo>
                    <a:pt x="99060" y="275844"/>
                  </a:lnTo>
                  <a:lnTo>
                    <a:pt x="65532" y="240792"/>
                  </a:lnTo>
                  <a:lnTo>
                    <a:pt x="47244" y="196596"/>
                  </a:lnTo>
                  <a:lnTo>
                    <a:pt x="44196" y="182880"/>
                  </a:lnTo>
                  <a:lnTo>
                    <a:pt x="44196" y="286512"/>
                  </a:lnTo>
                  <a:lnTo>
                    <a:pt x="89916" y="323088"/>
                  </a:lnTo>
                  <a:lnTo>
                    <a:pt x="137160" y="339852"/>
                  </a:lnTo>
                  <a:lnTo>
                    <a:pt x="172212" y="342900"/>
                  </a:lnTo>
                  <a:lnTo>
                    <a:pt x="188976" y="341376"/>
                  </a:lnTo>
                  <a:lnTo>
                    <a:pt x="237744" y="329184"/>
                  </a:lnTo>
                  <a:lnTo>
                    <a:pt x="280416" y="303276"/>
                  </a:lnTo>
                  <a:lnTo>
                    <a:pt x="292608" y="291084"/>
                  </a:lnTo>
                  <a:lnTo>
                    <a:pt x="297180" y="285858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  <p:sp>
          <p:nvSpPr>
            <p:cNvPr id="40" name="object 5"/>
            <p:cNvSpPr/>
            <p:nvPr/>
          </p:nvSpPr>
          <p:spPr>
            <a:xfrm>
              <a:off x="8112" y="2249"/>
              <a:ext cx="538" cy="538"/>
            </a:xfrm>
            <a:custGeom>
              <a:avLst/>
              <a:gdLst/>
              <a:ahLst/>
              <a:cxnLst/>
              <a:rect l="l" t="t" r="r" b="b"/>
              <a:pathLst>
                <a:path w="341629" h="341630">
                  <a:moveTo>
                    <a:pt x="341376" y="187458"/>
                  </a:moveTo>
                  <a:lnTo>
                    <a:pt x="341376" y="152406"/>
                  </a:lnTo>
                  <a:lnTo>
                    <a:pt x="338328" y="135642"/>
                  </a:lnTo>
                  <a:lnTo>
                    <a:pt x="320040" y="88392"/>
                  </a:lnTo>
                  <a:lnTo>
                    <a:pt x="291084" y="48768"/>
                  </a:lnTo>
                  <a:lnTo>
                    <a:pt x="251460" y="19812"/>
                  </a:lnTo>
                  <a:lnTo>
                    <a:pt x="204216" y="3048"/>
                  </a:lnTo>
                  <a:lnTo>
                    <a:pt x="187452" y="0"/>
                  </a:lnTo>
                  <a:lnTo>
                    <a:pt x="169164" y="0"/>
                  </a:lnTo>
                  <a:lnTo>
                    <a:pt x="118872" y="7620"/>
                  </a:lnTo>
                  <a:lnTo>
                    <a:pt x="74676" y="28956"/>
                  </a:lnTo>
                  <a:lnTo>
                    <a:pt x="38100" y="62484"/>
                  </a:lnTo>
                  <a:lnTo>
                    <a:pt x="12192" y="105162"/>
                  </a:lnTo>
                  <a:lnTo>
                    <a:pt x="0" y="153930"/>
                  </a:lnTo>
                  <a:lnTo>
                    <a:pt x="0" y="188982"/>
                  </a:lnTo>
                  <a:lnTo>
                    <a:pt x="3048" y="205746"/>
                  </a:lnTo>
                  <a:lnTo>
                    <a:pt x="7620" y="222510"/>
                  </a:lnTo>
                  <a:lnTo>
                    <a:pt x="13716" y="239274"/>
                  </a:lnTo>
                  <a:lnTo>
                    <a:pt x="21336" y="252990"/>
                  </a:lnTo>
                  <a:lnTo>
                    <a:pt x="28956" y="268230"/>
                  </a:lnTo>
                  <a:lnTo>
                    <a:pt x="44196" y="285647"/>
                  </a:lnTo>
                  <a:lnTo>
                    <a:pt x="44196" y="156978"/>
                  </a:lnTo>
                  <a:lnTo>
                    <a:pt x="50292" y="132594"/>
                  </a:lnTo>
                  <a:lnTo>
                    <a:pt x="73152" y="89916"/>
                  </a:lnTo>
                  <a:lnTo>
                    <a:pt x="121920" y="53340"/>
                  </a:lnTo>
                  <a:lnTo>
                    <a:pt x="158496" y="44196"/>
                  </a:lnTo>
                  <a:lnTo>
                    <a:pt x="172212" y="44196"/>
                  </a:lnTo>
                  <a:lnTo>
                    <a:pt x="220980" y="54864"/>
                  </a:lnTo>
                  <a:lnTo>
                    <a:pt x="242316" y="67056"/>
                  </a:lnTo>
                  <a:lnTo>
                    <a:pt x="251460" y="73152"/>
                  </a:lnTo>
                  <a:lnTo>
                    <a:pt x="288036" y="121926"/>
                  </a:lnTo>
                  <a:lnTo>
                    <a:pt x="297180" y="158502"/>
                  </a:lnTo>
                  <a:lnTo>
                    <a:pt x="297180" y="285864"/>
                  </a:lnTo>
                  <a:lnTo>
                    <a:pt x="303276" y="278898"/>
                  </a:lnTo>
                  <a:lnTo>
                    <a:pt x="321564" y="251466"/>
                  </a:lnTo>
                  <a:lnTo>
                    <a:pt x="329184" y="236226"/>
                  </a:lnTo>
                  <a:lnTo>
                    <a:pt x="333756" y="220986"/>
                  </a:lnTo>
                  <a:lnTo>
                    <a:pt x="338328" y="204222"/>
                  </a:lnTo>
                  <a:lnTo>
                    <a:pt x="341376" y="187458"/>
                  </a:lnTo>
                  <a:close/>
                </a:path>
                <a:path w="341629" h="341630">
                  <a:moveTo>
                    <a:pt x="297180" y="285864"/>
                  </a:moveTo>
                  <a:lnTo>
                    <a:pt x="297180" y="184410"/>
                  </a:lnTo>
                  <a:lnTo>
                    <a:pt x="294132" y="198126"/>
                  </a:lnTo>
                  <a:lnTo>
                    <a:pt x="291084" y="210318"/>
                  </a:lnTo>
                  <a:lnTo>
                    <a:pt x="281940" y="231654"/>
                  </a:lnTo>
                  <a:lnTo>
                    <a:pt x="274320" y="242322"/>
                  </a:lnTo>
                  <a:lnTo>
                    <a:pt x="268224" y="252990"/>
                  </a:lnTo>
                  <a:lnTo>
                    <a:pt x="259080" y="260610"/>
                  </a:lnTo>
                  <a:lnTo>
                    <a:pt x="249936" y="269754"/>
                  </a:lnTo>
                  <a:lnTo>
                    <a:pt x="240792" y="277374"/>
                  </a:lnTo>
                  <a:lnTo>
                    <a:pt x="195072" y="295662"/>
                  </a:lnTo>
                  <a:lnTo>
                    <a:pt x="182880" y="297186"/>
                  </a:lnTo>
                  <a:lnTo>
                    <a:pt x="156972" y="297186"/>
                  </a:lnTo>
                  <a:lnTo>
                    <a:pt x="144780" y="294138"/>
                  </a:lnTo>
                  <a:lnTo>
                    <a:pt x="131064" y="291090"/>
                  </a:lnTo>
                  <a:lnTo>
                    <a:pt x="120396" y="288042"/>
                  </a:lnTo>
                  <a:lnTo>
                    <a:pt x="99060" y="275850"/>
                  </a:lnTo>
                  <a:lnTo>
                    <a:pt x="89916" y="268230"/>
                  </a:lnTo>
                  <a:lnTo>
                    <a:pt x="80772" y="259086"/>
                  </a:lnTo>
                  <a:lnTo>
                    <a:pt x="71628" y="251466"/>
                  </a:lnTo>
                  <a:lnTo>
                    <a:pt x="53340" y="219462"/>
                  </a:lnTo>
                  <a:lnTo>
                    <a:pt x="48768" y="207270"/>
                  </a:lnTo>
                  <a:lnTo>
                    <a:pt x="45720" y="195078"/>
                  </a:lnTo>
                  <a:lnTo>
                    <a:pt x="44196" y="182886"/>
                  </a:lnTo>
                  <a:lnTo>
                    <a:pt x="44196" y="285647"/>
                  </a:lnTo>
                  <a:lnTo>
                    <a:pt x="76200" y="313950"/>
                  </a:lnTo>
                  <a:lnTo>
                    <a:pt x="120396" y="335286"/>
                  </a:lnTo>
                  <a:lnTo>
                    <a:pt x="153924" y="341382"/>
                  </a:lnTo>
                  <a:lnTo>
                    <a:pt x="188976" y="341382"/>
                  </a:lnTo>
                  <a:lnTo>
                    <a:pt x="252984" y="321570"/>
                  </a:lnTo>
                  <a:lnTo>
                    <a:pt x="292608" y="291090"/>
                  </a:lnTo>
                  <a:lnTo>
                    <a:pt x="297180" y="285864"/>
                  </a:lnTo>
                  <a:close/>
                </a:path>
              </a:pathLst>
            </a:custGeom>
            <a:solidFill>
              <a:srgbClr val="548DD5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41" name="object 11"/>
          <p:cNvSpPr txBox="1">
            <a:spLocks noGrp="1"/>
          </p:cNvSpPr>
          <p:nvPr/>
        </p:nvSpPr>
        <p:spPr>
          <a:xfrm>
            <a:off x="2816860" y="1515110"/>
            <a:ext cx="424688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6954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Uns</a:t>
            </a:r>
            <a:r>
              <a:rPr dirty="0"/>
              <a:t>upervised</a:t>
            </a:r>
            <a:r>
              <a:rPr spc="-45" dirty="0"/>
              <a:t> </a:t>
            </a:r>
            <a:r>
              <a:rPr spc="-5" dirty="0"/>
              <a:t>Learning</a:t>
            </a:r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680" y="1529080"/>
            <a:ext cx="88626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for i in range(n):</a:t>
            </a:r>
            <a:endParaRPr lang="en-US" altLang="zh-CN" sz="2400"/>
          </a:p>
          <a:p>
            <a:r>
              <a:rPr lang="en-US" altLang="zh-CN" sz="2400"/>
              <a:t>	thetaPlus=theta;</a:t>
            </a:r>
            <a:endParaRPr lang="en-US" altLang="zh-CN" sz="2400"/>
          </a:p>
          <a:p>
            <a:r>
              <a:rPr lang="en-US" altLang="zh-CN" sz="2400"/>
              <a:t>	thetaPlus[i]=thetaPlus[i]+EPSILON;</a:t>
            </a:r>
            <a:endParaRPr lang="en-US" altLang="zh-CN" sz="2400"/>
          </a:p>
          <a:p>
            <a:r>
              <a:rPr lang="en-US" altLang="zh-CN" sz="2400"/>
              <a:t>	thetaMinus=theta;</a:t>
            </a:r>
            <a:endParaRPr lang="en-US" altLang="zh-CN" sz="2400"/>
          </a:p>
          <a:p>
            <a:r>
              <a:rPr lang="en-US" altLang="zh-CN" sz="2400"/>
              <a:t>	thetaMinus[i]=thetaMinus[i]-EPSILON;</a:t>
            </a:r>
            <a:endParaRPr lang="en-US" altLang="zh-CN" sz="2400"/>
          </a:p>
          <a:p>
            <a:r>
              <a:rPr lang="en-US" altLang="zh-CN" sz="2400"/>
              <a:t>	gradApprox[i]=(J(thetaPlus)-J(thetaMinus))/(2*EPSILON)</a:t>
            </a:r>
            <a:endParaRPr lang="en-US" altLang="zh-CN" sz="2400"/>
          </a:p>
        </p:txBody>
      </p:sp>
      <p:sp>
        <p:nvSpPr>
          <p:cNvPr id="3" name="文本框 2"/>
          <p:cNvSpPr txBox="1"/>
          <p:nvPr/>
        </p:nvSpPr>
        <p:spPr>
          <a:xfrm>
            <a:off x="989330" y="4323715"/>
            <a:ext cx="6597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检查</a:t>
            </a:r>
            <a:r>
              <a:rPr lang="en-US" altLang="zh-CN" sz="2400"/>
              <a:t>gradApprox</a:t>
            </a:r>
            <a:r>
              <a:rPr lang="zh-CN" altLang="en-US" sz="2400"/>
              <a:t>值和神经网络训练所的数值是否大约相等；</a:t>
            </a:r>
            <a:endParaRPr lang="zh-CN" altLang="en-US" sz="2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459740" y="1179830"/>
            <a:ext cx="28517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运行要点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5"/>
          <p:cNvSpPr txBox="1"/>
          <p:nvPr/>
        </p:nvSpPr>
        <p:spPr>
          <a:xfrm>
            <a:off x="459738" y="3385172"/>
            <a:ext cx="805307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要点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: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在正式进行分类器训练之前，确保已经关闭梯度检查代码；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否则，代码运行将非常慢；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8470" y="1640840"/>
            <a:ext cx="57600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1. </a:t>
            </a:r>
            <a:r>
              <a:rPr lang="zh-CN" altLang="en-US" sz="2000"/>
              <a:t>进行神经网络后反馈计算</a:t>
            </a:r>
            <a:r>
              <a:rPr lang="en-US" altLang="zh-CN" sz="2000"/>
              <a:t>DVec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进行数值梯度检查计算</a:t>
            </a:r>
            <a:r>
              <a:rPr lang="en-US" altLang="zh-CN" sz="2000"/>
              <a:t>gradApprox</a:t>
            </a:r>
            <a:r>
              <a:rPr lang="zh-CN" altLang="en-US" sz="2000"/>
              <a:t>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确认两者计算所得的值近似；</a:t>
            </a:r>
            <a:endParaRPr lang="zh-CN" altLang="en-US" sz="2000"/>
          </a:p>
          <a:p>
            <a:r>
              <a:rPr lang="en-US" altLang="zh-CN" sz="2000"/>
              <a:t>4. </a:t>
            </a:r>
            <a:r>
              <a:rPr lang="zh-CN" altLang="en-US" sz="2000"/>
              <a:t>关闭梯度检查，用后反馈进行学习；</a:t>
            </a:r>
            <a:endParaRPr lang="zh-CN" altLang="en-US" sz="2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33780" y="1179830"/>
            <a:ext cx="22352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相同值初始化</a:t>
            </a:r>
            <a:endParaRPr lang="zh-CN" sz="20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1309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081309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/>
          <p:nvPr/>
        </p:nvSpPr>
        <p:spPr>
          <a:xfrm>
            <a:off x="1081309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4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4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6"/>
          <p:cNvSpPr/>
          <p:nvPr/>
        </p:nvSpPr>
        <p:spPr>
          <a:xfrm>
            <a:off x="2200211" y="2318537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0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0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1495719" y="1981911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2079688" y="2417127"/>
            <a:ext cx="120878" cy="1116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9"/>
          <p:cNvSpPr/>
          <p:nvPr/>
        </p:nvSpPr>
        <p:spPr>
          <a:xfrm>
            <a:off x="1495719" y="2528925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0"/>
          <p:cNvSpPr/>
          <p:nvPr/>
        </p:nvSpPr>
        <p:spPr>
          <a:xfrm>
            <a:off x="2084616" y="2470645"/>
            <a:ext cx="11595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1"/>
          <p:cNvSpPr/>
          <p:nvPr/>
        </p:nvSpPr>
        <p:spPr>
          <a:xfrm>
            <a:off x="1495719" y="2544484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531442"/>
                </a:moveTo>
                <a:lnTo>
                  <a:pt x="68493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2"/>
          <p:cNvSpPr/>
          <p:nvPr/>
        </p:nvSpPr>
        <p:spPr>
          <a:xfrm>
            <a:off x="2079688" y="2529039"/>
            <a:ext cx="120878" cy="111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3"/>
          <p:cNvSpPr/>
          <p:nvPr/>
        </p:nvSpPr>
        <p:spPr>
          <a:xfrm>
            <a:off x="3692093" y="2339352"/>
            <a:ext cx="389255" cy="1270"/>
          </a:xfrm>
          <a:custGeom>
            <a:avLst/>
            <a:gdLst/>
            <a:ahLst/>
            <a:cxnLst/>
            <a:rect l="l" t="t" r="r" b="b"/>
            <a:pathLst>
              <a:path w="389254" h="1269">
                <a:moveTo>
                  <a:pt x="0" y="0"/>
                </a:moveTo>
                <a:lnTo>
                  <a:pt x="389132" y="74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4"/>
          <p:cNvSpPr/>
          <p:nvPr/>
        </p:nvSpPr>
        <p:spPr>
          <a:xfrm>
            <a:off x="3990428" y="2280996"/>
            <a:ext cx="116001" cy="117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5"/>
          <p:cNvSpPr/>
          <p:nvPr/>
        </p:nvSpPr>
        <p:spPr>
          <a:xfrm>
            <a:off x="2200211" y="2865539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1495719" y="1981911"/>
            <a:ext cx="691515" cy="1073150"/>
          </a:xfrm>
          <a:custGeom>
            <a:avLst/>
            <a:gdLst/>
            <a:ahLst/>
            <a:cxnLst/>
            <a:rect l="l" t="t" r="r" b="b"/>
            <a:pathLst>
              <a:path w="691514" h="1073150">
                <a:moveTo>
                  <a:pt x="0" y="0"/>
                </a:moveTo>
                <a:lnTo>
                  <a:pt x="691196" y="10725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7"/>
          <p:cNvSpPr/>
          <p:nvPr/>
        </p:nvSpPr>
        <p:spPr>
          <a:xfrm>
            <a:off x="2093772" y="2953385"/>
            <a:ext cx="106794" cy="122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8"/>
          <p:cNvSpPr/>
          <p:nvPr/>
        </p:nvSpPr>
        <p:spPr>
          <a:xfrm>
            <a:off x="1495719" y="2528925"/>
            <a:ext cx="685165" cy="531495"/>
          </a:xfrm>
          <a:custGeom>
            <a:avLst/>
            <a:gdLst/>
            <a:ahLst/>
            <a:cxnLst/>
            <a:rect l="l" t="t" r="r" b="b"/>
            <a:pathLst>
              <a:path w="685164" h="531494">
                <a:moveTo>
                  <a:pt x="0" y="0"/>
                </a:moveTo>
                <a:lnTo>
                  <a:pt x="684935" y="531442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19"/>
          <p:cNvSpPr/>
          <p:nvPr/>
        </p:nvSpPr>
        <p:spPr>
          <a:xfrm>
            <a:off x="2079688" y="2964129"/>
            <a:ext cx="120878" cy="1116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1495719" y="3075927"/>
            <a:ext cx="680085" cy="1270"/>
          </a:xfrm>
          <a:custGeom>
            <a:avLst/>
            <a:gdLst/>
            <a:ahLst/>
            <a:cxnLst/>
            <a:rect l="l" t="t" r="r" b="b"/>
            <a:pathLst>
              <a:path w="680085" h="1269">
                <a:moveTo>
                  <a:pt x="0" y="0"/>
                </a:moveTo>
                <a:lnTo>
                  <a:pt x="679644" y="765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1"/>
          <p:cNvSpPr/>
          <p:nvPr/>
        </p:nvSpPr>
        <p:spPr>
          <a:xfrm>
            <a:off x="2084616" y="3017659"/>
            <a:ext cx="115950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2"/>
          <p:cNvSpPr/>
          <p:nvPr/>
        </p:nvSpPr>
        <p:spPr>
          <a:xfrm>
            <a:off x="2200211" y="1771522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5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3"/>
          <p:cNvSpPr/>
          <p:nvPr/>
        </p:nvSpPr>
        <p:spPr>
          <a:xfrm>
            <a:off x="3277679" y="2128964"/>
            <a:ext cx="414655" cy="421005"/>
          </a:xfrm>
          <a:custGeom>
            <a:avLst/>
            <a:gdLst/>
            <a:ahLst/>
            <a:cxnLst/>
            <a:rect l="l" t="t" r="r" b="b"/>
            <a:pathLst>
              <a:path w="414654" h="421005">
                <a:moveTo>
                  <a:pt x="0" y="210387"/>
                </a:moveTo>
                <a:lnTo>
                  <a:pt x="5472" y="162147"/>
                </a:lnTo>
                <a:lnTo>
                  <a:pt x="21060" y="117864"/>
                </a:lnTo>
                <a:lnTo>
                  <a:pt x="45520" y="78800"/>
                </a:lnTo>
                <a:lnTo>
                  <a:pt x="77608" y="46219"/>
                </a:lnTo>
                <a:lnTo>
                  <a:pt x="116081" y="21384"/>
                </a:lnTo>
                <a:lnTo>
                  <a:pt x="159694" y="5556"/>
                </a:lnTo>
                <a:lnTo>
                  <a:pt x="207204" y="0"/>
                </a:lnTo>
                <a:lnTo>
                  <a:pt x="254715" y="5556"/>
                </a:lnTo>
                <a:lnTo>
                  <a:pt x="298328" y="21384"/>
                </a:lnTo>
                <a:lnTo>
                  <a:pt x="336800" y="46219"/>
                </a:lnTo>
                <a:lnTo>
                  <a:pt x="368889" y="78800"/>
                </a:lnTo>
                <a:lnTo>
                  <a:pt x="393349" y="117864"/>
                </a:lnTo>
                <a:lnTo>
                  <a:pt x="408937" y="162147"/>
                </a:lnTo>
                <a:lnTo>
                  <a:pt x="414409" y="210387"/>
                </a:lnTo>
                <a:lnTo>
                  <a:pt x="408937" y="258627"/>
                </a:lnTo>
                <a:lnTo>
                  <a:pt x="393349" y="302911"/>
                </a:lnTo>
                <a:lnTo>
                  <a:pt x="368889" y="341974"/>
                </a:lnTo>
                <a:lnTo>
                  <a:pt x="336800" y="374555"/>
                </a:lnTo>
                <a:lnTo>
                  <a:pt x="298328" y="399391"/>
                </a:lnTo>
                <a:lnTo>
                  <a:pt x="254715" y="415219"/>
                </a:lnTo>
                <a:lnTo>
                  <a:pt x="207204" y="420775"/>
                </a:lnTo>
                <a:lnTo>
                  <a:pt x="159694" y="415219"/>
                </a:lnTo>
                <a:lnTo>
                  <a:pt x="116081" y="399391"/>
                </a:lnTo>
                <a:lnTo>
                  <a:pt x="77608" y="374555"/>
                </a:lnTo>
                <a:lnTo>
                  <a:pt x="45520" y="341974"/>
                </a:lnTo>
                <a:lnTo>
                  <a:pt x="21060" y="302911"/>
                </a:lnTo>
                <a:lnTo>
                  <a:pt x="5472" y="258627"/>
                </a:lnTo>
                <a:lnTo>
                  <a:pt x="0" y="210387"/>
                </a:lnTo>
                <a:close/>
              </a:path>
            </a:pathLst>
          </a:custGeom>
          <a:ln w="12699">
            <a:solidFill>
              <a:srgbClr val="FAA7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4"/>
          <p:cNvSpPr/>
          <p:nvPr/>
        </p:nvSpPr>
        <p:spPr>
          <a:xfrm>
            <a:off x="2614625" y="1981911"/>
            <a:ext cx="640715" cy="345440"/>
          </a:xfrm>
          <a:custGeom>
            <a:avLst/>
            <a:gdLst/>
            <a:ahLst/>
            <a:cxnLst/>
            <a:rect l="l" t="t" r="r" b="b"/>
            <a:pathLst>
              <a:path w="640714" h="345440">
                <a:moveTo>
                  <a:pt x="0" y="0"/>
                </a:moveTo>
                <a:lnTo>
                  <a:pt x="640593" y="34522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5"/>
          <p:cNvSpPr/>
          <p:nvPr/>
        </p:nvSpPr>
        <p:spPr>
          <a:xfrm>
            <a:off x="3154121" y="2237371"/>
            <a:ext cx="123278" cy="105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6"/>
          <p:cNvSpPr/>
          <p:nvPr/>
        </p:nvSpPr>
        <p:spPr>
          <a:xfrm>
            <a:off x="2614625" y="2346154"/>
            <a:ext cx="638810" cy="182880"/>
          </a:xfrm>
          <a:custGeom>
            <a:avLst/>
            <a:gdLst/>
            <a:ahLst/>
            <a:cxnLst/>
            <a:rect l="l" t="t" r="r" b="b"/>
            <a:pathLst>
              <a:path w="638810" h="182880">
                <a:moveTo>
                  <a:pt x="0" y="182770"/>
                </a:moveTo>
                <a:lnTo>
                  <a:pt x="6385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7"/>
          <p:cNvSpPr/>
          <p:nvPr/>
        </p:nvSpPr>
        <p:spPr>
          <a:xfrm>
            <a:off x="3153638" y="2310345"/>
            <a:ext cx="123761" cy="113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8"/>
          <p:cNvSpPr/>
          <p:nvPr/>
        </p:nvSpPr>
        <p:spPr>
          <a:xfrm>
            <a:off x="2614625" y="2358063"/>
            <a:ext cx="646430" cy="718185"/>
          </a:xfrm>
          <a:custGeom>
            <a:avLst/>
            <a:gdLst/>
            <a:ahLst/>
            <a:cxnLst/>
            <a:rect l="l" t="t" r="r" b="b"/>
            <a:pathLst>
              <a:path w="646430" h="718185">
                <a:moveTo>
                  <a:pt x="0" y="717863"/>
                </a:moveTo>
                <a:lnTo>
                  <a:pt x="645921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29"/>
          <p:cNvSpPr/>
          <p:nvPr/>
        </p:nvSpPr>
        <p:spPr>
          <a:xfrm>
            <a:off x="3162299" y="2339327"/>
            <a:ext cx="115100" cy="118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0"/>
          <p:cNvSpPr/>
          <p:nvPr/>
        </p:nvSpPr>
        <p:spPr>
          <a:xfrm>
            <a:off x="4183380" y="2212975"/>
            <a:ext cx="546735" cy="2451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1"/>
          <p:cNvSpPr/>
          <p:nvPr/>
        </p:nvSpPr>
        <p:spPr>
          <a:xfrm>
            <a:off x="1216455" y="1920113"/>
            <a:ext cx="157514" cy="1061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2"/>
          <p:cNvSpPr/>
          <p:nvPr/>
        </p:nvSpPr>
        <p:spPr>
          <a:xfrm>
            <a:off x="1216634" y="2471109"/>
            <a:ext cx="151557" cy="1048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216635" y="3018669"/>
            <a:ext cx="155442" cy="1048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4"/>
          <p:cNvSpPr/>
          <p:nvPr/>
        </p:nvSpPr>
        <p:spPr>
          <a:xfrm>
            <a:off x="2321763" y="1922772"/>
            <a:ext cx="175917" cy="1185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5"/>
          <p:cNvSpPr/>
          <p:nvPr/>
        </p:nvSpPr>
        <p:spPr>
          <a:xfrm>
            <a:off x="2312771" y="2434035"/>
            <a:ext cx="247413" cy="233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6"/>
          <p:cNvSpPr/>
          <p:nvPr/>
        </p:nvSpPr>
        <p:spPr>
          <a:xfrm>
            <a:off x="2315997" y="2985596"/>
            <a:ext cx="247413" cy="2335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38"/>
          <p:cNvSpPr txBox="1"/>
          <p:nvPr/>
        </p:nvSpPr>
        <p:spPr>
          <a:xfrm>
            <a:off x="822960" y="4837430"/>
            <a:ext cx="762571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如果    初始化时全部相同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，则在训练过程中，进入隐藏层的数据将会完全一样或者对称；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3"/>
          <p:cNvGraphicFramePr>
            <a:graphicFrameLocks noChangeAspect="1"/>
          </p:cNvGraphicFramePr>
          <p:nvPr/>
        </p:nvGraphicFramePr>
        <p:xfrm>
          <a:off x="1345565" y="4811395"/>
          <a:ext cx="256540" cy="356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127000" imgH="177165" progId="Equation.KSEE3">
                  <p:embed/>
                </p:oleObj>
              </mc:Choice>
              <mc:Fallback>
                <p:oleObj name="" r:id="rId18" imgW="1270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45565" y="4811395"/>
                        <a:ext cx="256540" cy="356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010285" y="3390583"/>
          <a:ext cx="324866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0" imgW="1459865" imgH="228600" progId="Equation.KSEE3">
                  <p:embed/>
                </p:oleObj>
              </mc:Choice>
              <mc:Fallback>
                <p:oleObj name="" r:id="rId20" imgW="1459865" imgH="228600" progId="Equation.KSEE3">
                  <p:embed/>
                  <p:pic>
                    <p:nvPicPr>
                      <p:cNvPr id="0" name="图片 4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10285" y="3390583"/>
                        <a:ext cx="324866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922655" y="3882390"/>
          <a:ext cx="377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22" imgW="2247900" imgH="431800" progId="Equation.KSEE3">
                  <p:embed/>
                </p:oleObj>
              </mc:Choice>
              <mc:Fallback>
                <p:oleObj name="" r:id="rId22" imgW="2247900" imgH="43180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2655" y="3882390"/>
                        <a:ext cx="3778250" cy="723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5.7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4" name="object 2"/>
          <p:cNvSpPr txBox="1"/>
          <p:nvPr/>
        </p:nvSpPr>
        <p:spPr>
          <a:xfrm>
            <a:off x="675003" y="1179830"/>
            <a:ext cx="5347970" cy="92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000" b="1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b="1" spc="-5" dirty="0">
                <a:latin typeface="Calibri" panose="020F0502020204030204"/>
                <a:cs typeface="Calibri" panose="020F0502020204030204"/>
              </a:rPr>
              <a:t>打破对称</a:t>
            </a:r>
            <a:endParaRPr lang="zh-CN" sz="2000" b="1" spc="-5" dirty="0">
              <a:latin typeface="Calibri" panose="020F0502020204030204"/>
              <a:cs typeface="Calibri" panose="020F0502020204030204"/>
            </a:endParaRPr>
          </a:p>
          <a:p>
            <a:pPr marL="12700" marR="252730">
              <a:lnSpc>
                <a:spcPts val="2800"/>
              </a:lnSpc>
              <a:spcBef>
                <a:spcPts val="1895"/>
              </a:spcBef>
              <a:tabLst>
                <a:tab pos="2410460" algn="l"/>
                <a:tab pos="25298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初始化         为随机值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1465580" y="1666240"/>
            <a:ext cx="464057" cy="4503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4"/>
          <p:cNvSpPr txBox="1"/>
          <p:nvPr/>
        </p:nvSpPr>
        <p:spPr>
          <a:xfrm>
            <a:off x="675003" y="2858058"/>
            <a:ext cx="17303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如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254000">
              <a:lnSpc>
                <a:spcPct val="100000"/>
              </a:lnSpc>
              <a:spcBef>
                <a:spcPts val="191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Theta1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3" name="object 5"/>
          <p:cNvSpPr txBox="1"/>
          <p:nvPr/>
        </p:nvSpPr>
        <p:spPr>
          <a:xfrm>
            <a:off x="2745104" y="3466680"/>
            <a:ext cx="5146675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rand(10,11)*(2</a:t>
            </a:r>
            <a:r>
              <a:rPr lang="zh-CN" alt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4" name="object 6"/>
          <p:cNvSpPr txBox="1"/>
          <p:nvPr/>
        </p:nvSpPr>
        <p:spPr>
          <a:xfrm>
            <a:off x="916305" y="4558880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Theta2</a:t>
            </a:r>
            <a:r>
              <a:rPr sz="2400" b="1" spc="-9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5" name="object 7"/>
          <p:cNvSpPr txBox="1"/>
          <p:nvPr/>
        </p:nvSpPr>
        <p:spPr>
          <a:xfrm>
            <a:off x="2745104" y="4558880"/>
            <a:ext cx="49637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np.random.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rand(1,11)*(2*INIT_EPSILON)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2400" b="1" spc="-1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INIT_EPSILON;</a:t>
            </a:r>
            <a:endParaRPr sz="2400" dirty="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6" name="object 8"/>
          <p:cNvSpPr/>
          <p:nvPr/>
        </p:nvSpPr>
        <p:spPr>
          <a:xfrm>
            <a:off x="3089275" y="1738883"/>
            <a:ext cx="71780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9"/>
          <p:cNvSpPr/>
          <p:nvPr/>
        </p:nvSpPr>
        <p:spPr>
          <a:xfrm>
            <a:off x="4428986" y="1666100"/>
            <a:ext cx="1778508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27050" y="1179842"/>
            <a:ext cx="7024370" cy="7721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选择一个神经网络（神经元链接类型）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142" y="257549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697142" y="237022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2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2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697142" y="2164956"/>
            <a:ext cx="175895" cy="176530"/>
          </a:xfrm>
          <a:custGeom>
            <a:avLst/>
            <a:gdLst/>
            <a:ahLst/>
            <a:cxnLst/>
            <a:rect l="l" t="t" r="r" b="b"/>
            <a:pathLst>
              <a:path w="175895" h="176530">
                <a:moveTo>
                  <a:pt x="0" y="88122"/>
                </a:moveTo>
                <a:lnTo>
                  <a:pt x="6897" y="53820"/>
                </a:lnTo>
                <a:lnTo>
                  <a:pt x="25708" y="25810"/>
                </a:lnTo>
                <a:lnTo>
                  <a:pt x="53608" y="6925"/>
                </a:lnTo>
                <a:lnTo>
                  <a:pt x="87773" y="0"/>
                </a:lnTo>
                <a:lnTo>
                  <a:pt x="121939" y="6925"/>
                </a:lnTo>
                <a:lnTo>
                  <a:pt x="149839" y="25810"/>
                </a:lnTo>
                <a:lnTo>
                  <a:pt x="168650" y="53820"/>
                </a:lnTo>
                <a:lnTo>
                  <a:pt x="175547" y="88122"/>
                </a:lnTo>
                <a:lnTo>
                  <a:pt x="168650" y="122423"/>
                </a:lnTo>
                <a:lnTo>
                  <a:pt x="149839" y="150433"/>
                </a:lnTo>
                <a:lnTo>
                  <a:pt x="121939" y="169318"/>
                </a:lnTo>
                <a:lnTo>
                  <a:pt x="87773" y="176243"/>
                </a:lnTo>
                <a:lnTo>
                  <a:pt x="53608" y="169318"/>
                </a:lnTo>
                <a:lnTo>
                  <a:pt x="25708" y="150433"/>
                </a:lnTo>
                <a:lnTo>
                  <a:pt x="6897" y="122423"/>
                </a:lnTo>
                <a:lnTo>
                  <a:pt x="0" y="88122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294051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872689" y="2163232"/>
            <a:ext cx="409575" cy="90170"/>
          </a:xfrm>
          <a:custGeom>
            <a:avLst/>
            <a:gdLst/>
            <a:ahLst/>
            <a:cxnLst/>
            <a:rect l="l" t="t" r="r" b="b"/>
            <a:pathLst>
              <a:path w="409575" h="90169">
                <a:moveTo>
                  <a:pt x="0" y="89849"/>
                </a:moveTo>
                <a:lnTo>
                  <a:pt x="40956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84056" y="2121903"/>
            <a:ext cx="122814" cy="115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72689" y="2172643"/>
            <a:ext cx="414020" cy="285750"/>
          </a:xfrm>
          <a:custGeom>
            <a:avLst/>
            <a:gdLst/>
            <a:ahLst/>
            <a:cxnLst/>
            <a:rect l="l" t="t" r="r" b="b"/>
            <a:pathLst>
              <a:path w="414019" h="285750">
                <a:moveTo>
                  <a:pt x="0" y="285707"/>
                </a:moveTo>
                <a:lnTo>
                  <a:pt x="413445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184977" y="2158314"/>
            <a:ext cx="121893" cy="108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872689" y="2177125"/>
            <a:ext cx="417830" cy="487045"/>
          </a:xfrm>
          <a:custGeom>
            <a:avLst/>
            <a:gdLst/>
            <a:ahLst/>
            <a:cxnLst/>
            <a:rect l="l" t="t" r="r" b="b"/>
            <a:pathLst>
              <a:path w="417830" h="487044">
                <a:moveTo>
                  <a:pt x="0" y="486496"/>
                </a:moveTo>
                <a:lnTo>
                  <a:pt x="41776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192790" y="2157996"/>
            <a:ext cx="302208" cy="329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872689" y="2253081"/>
            <a:ext cx="410209" cy="126364"/>
          </a:xfrm>
          <a:custGeom>
            <a:avLst/>
            <a:gdLst/>
            <a:ahLst/>
            <a:cxnLst/>
            <a:rect l="l" t="t" r="r" b="b"/>
            <a:pathLst>
              <a:path w="410209" h="126365">
                <a:moveTo>
                  <a:pt x="0" y="0"/>
                </a:moveTo>
                <a:lnTo>
                  <a:pt x="410086" y="1259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1182919" y="2300071"/>
            <a:ext cx="123950" cy="113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72689" y="2391006"/>
            <a:ext cx="409575" cy="67945"/>
          </a:xfrm>
          <a:custGeom>
            <a:avLst/>
            <a:gdLst/>
            <a:ahLst/>
            <a:cxnLst/>
            <a:rect l="l" t="t" r="r" b="b"/>
            <a:pathLst>
              <a:path w="409575" h="67944">
                <a:moveTo>
                  <a:pt x="0" y="67345"/>
                </a:moveTo>
                <a:lnTo>
                  <a:pt x="40931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185227" y="2345143"/>
            <a:ext cx="121643" cy="116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2689" y="2400160"/>
            <a:ext cx="413384" cy="263525"/>
          </a:xfrm>
          <a:custGeom>
            <a:avLst/>
            <a:gdLst/>
            <a:ahLst/>
            <a:cxnLst/>
            <a:rect l="l" t="t" r="r" b="b"/>
            <a:pathLst>
              <a:path w="413384" h="263525">
                <a:moveTo>
                  <a:pt x="0" y="263461"/>
                </a:moveTo>
                <a:lnTo>
                  <a:pt x="4129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184506" y="2386596"/>
            <a:ext cx="310491" cy="3208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872689" y="2253081"/>
            <a:ext cx="414655" cy="337820"/>
          </a:xfrm>
          <a:custGeom>
            <a:avLst/>
            <a:gdLst/>
            <a:ahLst/>
            <a:cxnLst/>
            <a:rect l="l" t="t" r="r" b="b"/>
            <a:pathLst>
              <a:path w="414655" h="337819">
                <a:moveTo>
                  <a:pt x="0" y="0"/>
                </a:moveTo>
                <a:lnTo>
                  <a:pt x="414628" y="33731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1186528" y="2493467"/>
            <a:ext cx="120342" cy="1128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872689" y="2458351"/>
            <a:ext cx="410845" cy="140335"/>
          </a:xfrm>
          <a:custGeom>
            <a:avLst/>
            <a:gdLst/>
            <a:ahLst/>
            <a:cxnLst/>
            <a:rect l="l" t="t" r="r" b="b"/>
            <a:pathLst>
              <a:path w="410844" h="140334">
                <a:moveTo>
                  <a:pt x="0" y="0"/>
                </a:moveTo>
                <a:lnTo>
                  <a:pt x="410331" y="14027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1182705" y="2517724"/>
            <a:ext cx="124165" cy="112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872689" y="2609748"/>
            <a:ext cx="409575" cy="53975"/>
          </a:xfrm>
          <a:custGeom>
            <a:avLst/>
            <a:gdLst/>
            <a:ahLst/>
            <a:cxnLst/>
            <a:rect l="l" t="t" r="r" b="b"/>
            <a:pathLst>
              <a:path w="409575" h="53975">
                <a:moveTo>
                  <a:pt x="0" y="53860"/>
                </a:moveTo>
                <a:lnTo>
                  <a:pt x="409191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1186107" y="2561208"/>
            <a:ext cx="120763" cy="1168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1294049" y="2720835"/>
            <a:ext cx="200947" cy="2016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872689" y="2253081"/>
            <a:ext cx="419100" cy="548640"/>
          </a:xfrm>
          <a:custGeom>
            <a:avLst/>
            <a:gdLst/>
            <a:ahLst/>
            <a:cxnLst/>
            <a:rect l="l" t="t" r="r" b="b"/>
            <a:pathLst>
              <a:path w="419100" h="548639">
                <a:moveTo>
                  <a:pt x="0" y="0"/>
                </a:moveTo>
                <a:lnTo>
                  <a:pt x="418879" y="548295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1195575" y="2700362"/>
            <a:ext cx="111295" cy="121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872689" y="2458351"/>
            <a:ext cx="415290" cy="347980"/>
          </a:xfrm>
          <a:custGeom>
            <a:avLst/>
            <a:gdLst/>
            <a:ahLst/>
            <a:cxnLst/>
            <a:rect l="l" t="t" r="r" b="b"/>
            <a:pathLst>
              <a:path w="415290" h="347980">
                <a:moveTo>
                  <a:pt x="0" y="0"/>
                </a:moveTo>
                <a:lnTo>
                  <a:pt x="414855" y="34735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186886" y="2708376"/>
            <a:ext cx="119984" cy="11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72689" y="2663621"/>
            <a:ext cx="410845" cy="149860"/>
          </a:xfrm>
          <a:custGeom>
            <a:avLst/>
            <a:gdLst/>
            <a:ahLst/>
            <a:cxnLst/>
            <a:rect l="l" t="t" r="r" b="b"/>
            <a:pathLst>
              <a:path w="410844" h="149860">
                <a:moveTo>
                  <a:pt x="0" y="0"/>
                </a:moveTo>
                <a:lnTo>
                  <a:pt x="410494" y="1493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1182632" y="2730880"/>
            <a:ext cx="124237" cy="11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985556" y="2057196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1482293" y="2158022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882330" y="2099056"/>
            <a:ext cx="115900" cy="1179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482293" y="2168384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40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1874113" y="2145220"/>
            <a:ext cx="124117" cy="109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482293" y="2174678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4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1878749" y="2158136"/>
            <a:ext cx="119481" cy="114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1482293" y="2177984"/>
            <a:ext cx="501015" cy="643890"/>
          </a:xfrm>
          <a:custGeom>
            <a:avLst/>
            <a:gdLst/>
            <a:ahLst/>
            <a:cxnLst/>
            <a:rect l="l" t="t" r="r" b="b"/>
            <a:pathLst>
              <a:path w="501014" h="643889">
                <a:moveTo>
                  <a:pt x="0" y="643676"/>
                </a:moveTo>
                <a:lnTo>
                  <a:pt x="5004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1886496" y="2158085"/>
            <a:ext cx="300007" cy="332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82293" y="2389517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882330" y="2330564"/>
            <a:ext cx="115900" cy="1179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482293" y="2399677"/>
            <a:ext cx="492759" cy="207010"/>
          </a:xfrm>
          <a:custGeom>
            <a:avLst/>
            <a:gdLst/>
            <a:ahLst/>
            <a:cxnLst/>
            <a:rect l="l" t="t" r="r" b="b"/>
            <a:pathLst>
              <a:path w="492760" h="207009">
                <a:moveTo>
                  <a:pt x="0" y="206933"/>
                </a:moveTo>
                <a:lnTo>
                  <a:pt x="492698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874024" y="2374696"/>
            <a:ext cx="124206" cy="1098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482293" y="2406174"/>
            <a:ext cx="497205" cy="432434"/>
          </a:xfrm>
          <a:custGeom>
            <a:avLst/>
            <a:gdLst/>
            <a:ahLst/>
            <a:cxnLst/>
            <a:rect l="l" t="t" r="r" b="b"/>
            <a:pathLst>
              <a:path w="497205" h="432435">
                <a:moveTo>
                  <a:pt x="0" y="431932"/>
                </a:moveTo>
                <a:lnTo>
                  <a:pt x="49691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78749" y="2389644"/>
            <a:ext cx="119481" cy="1143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482293" y="2158022"/>
            <a:ext cx="493395" cy="221615"/>
          </a:xfrm>
          <a:custGeom>
            <a:avLst/>
            <a:gdLst/>
            <a:ahLst/>
            <a:cxnLst/>
            <a:rect l="l" t="t" r="r" b="b"/>
            <a:pathLst>
              <a:path w="493394" h="221615">
                <a:moveTo>
                  <a:pt x="0" y="0"/>
                </a:moveTo>
                <a:lnTo>
                  <a:pt x="492945" y="221446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1874151" y="2293277"/>
            <a:ext cx="124079" cy="1088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1986686" y="2501442"/>
            <a:ext cx="200947" cy="2016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1483436" y="2602268"/>
            <a:ext cx="490855" cy="0"/>
          </a:xfrm>
          <a:custGeom>
            <a:avLst/>
            <a:gdLst/>
            <a:ahLst/>
            <a:cxnLst/>
            <a:rect l="l" t="t" r="r" b="b"/>
            <a:pathLst>
              <a:path w="490855">
                <a:moveTo>
                  <a:pt x="0" y="0"/>
                </a:moveTo>
                <a:lnTo>
                  <a:pt x="49073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1883460" y="2543302"/>
            <a:ext cx="115900" cy="1179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1483436" y="2612630"/>
            <a:ext cx="493395" cy="218440"/>
          </a:xfrm>
          <a:custGeom>
            <a:avLst/>
            <a:gdLst/>
            <a:ahLst/>
            <a:cxnLst/>
            <a:rect l="l" t="t" r="r" b="b"/>
            <a:pathLst>
              <a:path w="493394" h="218439">
                <a:moveTo>
                  <a:pt x="0" y="218389"/>
                </a:moveTo>
                <a:lnTo>
                  <a:pt x="49289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/>
          <p:nvPr/>
        </p:nvSpPr>
        <p:spPr>
          <a:xfrm>
            <a:off x="1875256" y="2589466"/>
            <a:ext cx="124104" cy="109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1482293" y="2386774"/>
            <a:ext cx="494030" cy="205740"/>
          </a:xfrm>
          <a:custGeom>
            <a:avLst/>
            <a:gdLst/>
            <a:ahLst/>
            <a:cxnLst/>
            <a:rect l="l" t="t" r="r" b="b"/>
            <a:pathLst>
              <a:path w="494030" h="205740">
                <a:moveTo>
                  <a:pt x="0" y="0"/>
                </a:moveTo>
                <a:lnTo>
                  <a:pt x="493461" y="2054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1874812" y="2507526"/>
            <a:ext cx="124218" cy="1099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1482293" y="2158022"/>
            <a:ext cx="497840" cy="428625"/>
          </a:xfrm>
          <a:custGeom>
            <a:avLst/>
            <a:gdLst/>
            <a:ahLst/>
            <a:cxnLst/>
            <a:rect l="l" t="t" r="r" b="b"/>
            <a:pathLst>
              <a:path w="497839" h="428625">
                <a:moveTo>
                  <a:pt x="0" y="0"/>
                </a:moveTo>
                <a:lnTo>
                  <a:pt x="497622" y="42806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1879409" y="2488399"/>
            <a:ext cx="119621" cy="11412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1985556" y="2714828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482293" y="2815620"/>
            <a:ext cx="490855" cy="6350"/>
          </a:xfrm>
          <a:custGeom>
            <a:avLst/>
            <a:gdLst/>
            <a:ahLst/>
            <a:cxnLst/>
            <a:rect l="l" t="t" r="r" b="b"/>
            <a:pathLst>
              <a:path w="490855" h="6350">
                <a:moveTo>
                  <a:pt x="0" y="6039"/>
                </a:moveTo>
                <a:lnTo>
                  <a:pt x="49073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881784" y="2757601"/>
            <a:ext cx="116446" cy="11790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1482293" y="2606611"/>
            <a:ext cx="492759" cy="199390"/>
          </a:xfrm>
          <a:custGeom>
            <a:avLst/>
            <a:gdLst/>
            <a:ahLst/>
            <a:cxnLst/>
            <a:rect l="l" t="t" r="r" b="b"/>
            <a:pathLst>
              <a:path w="492760" h="199389">
                <a:moveTo>
                  <a:pt x="0" y="0"/>
                </a:moveTo>
                <a:lnTo>
                  <a:pt x="492572" y="19930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873986" y="2721787"/>
            <a:ext cx="124244" cy="1103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3"/>
          <p:cNvSpPr/>
          <p:nvPr/>
        </p:nvSpPr>
        <p:spPr>
          <a:xfrm>
            <a:off x="1482293" y="2386774"/>
            <a:ext cx="496570" cy="412750"/>
          </a:xfrm>
          <a:custGeom>
            <a:avLst/>
            <a:gdLst/>
            <a:ahLst/>
            <a:cxnLst/>
            <a:rect l="l" t="t" r="r" b="b"/>
            <a:pathLst>
              <a:path w="496569" h="412750">
                <a:moveTo>
                  <a:pt x="0" y="0"/>
                </a:moveTo>
                <a:lnTo>
                  <a:pt x="496549" y="41251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5" name="object 64"/>
          <p:cNvSpPr/>
          <p:nvPr/>
        </p:nvSpPr>
        <p:spPr>
          <a:xfrm>
            <a:off x="1878152" y="2702077"/>
            <a:ext cx="120078" cy="11332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5"/>
          <p:cNvSpPr/>
          <p:nvPr/>
        </p:nvSpPr>
        <p:spPr>
          <a:xfrm>
            <a:off x="1482293" y="2158022"/>
            <a:ext cx="501015" cy="638810"/>
          </a:xfrm>
          <a:custGeom>
            <a:avLst/>
            <a:gdLst/>
            <a:ahLst/>
            <a:cxnLst/>
            <a:rect l="l" t="t" r="r" b="b"/>
            <a:pathLst>
              <a:path w="501014" h="638810">
                <a:moveTo>
                  <a:pt x="0" y="0"/>
                </a:moveTo>
                <a:lnTo>
                  <a:pt x="500384" y="638183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7" name="object 66"/>
          <p:cNvSpPr/>
          <p:nvPr/>
        </p:nvSpPr>
        <p:spPr>
          <a:xfrm>
            <a:off x="1886292" y="2695270"/>
            <a:ext cx="111937" cy="12076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7"/>
          <p:cNvSpPr/>
          <p:nvPr/>
        </p:nvSpPr>
        <p:spPr>
          <a:xfrm>
            <a:off x="1294947" y="2924263"/>
            <a:ext cx="200947" cy="2016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8"/>
          <p:cNvSpPr/>
          <p:nvPr/>
        </p:nvSpPr>
        <p:spPr>
          <a:xfrm>
            <a:off x="872689" y="2253081"/>
            <a:ext cx="422909" cy="750570"/>
          </a:xfrm>
          <a:custGeom>
            <a:avLst/>
            <a:gdLst/>
            <a:ahLst/>
            <a:cxnLst/>
            <a:rect l="l" t="t" r="r" b="b"/>
            <a:pathLst>
              <a:path w="422909" h="750569">
                <a:moveTo>
                  <a:pt x="0" y="0"/>
                </a:moveTo>
                <a:lnTo>
                  <a:pt x="422605" y="75035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9"/>
          <p:cNvSpPr/>
          <p:nvPr/>
        </p:nvSpPr>
        <p:spPr>
          <a:xfrm>
            <a:off x="1204668" y="2902419"/>
            <a:ext cx="104768" cy="12297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0"/>
          <p:cNvSpPr/>
          <p:nvPr/>
        </p:nvSpPr>
        <p:spPr>
          <a:xfrm>
            <a:off x="872689" y="2458351"/>
            <a:ext cx="419734" cy="547370"/>
          </a:xfrm>
          <a:custGeom>
            <a:avLst/>
            <a:gdLst/>
            <a:ahLst/>
            <a:cxnLst/>
            <a:rect l="l" t="t" r="r" b="b"/>
            <a:pathLst>
              <a:path w="419734" h="547369">
                <a:moveTo>
                  <a:pt x="0" y="0"/>
                </a:moveTo>
                <a:lnTo>
                  <a:pt x="419628" y="5467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2" name="object 71"/>
          <p:cNvSpPr/>
          <p:nvPr/>
        </p:nvSpPr>
        <p:spPr>
          <a:xfrm>
            <a:off x="1196253" y="2904096"/>
            <a:ext cx="111410" cy="12099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2"/>
          <p:cNvSpPr/>
          <p:nvPr/>
        </p:nvSpPr>
        <p:spPr>
          <a:xfrm>
            <a:off x="872689" y="2663621"/>
            <a:ext cx="415925" cy="345440"/>
          </a:xfrm>
          <a:custGeom>
            <a:avLst/>
            <a:gdLst/>
            <a:ahLst/>
            <a:cxnLst/>
            <a:rect l="l" t="t" r="r" b="b"/>
            <a:pathLst>
              <a:path w="415925" h="345439">
                <a:moveTo>
                  <a:pt x="0" y="0"/>
                </a:moveTo>
                <a:lnTo>
                  <a:pt x="415582" y="345054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4" name="object 73"/>
          <p:cNvSpPr/>
          <p:nvPr/>
        </p:nvSpPr>
        <p:spPr>
          <a:xfrm>
            <a:off x="1187573" y="2911462"/>
            <a:ext cx="120091" cy="11330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4"/>
          <p:cNvSpPr/>
          <p:nvPr/>
        </p:nvSpPr>
        <p:spPr>
          <a:xfrm>
            <a:off x="1483194" y="2179981"/>
            <a:ext cx="502284" cy="845185"/>
          </a:xfrm>
          <a:custGeom>
            <a:avLst/>
            <a:gdLst/>
            <a:ahLst/>
            <a:cxnLst/>
            <a:rect l="l" t="t" r="r" b="b"/>
            <a:pathLst>
              <a:path w="502285" h="845185">
                <a:moveTo>
                  <a:pt x="0" y="845107"/>
                </a:moveTo>
                <a:lnTo>
                  <a:pt x="50226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75"/>
          <p:cNvSpPr/>
          <p:nvPr/>
        </p:nvSpPr>
        <p:spPr>
          <a:xfrm>
            <a:off x="1893811" y="2158314"/>
            <a:ext cx="104521" cy="1226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6"/>
          <p:cNvSpPr/>
          <p:nvPr/>
        </p:nvSpPr>
        <p:spPr>
          <a:xfrm>
            <a:off x="1483194" y="2408878"/>
            <a:ext cx="499745" cy="616585"/>
          </a:xfrm>
          <a:custGeom>
            <a:avLst/>
            <a:gdLst/>
            <a:ahLst/>
            <a:cxnLst/>
            <a:rect l="l" t="t" r="r" b="b"/>
            <a:pathLst>
              <a:path w="499744" h="616585">
                <a:moveTo>
                  <a:pt x="0" y="616210"/>
                </a:moveTo>
                <a:lnTo>
                  <a:pt x="4992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77"/>
          <p:cNvSpPr/>
          <p:nvPr/>
        </p:nvSpPr>
        <p:spPr>
          <a:xfrm>
            <a:off x="1885607" y="2389289"/>
            <a:ext cx="112725" cy="1203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8"/>
          <p:cNvSpPr/>
          <p:nvPr/>
        </p:nvSpPr>
        <p:spPr>
          <a:xfrm>
            <a:off x="1483194" y="2618002"/>
            <a:ext cx="496570" cy="407670"/>
          </a:xfrm>
          <a:custGeom>
            <a:avLst/>
            <a:gdLst/>
            <a:ahLst/>
            <a:cxnLst/>
            <a:rect l="l" t="t" r="r" b="b"/>
            <a:pathLst>
              <a:path w="496569" h="407669">
                <a:moveTo>
                  <a:pt x="0" y="407086"/>
                </a:moveTo>
                <a:lnTo>
                  <a:pt x="496447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9"/>
          <p:cNvSpPr/>
          <p:nvPr/>
        </p:nvSpPr>
        <p:spPr>
          <a:xfrm>
            <a:off x="1878888" y="2602014"/>
            <a:ext cx="120243" cy="1130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0"/>
          <p:cNvSpPr/>
          <p:nvPr/>
        </p:nvSpPr>
        <p:spPr>
          <a:xfrm>
            <a:off x="1483194" y="2825036"/>
            <a:ext cx="492125" cy="200660"/>
          </a:xfrm>
          <a:custGeom>
            <a:avLst/>
            <a:gdLst/>
            <a:ahLst/>
            <a:cxnLst/>
            <a:rect l="l" t="t" r="r" b="b"/>
            <a:pathLst>
              <a:path w="492125" h="200660">
                <a:moveTo>
                  <a:pt x="0" y="200052"/>
                </a:moveTo>
                <a:lnTo>
                  <a:pt x="49179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81"/>
          <p:cNvSpPr/>
          <p:nvPr/>
        </p:nvSpPr>
        <p:spPr>
          <a:xfrm>
            <a:off x="1874088" y="2799003"/>
            <a:ext cx="124244" cy="1102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2"/>
          <p:cNvSpPr/>
          <p:nvPr/>
        </p:nvSpPr>
        <p:spPr>
          <a:xfrm>
            <a:off x="3177755" y="2039620"/>
            <a:ext cx="2160367" cy="109413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4" name="object 83"/>
          <p:cNvSpPr/>
          <p:nvPr/>
        </p:nvSpPr>
        <p:spPr>
          <a:xfrm>
            <a:off x="6126098" y="2045055"/>
            <a:ext cx="2409719" cy="1094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87" name="组合 86"/>
          <p:cNvGrpSpPr/>
          <p:nvPr/>
        </p:nvGrpSpPr>
        <p:grpSpPr>
          <a:xfrm>
            <a:off x="814070" y="3470910"/>
            <a:ext cx="7683500" cy="1353185"/>
            <a:chOff x="830" y="5466"/>
            <a:chExt cx="12100" cy="2131"/>
          </a:xfrm>
        </p:grpSpPr>
        <p:sp>
          <p:nvSpPr>
            <p:cNvPr id="85" name="object 84"/>
            <p:cNvSpPr txBox="1"/>
            <p:nvPr/>
          </p:nvSpPr>
          <p:spPr>
            <a:xfrm>
              <a:off x="830" y="5619"/>
              <a:ext cx="12100" cy="19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spc="-5" dirty="0">
                  <a:latin typeface="Calibri" panose="020F0502020204030204"/>
                  <a:cs typeface="Calibri" panose="020F0502020204030204"/>
                </a:rPr>
                <a:t>输入单元数量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特征值维度</a:t>
              </a:r>
              <a:r>
                <a:rPr sz="2000" spc="-5" dirty="0">
                  <a:latin typeface="Calibri" panose="020F0502020204030204"/>
                  <a:cs typeface="Calibri" panose="020F0502020204030204"/>
                </a:rPr>
                <a:t> </a:t>
              </a:r>
              <a:endParaRPr sz="2000" spc="-5" dirty="0">
                <a:latin typeface="Calibri" panose="020F0502020204030204"/>
                <a:cs typeface="Calibri" panose="020F0502020204030204"/>
              </a:endParaRPr>
            </a:p>
            <a:p>
              <a:pPr marL="12700" marR="3450590">
                <a:lnSpc>
                  <a:spcPct val="100000"/>
                </a:lnSpc>
                <a:spcBef>
                  <a:spcPts val="100"/>
                </a:spcBef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输出单元数量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zh-CN" sz="2000" dirty="0">
                  <a:latin typeface="Calibri" panose="020F0502020204030204"/>
                  <a:cs typeface="Calibri" panose="020F0502020204030204"/>
                </a:rPr>
                <a:t>分类数量</a:t>
              </a:r>
              <a:endParaRPr lang="zh-CN" sz="2000" dirty="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lang="zh-CN" sz="2000" dirty="0">
                  <a:latin typeface="Calibri" panose="020F0502020204030204"/>
                  <a:cs typeface="Calibri" panose="020F0502020204030204"/>
                </a:rPr>
                <a:t>默认设置</a:t>
              </a:r>
              <a:r>
                <a:rPr sz="2000" dirty="0">
                  <a:latin typeface="Calibri" panose="020F0502020204030204"/>
                  <a:cs typeface="Calibri" panose="020F0502020204030204"/>
                </a:rPr>
                <a:t>: </a:t>
              </a:r>
              <a:r>
                <a:rPr lang="en-US" sz="2000" dirty="0">
                  <a:latin typeface="Calibri" panose="020F0502020204030204"/>
                  <a:cs typeface="Calibri" panose="020F0502020204030204"/>
                </a:rPr>
                <a:t>1</a:t>
              </a:r>
              <a:r>
                <a:rPr lang="zh-CN" altLang="en-US" sz="2000" dirty="0">
                  <a:latin typeface="Calibri" panose="020F0502020204030204"/>
                  <a:cs typeface="Calibri" panose="020F0502020204030204"/>
                </a:rPr>
                <a:t>个隐藏层，或者多个隐藏层，但每个隐藏层神经单元数相等（通常数量越多，效果越好）；</a:t>
              </a:r>
              <a:endParaRPr lang="zh-CN" altLang="en-US" sz="2000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85"/>
            <p:cNvSpPr/>
            <p:nvPr/>
          </p:nvSpPr>
          <p:spPr>
            <a:xfrm>
              <a:off x="5597" y="5466"/>
              <a:ext cx="739" cy="48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27050" y="1036320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87245" y="1844547"/>
            <a:ext cx="350518" cy="2305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6920" y="1854835"/>
            <a:ext cx="861058" cy="291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602864" y="2167572"/>
            <a:ext cx="518158" cy="25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606089" y="2422842"/>
            <a:ext cx="1049653" cy="453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27050" y="1412862"/>
            <a:ext cx="7647940" cy="181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84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权重生成随机初始量；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ts val="2840"/>
              </a:lnSpc>
              <a:buAutoNum type="arabicPeriod"/>
              <a:tabLst>
                <a:tab pos="469265" algn="l"/>
                <a:tab pos="469900" algn="l"/>
                <a:tab pos="630174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        进行正向传播生成                 ；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计算成本函数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进行后反馈，取偏微分</a:t>
            </a:r>
            <a:endParaRPr lang="en-US" sz="2000" dirty="0">
              <a:latin typeface="Calibri" panose="020F0502020204030204"/>
              <a:cs typeface="Calibri" panose="020F0502020204030204"/>
            </a:endParaRPr>
          </a:p>
          <a:p>
            <a:pPr marL="104140">
              <a:lnSpc>
                <a:spcPct val="100000"/>
              </a:lnSpc>
              <a:spcBef>
                <a:spcPts val="1155"/>
              </a:spcBef>
              <a:tabLst>
                <a:tab pos="101854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392169" y="3769042"/>
            <a:ext cx="327660" cy="230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4192905" y="3768610"/>
            <a:ext cx="316228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812665" y="3809377"/>
            <a:ext cx="1261108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5580100" y="4549559"/>
            <a:ext cx="2016078" cy="10295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854200" y="3477450"/>
            <a:ext cx="1022985" cy="2914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文本框 13"/>
          <p:cNvSpPr txBox="1"/>
          <p:nvPr/>
        </p:nvSpPr>
        <p:spPr>
          <a:xfrm>
            <a:off x="490855" y="3093085"/>
            <a:ext cx="8041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for i in range(m):</a:t>
            </a:r>
            <a:endParaRPr lang="en-US" altLang="zh-CN" sz="2000"/>
          </a:p>
          <a:p>
            <a:r>
              <a:rPr lang="en-US" altLang="zh-CN" sz="2000"/>
              <a:t>	</a:t>
            </a:r>
            <a:r>
              <a:rPr lang="zh-CN" altLang="en-US" sz="2000"/>
              <a:t>用                 进行正向传播和后向反馈；</a:t>
            </a:r>
            <a:endParaRPr lang="zh-CN" altLang="en-US" sz="2000"/>
          </a:p>
          <a:p>
            <a:r>
              <a:rPr lang="en-US" altLang="zh-CN" sz="2000"/>
              <a:t>	</a:t>
            </a:r>
            <a:r>
              <a:rPr lang="zh-CN" altLang="en-US" sz="2000"/>
              <a:t>对每一层，获取        和      ；</a:t>
            </a:r>
            <a:endParaRPr lang="zh-CN" altLang="en-US" sz="2000"/>
          </a:p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604838" y="4872355"/>
          <a:ext cx="2911475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0" imgW="1308100" imgH="444500" progId="Equation.KSEE3">
                  <p:embed/>
                </p:oleObj>
              </mc:Choice>
              <mc:Fallback>
                <p:oleObj name="" r:id="rId10" imgW="1308100" imgH="444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838" y="4872355"/>
                        <a:ext cx="2911475" cy="9880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457325" y="4087495"/>
          <a:ext cx="42259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435100" imgH="228600" progId="Equation.KSEE3">
                  <p:embed/>
                </p:oleObj>
              </mc:Choice>
              <mc:Fallback>
                <p:oleObj name="" r:id="rId12" imgW="1435100" imgH="2286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57325" y="4087495"/>
                        <a:ext cx="4225925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5.8  </a:t>
            </a:r>
            <a:r>
              <a:rPr lang="zh-CN" altLang="en-US" dirty="0" smtClean="0"/>
              <a:t>综合</a:t>
            </a:r>
            <a:endParaRPr lang="zh-CN" altLang="en-US" dirty="0" smtClean="0"/>
          </a:p>
        </p:txBody>
      </p:sp>
      <p:sp>
        <p:nvSpPr>
          <p:cNvPr id="15" name="object 3"/>
          <p:cNvSpPr txBox="1"/>
          <p:nvPr/>
        </p:nvSpPr>
        <p:spPr>
          <a:xfrm>
            <a:off x="527050" y="1699895"/>
            <a:ext cx="76269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5.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梯度检查：比较后向反馈计算的                    和          梯度数值估算两者差异，如果通过检测，将梯度检查代码关闭；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527050" y="2270747"/>
            <a:ext cx="7992745" cy="692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469900" marR="344805">
              <a:lnSpc>
                <a:spcPct val="101000"/>
              </a:lnSpc>
              <a:spcBef>
                <a:spcPts val="80"/>
              </a:spcBef>
              <a:tabLst>
                <a:tab pos="1412875" algn="l"/>
                <a:tab pos="3818890" algn="l"/>
              </a:tabLst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69900" marR="5080" indent="-457200">
              <a:lnSpc>
                <a:spcPct val="99000"/>
              </a:lnSpc>
              <a:spcBef>
                <a:spcPts val="45"/>
              </a:spcBef>
              <a:tabLst>
                <a:tab pos="469265" algn="l"/>
                <a:tab pos="3773170" algn="l"/>
                <a:tab pos="559117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6.	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使用梯度下降算法或者高级优化算法最小化      的成本函数         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6"/>
          <p:cNvSpPr/>
          <p:nvPr/>
        </p:nvSpPr>
        <p:spPr>
          <a:xfrm>
            <a:off x="5982334" y="1719262"/>
            <a:ext cx="518159" cy="2552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4607560" y="1547837"/>
            <a:ext cx="1049654" cy="453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7442009" y="2708211"/>
            <a:ext cx="518160" cy="2552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5899035" y="2676271"/>
            <a:ext cx="169544" cy="1847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527050" y="1146175"/>
            <a:ext cx="32962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训练一个神经网络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13740" y="3193415"/>
            <a:ext cx="6998970" cy="3590290"/>
            <a:chOff x="1124" y="3786"/>
            <a:chExt cx="11022" cy="5654"/>
          </a:xfrm>
        </p:grpSpPr>
        <p:sp>
          <p:nvSpPr>
            <p:cNvPr id="23" name="object 2"/>
            <p:cNvSpPr/>
            <p:nvPr/>
          </p:nvSpPr>
          <p:spPr>
            <a:xfrm>
              <a:off x="2190" y="3786"/>
              <a:ext cx="9957" cy="53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4" name="object 3"/>
            <p:cNvSpPr/>
            <p:nvPr/>
          </p:nvSpPr>
          <p:spPr>
            <a:xfrm>
              <a:off x="5962" y="5666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5" name="object 4"/>
            <p:cNvSpPr/>
            <p:nvPr/>
          </p:nvSpPr>
          <p:spPr>
            <a:xfrm>
              <a:off x="6022" y="6009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6" name="object 5"/>
            <p:cNvSpPr/>
            <p:nvPr/>
          </p:nvSpPr>
          <p:spPr>
            <a:xfrm>
              <a:off x="5992" y="635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7" name="object 6"/>
            <p:cNvSpPr/>
            <p:nvPr/>
          </p:nvSpPr>
          <p:spPr>
            <a:xfrm>
              <a:off x="5632" y="671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8" name="object 7"/>
            <p:cNvSpPr/>
            <p:nvPr/>
          </p:nvSpPr>
          <p:spPr>
            <a:xfrm>
              <a:off x="5752" y="707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8"/>
            <p:cNvSpPr/>
            <p:nvPr/>
          </p:nvSpPr>
          <p:spPr>
            <a:xfrm>
              <a:off x="6232" y="7168"/>
              <a:ext cx="615" cy="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0" name="object 9"/>
            <p:cNvSpPr/>
            <p:nvPr/>
          </p:nvSpPr>
          <p:spPr>
            <a:xfrm>
              <a:off x="6352" y="7798"/>
              <a:ext cx="375" cy="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10"/>
            <p:cNvSpPr/>
            <p:nvPr/>
          </p:nvSpPr>
          <p:spPr>
            <a:xfrm>
              <a:off x="5815" y="686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0" y="0"/>
                  </a:moveTo>
                  <a:lnTo>
                    <a:pt x="76199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11"/>
            <p:cNvSpPr/>
            <p:nvPr/>
          </p:nvSpPr>
          <p:spPr>
            <a:xfrm>
              <a:off x="5815" y="6500"/>
              <a:ext cx="360" cy="36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5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3" name="object 12"/>
            <p:cNvSpPr/>
            <p:nvPr/>
          </p:nvSpPr>
          <p:spPr>
            <a:xfrm>
              <a:off x="5945" y="7220"/>
              <a:ext cx="480" cy="90"/>
            </a:xfrm>
            <a:custGeom>
              <a:avLst/>
              <a:gdLst/>
              <a:ahLst/>
              <a:cxnLst/>
              <a:rect l="l" t="t" r="r" b="b"/>
              <a:pathLst>
                <a:path w="304800" h="57150">
                  <a:moveTo>
                    <a:pt x="0" y="0"/>
                  </a:moveTo>
                  <a:lnTo>
                    <a:pt x="304799" y="571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13"/>
            <p:cNvSpPr/>
            <p:nvPr/>
          </p:nvSpPr>
          <p:spPr>
            <a:xfrm>
              <a:off x="6407" y="7310"/>
              <a:ext cx="240" cy="270"/>
            </a:xfrm>
            <a:custGeom>
              <a:avLst/>
              <a:gdLst/>
              <a:ahLst/>
              <a:cxnLst/>
              <a:rect l="l" t="t" r="r" b="b"/>
              <a:pathLst>
                <a:path w="152400" h="171450">
                  <a:moveTo>
                    <a:pt x="0" y="0"/>
                  </a:moveTo>
                  <a:lnTo>
                    <a:pt x="152400" y="17144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5" name="object 14"/>
            <p:cNvSpPr/>
            <p:nvPr/>
          </p:nvSpPr>
          <p:spPr>
            <a:xfrm>
              <a:off x="6527" y="7580"/>
              <a:ext cx="120" cy="360"/>
            </a:xfrm>
            <a:custGeom>
              <a:avLst/>
              <a:gdLst/>
              <a:ahLst/>
              <a:cxnLst/>
              <a:rect l="l" t="t" r="r" b="b"/>
              <a:pathLst>
                <a:path w="76200" h="228600">
                  <a:moveTo>
                    <a:pt x="76199" y="0"/>
                  </a:moveTo>
                  <a:lnTo>
                    <a:pt x="0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6" name="object 15"/>
            <p:cNvSpPr/>
            <p:nvPr/>
          </p:nvSpPr>
          <p:spPr>
            <a:xfrm>
              <a:off x="6150" y="5808"/>
              <a:ext cx="68" cy="360"/>
            </a:xfrm>
            <a:custGeom>
              <a:avLst/>
              <a:gdLst/>
              <a:ahLst/>
              <a:cxnLst/>
              <a:rect l="l" t="t" r="r" b="b"/>
              <a:pathLst>
                <a:path w="43179" h="228600">
                  <a:moveTo>
                    <a:pt x="0" y="0"/>
                  </a:moveTo>
                  <a:lnTo>
                    <a:pt x="42862" y="228599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7" name="object 16"/>
            <p:cNvSpPr/>
            <p:nvPr/>
          </p:nvSpPr>
          <p:spPr>
            <a:xfrm>
              <a:off x="6180" y="6163"/>
              <a:ext cx="38" cy="332"/>
            </a:xfrm>
            <a:custGeom>
              <a:avLst/>
              <a:gdLst/>
              <a:ahLst/>
              <a:cxnLst/>
              <a:rect l="l" t="t" r="r" b="b"/>
              <a:pathLst>
                <a:path w="24129" h="210819">
                  <a:moveTo>
                    <a:pt x="23812" y="0"/>
                  </a:moveTo>
                  <a:lnTo>
                    <a:pt x="0" y="21074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8" name="object 17"/>
            <p:cNvSpPr/>
            <p:nvPr/>
          </p:nvSpPr>
          <p:spPr>
            <a:xfrm>
              <a:off x="1124" y="6449"/>
              <a:ext cx="816" cy="40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9" name="object 18"/>
            <p:cNvSpPr/>
            <p:nvPr/>
          </p:nvSpPr>
          <p:spPr>
            <a:xfrm>
              <a:off x="10734" y="8384"/>
              <a:ext cx="666" cy="5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0" name="object 19"/>
            <p:cNvSpPr/>
            <p:nvPr/>
          </p:nvSpPr>
          <p:spPr>
            <a:xfrm>
              <a:off x="3840" y="8912"/>
              <a:ext cx="666" cy="5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cxnSp>
        <p:nvCxnSpPr>
          <p:cNvPr id="42" name="直接箭头连接符 41"/>
          <p:cNvCxnSpPr/>
          <p:nvPr/>
        </p:nvCxnSpPr>
        <p:spPr>
          <a:xfrm flipH="1">
            <a:off x="6012180" y="3460750"/>
            <a:ext cx="1009650" cy="40068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" name="直接箭头连接符 43"/>
          <p:cNvCxnSpPr/>
          <p:nvPr/>
        </p:nvCxnSpPr>
        <p:spPr>
          <a:xfrm flipH="1">
            <a:off x="3923665" y="3429000"/>
            <a:ext cx="3096895" cy="64833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" name="直接箭头连接符 44"/>
          <p:cNvCxnSpPr>
            <a:endCxn id="30" idx="3"/>
          </p:cNvCxnSpPr>
          <p:nvPr/>
        </p:nvCxnSpPr>
        <p:spPr>
          <a:xfrm flipH="1">
            <a:off x="4271645" y="4293235"/>
            <a:ext cx="3324860" cy="153860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46" name="对象 -2147482623"/>
          <p:cNvGraphicFramePr>
            <a:graphicFrameLocks noChangeAspect="1"/>
          </p:cNvGraphicFramePr>
          <p:nvPr/>
        </p:nvGraphicFramePr>
        <p:xfrm>
          <a:off x="6646545" y="2983230"/>
          <a:ext cx="2406015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1562100" imgH="241300" progId="Equation.KSEE3">
                  <p:embed/>
                </p:oleObj>
              </mc:Choice>
              <mc:Fallback>
                <p:oleObj name="" r:id="rId9" imgW="1562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6545" y="2983230"/>
                        <a:ext cx="2406015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6597333" y="3847465"/>
          <a:ext cx="2504440" cy="44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11" imgW="1625600" imgH="241300" progId="Equation.KSEE3">
                  <p:embed/>
                </p:oleObj>
              </mc:Choice>
              <mc:Fallback>
                <p:oleObj name="" r:id="rId11" imgW="16256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97333" y="3847465"/>
                        <a:ext cx="2504440" cy="445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  <p:grpSp>
        <p:nvGrpSpPr>
          <p:cNvPr id="28" name="组合 27"/>
          <p:cNvGrpSpPr/>
          <p:nvPr/>
        </p:nvGrpSpPr>
        <p:grpSpPr>
          <a:xfrm>
            <a:off x="2456815" y="1306830"/>
            <a:ext cx="5118735" cy="2752090"/>
            <a:chOff x="1948" y="1606"/>
            <a:chExt cx="8061" cy="43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70" y="1606"/>
              <a:ext cx="7439" cy="433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948" y="1720"/>
              <a:ext cx="63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输入层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5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331" y="1606"/>
              <a:ext cx="8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56" y="1606"/>
              <a:ext cx="742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隐藏层</a:t>
              </a:r>
              <a:endParaRPr lang="en-US" altLang="zh-CN" b="1"/>
            </a:p>
            <a:p>
              <a:r>
                <a:rPr lang="en-US" altLang="zh-CN" b="1">
                  <a:solidFill>
                    <a:srgbClr val="FF0000"/>
                  </a:solidFill>
                </a:rPr>
                <a:t>10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949" y="1606"/>
              <a:ext cx="64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输出层</a:t>
              </a:r>
              <a:r>
                <a:rPr lang="en-US" altLang="zh-CN" b="1">
                  <a:solidFill>
                    <a:srgbClr val="FF0000"/>
                  </a:solidFill>
                </a:rPr>
                <a:t>4</a:t>
              </a:r>
              <a:endParaRPr lang="en-US" altLang="zh-CN" b="1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864871" y="4389438"/>
          <a:ext cx="153035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762000" imgH="914400" progId="Equation.KSEE3">
                  <p:embed/>
                </p:oleObj>
              </mc:Choice>
              <mc:Fallback>
                <p:oleObj name="" r:id="rId2" imgW="7620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4871" y="4389438"/>
                        <a:ext cx="153035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19731" y="4444683"/>
          <a:ext cx="183642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4" imgW="914400" imgH="914400" progId="Equation.KSEE3">
                  <p:embed/>
                </p:oleObj>
              </mc:Choice>
              <mc:Fallback>
                <p:oleObj name="" r:id="rId4" imgW="914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9731" y="4444683"/>
                        <a:ext cx="183642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506086" y="4460558"/>
          <a:ext cx="2091690" cy="1836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6" imgW="1041400" imgH="914400" progId="Equation.KSEE3">
                  <p:embed/>
                </p:oleObj>
              </mc:Choice>
              <mc:Fallback>
                <p:oleObj name="" r:id="rId6" imgW="1041400" imgH="914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6086" y="4460558"/>
                        <a:ext cx="2091690" cy="1836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1603375" y="3500755"/>
            <a:ext cx="880745" cy="80327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V="1">
            <a:off x="4067810" y="4004945"/>
            <a:ext cx="288290" cy="43180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/>
          <p:nvPr/>
        </p:nvCxnSpPr>
        <p:spPr>
          <a:xfrm flipV="1">
            <a:off x="5868035" y="4004945"/>
            <a:ext cx="72390" cy="50419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7511415" y="2038350"/>
            <a:ext cx="1452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平房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高层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多层 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别墅 </a:t>
            </a:r>
            <a:r>
              <a:rPr lang="en-US" altLang="zh-CN"/>
              <a:t>1</a:t>
            </a:r>
            <a:endParaRPr lang="en-US" altLang="zh-CN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3031" y="681673"/>
          <a:ext cx="6888480" cy="79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8" imgW="3429000" imgH="393700" progId="Equation.KSEE3">
                  <p:embed/>
                </p:oleObj>
              </mc:Choice>
              <mc:Fallback>
                <p:oleObj name="" r:id="rId8" imgW="3429000" imgH="393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031" y="681673"/>
                        <a:ext cx="6888480" cy="7912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862580" y="1894840"/>
          <a:ext cx="27178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0" imgW="152400" imgH="215900" progId="Equation.KSEE3">
                  <p:embed/>
                </p:oleObj>
              </mc:Choice>
              <mc:Fallback>
                <p:oleObj name="" r:id="rId10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2580" y="1894840"/>
                        <a:ext cx="27178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834640" y="2165350"/>
          <a:ext cx="29464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2" imgW="165100" imgH="215900" progId="Equation.KSEE3">
                  <p:embed/>
                </p:oleObj>
              </mc:Choice>
              <mc:Fallback>
                <p:oleObj name="" r:id="rId1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34640" y="2165350"/>
                        <a:ext cx="294640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889885" y="299815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4" imgW="165100" imgH="228600" progId="Equation.KSEE3">
                  <p:embed/>
                </p:oleObj>
              </mc:Choice>
              <mc:Fallback>
                <p:oleObj name="" r:id="rId14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89885" y="299815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73375" y="2479675"/>
          <a:ext cx="29464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6" imgW="165100" imgH="228600" progId="Equation.KSEE3">
                  <p:embed/>
                </p:oleObj>
              </mc:Choice>
              <mc:Fallback>
                <p:oleObj name="" r:id="rId1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73375" y="2479675"/>
                        <a:ext cx="29464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873375" y="2706053"/>
          <a:ext cx="29464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8" imgW="165100" imgH="215900" progId="Equation.KSEE3">
                  <p:embed/>
                </p:oleObj>
              </mc:Choice>
              <mc:Fallback>
                <p:oleObj name="" r:id="rId18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375" y="2706053"/>
                        <a:ext cx="29464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770563" y="123475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20" imgW="203200" imgH="203200" progId="Equation.KSEE3">
                  <p:embed/>
                </p:oleObj>
              </mc:Choice>
              <mc:Fallback>
                <p:oleObj name="" r:id="rId2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70563" y="123475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5781676" y="1532573"/>
          <a:ext cx="34036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22" imgW="190500" imgH="203200" progId="Equation.KSEE3">
                  <p:embed/>
                </p:oleObj>
              </mc:Choice>
              <mc:Fallback>
                <p:oleObj name="" r:id="rId22" imgW="1905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781676" y="1532573"/>
                        <a:ext cx="340360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781993" y="17967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" name="" r:id="rId24" imgW="203200" imgH="203200" progId="Equation.KSEE3">
                  <p:embed/>
                </p:oleObj>
              </mc:Choice>
              <mc:Fallback>
                <p:oleObj name="" r:id="rId2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81993" y="17967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5781993" y="210978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26" imgW="203200" imgH="203200" progId="Equation.KSEE3">
                  <p:embed/>
                </p:oleObj>
              </mc:Choice>
              <mc:Fallback>
                <p:oleObj name="" r:id="rId2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81993" y="210978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5781993" y="235045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8" imgW="203200" imgH="203200" progId="Equation.KSEE3">
                  <p:embed/>
                </p:oleObj>
              </mc:Choice>
              <mc:Fallback>
                <p:oleObj name="" r:id="rId2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781993" y="235045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759133" y="262096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5759133" y="262096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5759133" y="28724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32" imgW="203200" imgH="203200" progId="Equation.KSEE3">
                  <p:embed/>
                </p:oleObj>
              </mc:Choice>
              <mc:Fallback>
                <p:oleObj name="" r:id="rId32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759133" y="28724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5781993" y="3162618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" name="" r:id="rId34" imgW="203200" imgH="203200" progId="Equation.KSEE3">
                  <p:embed/>
                </p:oleObj>
              </mc:Choice>
              <mc:Fallback>
                <p:oleObj name="" r:id="rId34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5781993" y="3162618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5781993" y="340582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" name="" r:id="rId36" imgW="203200" imgH="203200" progId="Equation.KSEE3">
                  <p:embed/>
                </p:oleObj>
              </mc:Choice>
              <mc:Fallback>
                <p:oleObj name="" r:id="rId36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81993" y="340582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5781993" y="3714433"/>
          <a:ext cx="36258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" name="" r:id="rId38" imgW="203200" imgH="203200" progId="Equation.KSEE3">
                  <p:embed/>
                </p:oleObj>
              </mc:Choice>
              <mc:Fallback>
                <p:oleObj name="" r:id="rId38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781993" y="3714433"/>
                        <a:ext cx="362585" cy="36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356100" y="123475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40" imgW="165100" imgH="228600" progId="Equation.KSEE3">
                  <p:embed/>
                </p:oleObj>
              </mc:Choice>
              <mc:Fallback>
                <p:oleObj name="" r:id="rId4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356100" y="123475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4367213" y="1555750"/>
          <a:ext cx="272415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42" imgW="152400" imgH="215900" progId="Equation.KSEE3">
                  <p:embed/>
                </p:oleObj>
              </mc:Choice>
              <mc:Fallback>
                <p:oleObj name="" r:id="rId42" imgW="1524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367213" y="1555750"/>
                        <a:ext cx="272415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4345305" y="1807845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" name="" r:id="rId44" imgW="177165" imgH="215900" progId="Equation.KSEE3">
                  <p:embed/>
                </p:oleObj>
              </mc:Choice>
              <mc:Fallback>
                <p:oleObj name="" r:id="rId4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345305" y="1807845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4356100" y="207168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46" imgW="165100" imgH="228600" progId="Equation.KSEE3">
                  <p:embed/>
                </p:oleObj>
              </mc:Choice>
              <mc:Fallback>
                <p:oleObj name="" r:id="rId4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356100" y="207168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4345305" y="2309496"/>
          <a:ext cx="316230" cy="385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48" imgW="177165" imgH="215900" progId="Equation.KSEE3">
                  <p:embed/>
                </p:oleObj>
              </mc:Choice>
              <mc:Fallback>
                <p:oleObj name="" r:id="rId48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345305" y="2309496"/>
                        <a:ext cx="316230" cy="385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356100" y="259810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50" imgW="165100" imgH="228600" progId="Equation.KSEE3">
                  <p:embed/>
                </p:oleObj>
              </mc:Choice>
              <mc:Fallback>
                <p:oleObj name="" r:id="rId50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4356100" y="259810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356100" y="284956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52" imgW="165100" imgH="228600" progId="Equation.KSEE3">
                  <p:embed/>
                </p:oleObj>
              </mc:Choice>
              <mc:Fallback>
                <p:oleObj name="" r:id="rId52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4356100" y="284956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345305" y="3162618"/>
          <a:ext cx="31623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54" imgW="177165" imgH="228600" progId="Equation.KSEE3">
                  <p:embed/>
                </p:oleObj>
              </mc:Choice>
              <mc:Fallback>
                <p:oleObj name="" r:id="rId54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345305" y="3162618"/>
                        <a:ext cx="31623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4356100" y="3405823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56" imgW="165100" imgH="228600" progId="Equation.KSEE3">
                  <p:embed/>
                </p:oleObj>
              </mc:Choice>
              <mc:Fallback>
                <p:oleObj name="" r:id="rId56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356100" y="3405823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4356100" y="3696018"/>
          <a:ext cx="294640" cy="40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" name="" r:id="rId58" imgW="165100" imgH="228600" progId="Equation.KSEE3">
                  <p:embed/>
                </p:oleObj>
              </mc:Choice>
              <mc:Fallback>
                <p:oleObj name="" r:id="rId58" imgW="1651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4356100" y="3696018"/>
                        <a:ext cx="294640" cy="40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文本框 74"/>
          <p:cNvSpPr txBox="1"/>
          <p:nvPr/>
        </p:nvSpPr>
        <p:spPr>
          <a:xfrm>
            <a:off x="1503680" y="2045970"/>
            <a:ext cx="13347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tx1"/>
                </a:solidFill>
              </a:rPr>
              <a:t>面积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卧室数目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楼层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房龄</a:t>
            </a:r>
            <a:endParaRPr lang="zh-CN" altLang="en-US" sz="1600" b="1">
              <a:solidFill>
                <a:schemeClr val="tx1"/>
              </a:solidFill>
            </a:endParaRPr>
          </a:p>
          <a:p>
            <a:r>
              <a:rPr lang="zh-CN" altLang="en-US" sz="1600" b="1">
                <a:solidFill>
                  <a:schemeClr val="tx1"/>
                </a:solidFill>
              </a:rPr>
              <a:t>房价</a:t>
            </a:r>
            <a:endParaRPr lang="zh-CN" altLang="en-US" sz="1600" b="1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33310" y="85534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加偏置</a:t>
            </a:r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81545" y="202692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0" imgW="177165" imgH="228600" progId="Equation.KSEE3">
                  <p:embed/>
                </p:oleObj>
              </mc:Choice>
              <mc:Fallback>
                <p:oleObj name="" r:id="rId60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7281545" y="202692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023" y="2286000"/>
          <a:ext cx="2952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" name="" r:id="rId62" imgW="165100" imgH="215900" progId="Equation.KSEE3">
                  <p:embed/>
                </p:oleObj>
              </mc:Choice>
              <mc:Fallback>
                <p:oleObj name="" r:id="rId62" imgW="165100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7292023" y="2286000"/>
                        <a:ext cx="295275" cy="384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7289165" y="2598103"/>
          <a:ext cx="316230" cy="384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" name="" r:id="rId64" imgW="177165" imgH="215900" progId="Equation.KSEE3">
                  <p:embed/>
                </p:oleObj>
              </mc:Choice>
              <mc:Fallback>
                <p:oleObj name="" r:id="rId64" imgW="177165" imgH="2159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7289165" y="2598103"/>
                        <a:ext cx="316230" cy="3848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7281545" y="2838450"/>
          <a:ext cx="316230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" name="" r:id="rId66" imgW="177165" imgH="228600" progId="Equation.KSEE3">
                  <p:embed/>
                </p:oleObj>
              </mc:Choice>
              <mc:Fallback>
                <p:oleObj name="" r:id="rId66" imgW="177165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7281545" y="2838450"/>
                        <a:ext cx="316230" cy="4070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文本框 80"/>
          <p:cNvSpPr txBox="1"/>
          <p:nvPr/>
        </p:nvSpPr>
        <p:spPr>
          <a:xfrm>
            <a:off x="-57150" y="1398270"/>
            <a:ext cx="2738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Forward Propagation ----&gt;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731635" y="3696335"/>
            <a:ext cx="2461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&lt;---- Back Propagation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2533" y="224028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394457" y="139350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2635884" y="140112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291465" y="123698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673346" y="263622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82533" y="304446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73346" y="345069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82533" y="383580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73346" y="425230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73346" y="463372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647416" y="293171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670276" y="373204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830889" y="967423"/>
          <a:ext cx="2221865" cy="127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2" imgW="1104900" imgH="634365" progId="Equation.KSEE3">
                  <p:embed/>
                </p:oleObj>
              </mc:Choice>
              <mc:Fallback>
                <p:oleObj name="" r:id="rId12" imgW="1104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30889" y="967423"/>
                        <a:ext cx="2221865" cy="12750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6870" y="2636520"/>
            <a:ext cx="3123565" cy="2426970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3114738" y="2105075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9"/>
          <p:cNvSpPr/>
          <p:nvPr/>
        </p:nvSpPr>
        <p:spPr>
          <a:xfrm>
            <a:off x="3675443" y="2054415"/>
            <a:ext cx="125729" cy="262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10"/>
          <p:cNvSpPr/>
          <p:nvPr/>
        </p:nvSpPr>
        <p:spPr>
          <a:xfrm>
            <a:off x="1965642" y="1954339"/>
            <a:ext cx="722376" cy="45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 txBox="1"/>
          <p:nvPr/>
        </p:nvSpPr>
        <p:spPr>
          <a:xfrm>
            <a:off x="531495" y="2023110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504252" y="2966338"/>
            <a:ext cx="1965960" cy="450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3"/>
          <p:cNvSpPr/>
          <p:nvPr/>
        </p:nvSpPr>
        <p:spPr>
          <a:xfrm>
            <a:off x="493013" y="3593718"/>
            <a:ext cx="3627882" cy="347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4"/>
          <p:cNvSpPr/>
          <p:nvPr/>
        </p:nvSpPr>
        <p:spPr>
          <a:xfrm>
            <a:off x="504252" y="4095876"/>
            <a:ext cx="3627882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矩形 29"/>
          <p:cNvSpPr/>
          <p:nvPr/>
        </p:nvSpPr>
        <p:spPr>
          <a:xfrm>
            <a:off x="3115310" y="3514090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2" name="对象 -2147482624"/>
          <p:cNvGraphicFramePr>
            <a:graphicFrameLocks noChangeAspect="1"/>
          </p:cNvGraphicFramePr>
          <p:nvPr/>
        </p:nvGraphicFramePr>
        <p:xfrm>
          <a:off x="5429250" y="351409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7" imgW="901700" imgH="228600" progId="Equation.KSEE3">
                  <p:embed/>
                </p:oleObj>
              </mc:Choice>
              <mc:Fallback>
                <p:oleObj name="" r:id="rId7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29250" y="351409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115310" y="4023995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5" name="对象 -2147482622"/>
          <p:cNvGraphicFramePr>
            <a:graphicFrameLocks noChangeAspect="1"/>
          </p:cNvGraphicFramePr>
          <p:nvPr/>
        </p:nvGraphicFramePr>
        <p:xfrm>
          <a:off x="5438458" y="3964940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9" imgW="901700" imgH="228600" progId="Equation.KSEE3">
                  <p:embed/>
                </p:oleObj>
              </mc:Choice>
              <mc:Fallback>
                <p:oleObj name="" r:id="rId9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38458" y="3964940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66090" y="4658360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1" imgW="1244600" imgH="444500" progId="Equation.KSEE3">
                  <p:embed/>
                </p:oleObj>
              </mc:Choice>
              <mc:Fallback>
                <p:oleObj name="" r:id="rId11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6090" y="4658360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1729105"/>
            <a:ext cx="5760043" cy="4431567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90" y="1712595"/>
            <a:ext cx="5760043" cy="4431566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690" y="1710055"/>
            <a:ext cx="5760043" cy="4434422"/>
          </a:xfrm>
          <a:prstGeom prst="rect">
            <a:avLst/>
          </a:prstGeom>
        </p:spPr>
      </p:pic>
      <p:pic>
        <p:nvPicPr>
          <p:cNvPr id="7" name="图片 6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733550"/>
            <a:ext cx="5760043" cy="44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107315" y="845820"/>
          <a:ext cx="4986020" cy="516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632200" imgH="3759200" progId="Equation.KSEE3">
                  <p:embed/>
                </p:oleObj>
              </mc:Choice>
              <mc:Fallback>
                <p:oleObj name="" r:id="rId1" imgW="3632200" imgH="3759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7315" y="845820"/>
                        <a:ext cx="4986020" cy="5165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4847590" y="3029585"/>
            <a:ext cx="355409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6361430" y="949960"/>
            <a:ext cx="0" cy="32245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9" name="直接连接符 8"/>
          <p:cNvCxnSpPr/>
          <p:nvPr/>
        </p:nvCxnSpPr>
        <p:spPr>
          <a:xfrm flipH="1">
            <a:off x="5724525" y="1753235"/>
            <a:ext cx="1656080" cy="20878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任意多边形 5"/>
          <p:cNvSpPr/>
          <p:nvPr/>
        </p:nvSpPr>
        <p:spPr>
          <a:xfrm>
            <a:off x="5506085" y="1246505"/>
            <a:ext cx="1684655" cy="1092835"/>
          </a:xfrm>
          <a:custGeom>
            <a:avLst/>
            <a:gdLst>
              <a:gd name="connisteX0" fmla="*/ 0 w 1684655"/>
              <a:gd name="connsiteY0" fmla="*/ 0 h 1092985"/>
              <a:gd name="connisteX1" fmla="*/ 223520 w 1684655"/>
              <a:gd name="connsiteY1" fmla="*/ 737235 h 1092985"/>
              <a:gd name="connisteX2" fmla="*/ 842010 w 1684655"/>
              <a:gd name="connsiteY2" fmla="*/ 1092835 h 1092985"/>
              <a:gd name="connisteX3" fmla="*/ 1421130 w 1684655"/>
              <a:gd name="connsiteY3" fmla="*/ 763270 h 1092985"/>
              <a:gd name="connisteX4" fmla="*/ 1684655 w 1684655"/>
              <a:gd name="connsiteY4" fmla="*/ 39370 h 1092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684655" h="1092985">
                <a:moveTo>
                  <a:pt x="0" y="0"/>
                </a:moveTo>
                <a:cubicBezTo>
                  <a:pt x="32385" y="140335"/>
                  <a:pt x="55245" y="518795"/>
                  <a:pt x="223520" y="737235"/>
                </a:cubicBezTo>
                <a:cubicBezTo>
                  <a:pt x="391795" y="955675"/>
                  <a:pt x="602615" y="1087755"/>
                  <a:pt x="842010" y="1092835"/>
                </a:cubicBezTo>
                <a:cubicBezTo>
                  <a:pt x="1081405" y="1097915"/>
                  <a:pt x="1252855" y="974090"/>
                  <a:pt x="1421130" y="763270"/>
                </a:cubicBezTo>
                <a:cubicBezTo>
                  <a:pt x="1589405" y="552450"/>
                  <a:pt x="1643380" y="177800"/>
                  <a:pt x="1684655" y="39370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228715" y="1424305"/>
            <a:ext cx="1296035" cy="1296035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组合 17"/>
          <p:cNvGrpSpPr/>
          <p:nvPr/>
        </p:nvGrpSpPr>
        <p:grpSpPr>
          <a:xfrm>
            <a:off x="6358255" y="1736725"/>
            <a:ext cx="1333500" cy="1609725"/>
            <a:chOff x="10013" y="2735"/>
            <a:chExt cx="2100" cy="2535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0785" y="3316"/>
              <a:ext cx="0" cy="147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接连接符 12"/>
            <p:cNvCxnSpPr/>
            <p:nvPr/>
          </p:nvCxnSpPr>
          <p:spPr>
            <a:xfrm>
              <a:off x="10432" y="3669"/>
              <a:ext cx="0" cy="1098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接连接符 13"/>
            <p:cNvCxnSpPr/>
            <p:nvPr/>
          </p:nvCxnSpPr>
          <p:spPr>
            <a:xfrm>
              <a:off x="11143" y="2735"/>
              <a:ext cx="0" cy="2011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10013" y="4690"/>
              <a:ext cx="21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2-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ε 2 2+</a:t>
              </a:r>
              <a:r>
                <a: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ε</a:t>
              </a:r>
              <a:endParaRPr lang="en-US" altLang="zh-CN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412" y="3627"/>
              <a:ext cx="705" cy="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>
              <a:off x="11169" y="2792"/>
              <a:ext cx="0" cy="907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53733" y="1653223"/>
          <a:ext cx="5230495" cy="321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2602865" imgH="1600200" progId="Equation.KSEE3">
                  <p:embed/>
                </p:oleObj>
              </mc:Choice>
              <mc:Fallback>
                <p:oleObj name="" r:id="rId1" imgW="2602865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3733" y="1653223"/>
                        <a:ext cx="5230495" cy="32181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09030" y="1644650"/>
            <a:ext cx="2900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其中：</a:t>
            </a:r>
            <a:endParaRPr lang="zh-CN" altLang="en-US"/>
          </a:p>
          <a:p>
            <a:r>
              <a:rPr lang="en-US" altLang="zh-CN"/>
              <a:t>J</a:t>
            </a:r>
            <a:r>
              <a:rPr lang="zh-CN" altLang="en-US"/>
              <a:t>：是总误差，</a:t>
            </a:r>
            <a:r>
              <a:rPr lang="en-US" altLang="zh-CN"/>
              <a:t>cost </a:t>
            </a:r>
            <a:r>
              <a:rPr lang="zh-CN" altLang="en-US"/>
              <a:t>函数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</a:rPr>
              <a:t>θ：参考第</a:t>
            </a:r>
            <a:r>
              <a:rPr lang="en-US" altLang="zh-CN">
                <a:latin typeface="Arial" panose="020B0604020202020204" pitchFamily="34" charset="0"/>
              </a:rPr>
              <a:t>13</a:t>
            </a:r>
            <a:r>
              <a:rPr lang="zh-CN" altLang="en-US">
                <a:latin typeface="Arial" panose="020B0604020202020204" pitchFamily="34" charset="0"/>
              </a:rPr>
              <a:t>页</a:t>
            </a:r>
            <a:r>
              <a:rPr lang="en-US" altLang="zh-CN">
                <a:latin typeface="Arial" panose="020B0604020202020204" pitchFamily="34" charset="0"/>
              </a:rPr>
              <a:t>PPT</a:t>
            </a:r>
            <a:r>
              <a:rPr lang="zh-CN" altLang="en-US">
                <a:latin typeface="Arial" panose="020B0604020202020204" pitchFamily="34" charset="0"/>
              </a:rPr>
              <a:t>的标注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DIY- NN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18515" y="1172349"/>
            <a:ext cx="29362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0769" y="186415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82111" y="183893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491261" y="4362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175023" y="3272612"/>
            <a:ext cx="250751" cy="250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967358" y="2244107"/>
            <a:ext cx="250689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990098" y="3993235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722052" y="3540048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63148" y="3770630"/>
            <a:ext cx="250751" cy="2507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722052" y="3127133"/>
            <a:ext cx="250751" cy="250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020366" y="2635331"/>
            <a:ext cx="250690" cy="250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51163" y="2683515"/>
            <a:ext cx="250690" cy="250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738882" y="2344336"/>
            <a:ext cx="250690" cy="250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256155" y="2075312"/>
            <a:ext cx="250689" cy="250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705475" y="4684058"/>
            <a:ext cx="228600" cy="150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86330" y="5296842"/>
            <a:ext cx="5686425" cy="291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381375" y="454850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618261" y="448955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8490" y="2283968"/>
            <a:ext cx="222885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05535" y="5231130"/>
            <a:ext cx="118110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636645" y="1915795"/>
            <a:ext cx="2376170" cy="25927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105535" y="1028700"/>
            <a:ext cx="2623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27789" y="172064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69131" y="1695424"/>
            <a:ext cx="117919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541395" y="4277995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778281" y="421904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345510" y="2140458"/>
            <a:ext cx="222885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6279515" y="4468793"/>
            <a:ext cx="228600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183432" y="5081577"/>
            <a:ext cx="2750820" cy="291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91927" y="307343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547793" y="322292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4635893" y="3704971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4098543" y="3489299"/>
            <a:ext cx="71119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366895" y="3939540"/>
            <a:ext cx="71119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397030" y="2586278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822759" y="2633598"/>
            <a:ext cx="71120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5635447" y="2030234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119495" y="2277287"/>
            <a:ext cx="71120" cy="7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47118" y="2180145"/>
            <a:ext cx="71120" cy="71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966595" y="5015865"/>
            <a:ext cx="1259840" cy="42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148580" y="177355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830955" y="2953385"/>
            <a:ext cx="1143000" cy="11430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标题 24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29616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聚类应用</a:t>
            </a:r>
            <a:endParaRPr lang="zh-CN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580" y="3811468"/>
            <a:ext cx="1555457" cy="155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76131" y="3811468"/>
            <a:ext cx="1555457" cy="155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 txBox="1"/>
          <p:nvPr/>
        </p:nvSpPr>
        <p:spPr>
          <a:xfrm>
            <a:off x="1407795" y="5535930"/>
            <a:ext cx="215836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组织计算机集群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618480" y="3268345"/>
            <a:ext cx="156972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社会网络分析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88585" y="3664661"/>
            <a:ext cx="3192335" cy="1796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705426" y="5370326"/>
            <a:ext cx="2492375" cy="95250"/>
          </a:xfrm>
          <a:custGeom>
            <a:avLst/>
            <a:gdLst/>
            <a:ahLst/>
            <a:cxnLst/>
            <a:rect l="l" t="t" r="r" b="b"/>
            <a:pathLst>
              <a:path w="2492375" h="95250">
                <a:moveTo>
                  <a:pt x="0" y="94759"/>
                </a:moveTo>
                <a:lnTo>
                  <a:pt x="2491816" y="94759"/>
                </a:lnTo>
                <a:lnTo>
                  <a:pt x="2491816" y="0"/>
                </a:lnTo>
                <a:lnTo>
                  <a:pt x="0" y="0"/>
                </a:lnTo>
                <a:lnTo>
                  <a:pt x="0" y="94759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692726" y="5357625"/>
            <a:ext cx="278828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 panose="020F0502020204030204"/>
                <a:cs typeface="Calibri" panose="020F0502020204030204"/>
              </a:rPr>
              <a:t>Image credit: </a:t>
            </a:r>
            <a:r>
              <a:rPr sz="700" spc="-25" dirty="0">
                <a:latin typeface="Calibri" panose="020F0502020204030204"/>
                <a:cs typeface="Calibri" panose="020F0502020204030204"/>
              </a:rPr>
              <a:t>NASA/JPL-­‐Caltech/E.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Churchwell (Univ. of Wisconsin,</a:t>
            </a:r>
            <a:r>
              <a:rPr sz="7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700" spc="-5" dirty="0">
                <a:latin typeface="Calibri" panose="020F0502020204030204"/>
                <a:cs typeface="Calibri" panose="020F0502020204030204"/>
              </a:rPr>
              <a:t>Madison)</a:t>
            </a:r>
            <a:endParaRPr sz="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602605" y="5531485"/>
            <a:ext cx="17678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99482" y="1475469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758573" y="1432695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664504" y="238536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518723" y="2100106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101539" y="213805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270713" y="1348329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160909" y="1992054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7062178" y="140429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6649897" y="1783088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7706538" y="1471151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7457744" y="1987787"/>
            <a:ext cx="325991" cy="520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258153" y="2705337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791083" y="2504410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99482" y="1996109"/>
            <a:ext cx="162725" cy="2563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974724" y="2018395"/>
            <a:ext cx="139065" cy="249554"/>
          </a:xfrm>
          <a:custGeom>
            <a:avLst/>
            <a:gdLst/>
            <a:ahLst/>
            <a:cxnLst/>
            <a:rect l="l" t="t" r="r" b="b"/>
            <a:pathLst>
              <a:path w="139064" h="249555">
                <a:moveTo>
                  <a:pt x="138511" y="24926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022862" y="2166619"/>
            <a:ext cx="105054" cy="1230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960035" y="1996363"/>
            <a:ext cx="105054" cy="123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5427535" y="2510942"/>
            <a:ext cx="236969" cy="13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192560" y="2841341"/>
            <a:ext cx="325991" cy="52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5937319" y="1973269"/>
            <a:ext cx="208279" cy="259715"/>
          </a:xfrm>
          <a:custGeom>
            <a:avLst/>
            <a:gdLst/>
            <a:ahLst/>
            <a:cxnLst/>
            <a:rect l="l" t="t" r="r" b="b"/>
            <a:pathLst>
              <a:path w="208279" h="259715">
                <a:moveTo>
                  <a:pt x="207835" y="259553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6048463" y="2131961"/>
            <a:ext cx="112445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5921565" y="1953590"/>
            <a:ext cx="112458" cy="120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539858" y="2919993"/>
            <a:ext cx="266700" cy="168910"/>
          </a:xfrm>
          <a:custGeom>
            <a:avLst/>
            <a:gdLst/>
            <a:ahLst/>
            <a:cxnLst/>
            <a:rect l="l" t="t" r="r" b="b"/>
            <a:pathLst>
              <a:path w="266700" h="168910">
                <a:moveTo>
                  <a:pt x="0" y="168319"/>
                </a:moveTo>
                <a:lnTo>
                  <a:pt x="26616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5518556" y="2995510"/>
            <a:ext cx="122402" cy="106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5704916" y="2906522"/>
            <a:ext cx="122402" cy="1062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006669" y="2665137"/>
            <a:ext cx="235585" cy="281940"/>
          </a:xfrm>
          <a:custGeom>
            <a:avLst/>
            <a:gdLst/>
            <a:ahLst/>
            <a:cxnLst/>
            <a:rect l="l" t="t" r="r" b="b"/>
            <a:pathLst>
              <a:path w="235585" h="281939">
                <a:moveTo>
                  <a:pt x="235311" y="28130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144666" y="2845790"/>
            <a:ext cx="113487" cy="119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90488" y="2645803"/>
            <a:ext cx="113487" cy="120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543347" y="2970601"/>
            <a:ext cx="690245" cy="127000"/>
          </a:xfrm>
          <a:custGeom>
            <a:avLst/>
            <a:gdLst/>
            <a:ahLst/>
            <a:cxnLst/>
            <a:rect l="l" t="t" r="r" b="b"/>
            <a:pathLst>
              <a:path w="690245" h="127000">
                <a:moveTo>
                  <a:pt x="0" y="126634"/>
                </a:moveTo>
                <a:lnTo>
                  <a:pt x="69019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518556" y="3025559"/>
            <a:ext cx="122085" cy="115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36233" y="2926308"/>
            <a:ext cx="122097" cy="1159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584136" y="2764967"/>
            <a:ext cx="207175" cy="200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6015423" y="2649518"/>
            <a:ext cx="751205" cy="111760"/>
          </a:xfrm>
          <a:custGeom>
            <a:avLst/>
            <a:gdLst/>
            <a:ahLst/>
            <a:cxnLst/>
            <a:rect l="l" t="t" r="r" b="b"/>
            <a:pathLst>
              <a:path w="751204" h="111760">
                <a:moveTo>
                  <a:pt x="750729" y="11164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6669849" y="2691688"/>
            <a:ext cx="121234" cy="1166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990488" y="2602356"/>
            <a:ext cx="121246" cy="1166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6084557" y="1596377"/>
            <a:ext cx="186156" cy="109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824691" y="225249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275581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5009565" y="2193543"/>
            <a:ext cx="115912" cy="11790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99482" y="2193543"/>
            <a:ext cx="115912" cy="117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6621719" y="1611804"/>
            <a:ext cx="415290" cy="50800"/>
          </a:xfrm>
          <a:custGeom>
            <a:avLst/>
            <a:gdLst/>
            <a:ahLst/>
            <a:cxnLst/>
            <a:rect l="l" t="t" r="r" b="b"/>
            <a:pathLst>
              <a:path w="415290" h="50800">
                <a:moveTo>
                  <a:pt x="0" y="0"/>
                </a:moveTo>
                <a:lnTo>
                  <a:pt x="415093" y="5029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96697" y="1562404"/>
            <a:ext cx="120459" cy="1170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6941387" y="1594446"/>
            <a:ext cx="120446" cy="11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7412843" y="1669921"/>
            <a:ext cx="269240" cy="56515"/>
          </a:xfrm>
          <a:custGeom>
            <a:avLst/>
            <a:gdLst/>
            <a:ahLst/>
            <a:cxnLst/>
            <a:rect l="l" t="t" r="r" b="b"/>
            <a:pathLst>
              <a:path w="269240" h="56515">
                <a:moveTo>
                  <a:pt x="0" y="0"/>
                </a:moveTo>
                <a:lnTo>
                  <a:pt x="268954" y="5633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7388173" y="1627771"/>
            <a:ext cx="122631" cy="11540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7583830" y="1653006"/>
            <a:ext cx="122631" cy="1154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7759865" y="1991855"/>
            <a:ext cx="133451" cy="2563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7239896" y="1945648"/>
            <a:ext cx="203200" cy="282575"/>
          </a:xfrm>
          <a:custGeom>
            <a:avLst/>
            <a:gdLst/>
            <a:ahLst/>
            <a:cxnLst/>
            <a:rect l="l" t="t" r="r" b="b"/>
            <a:pathLst>
              <a:path w="203200" h="282575">
                <a:moveTo>
                  <a:pt x="0" y="0"/>
                </a:moveTo>
                <a:lnTo>
                  <a:pt x="203115" y="282144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7225169" y="1925193"/>
            <a:ext cx="109855" cy="121920"/>
          </a:xfrm>
          <a:custGeom>
            <a:avLst/>
            <a:gdLst/>
            <a:ahLst/>
            <a:cxnLst/>
            <a:rect l="l" t="t" r="r" b="b"/>
            <a:pathLst>
              <a:path w="109854" h="121919">
                <a:moveTo>
                  <a:pt x="0" y="0"/>
                </a:moveTo>
                <a:lnTo>
                  <a:pt x="11201" y="116471"/>
                </a:lnTo>
                <a:lnTo>
                  <a:pt x="17411" y="121589"/>
                </a:lnTo>
                <a:lnTo>
                  <a:pt x="31369" y="120243"/>
                </a:lnTo>
                <a:lnTo>
                  <a:pt x="36487" y="114033"/>
                </a:lnTo>
                <a:lnTo>
                  <a:pt x="29451" y="40919"/>
                </a:lnTo>
                <a:lnTo>
                  <a:pt x="91918" y="40919"/>
                </a:lnTo>
                <a:lnTo>
                  <a:pt x="0" y="0"/>
                </a:lnTo>
                <a:close/>
              </a:path>
              <a:path w="109854" h="121919">
                <a:moveTo>
                  <a:pt x="91918" y="40919"/>
                </a:moveTo>
                <a:lnTo>
                  <a:pt x="29451" y="40919"/>
                </a:lnTo>
                <a:lnTo>
                  <a:pt x="96570" y="70789"/>
                </a:lnTo>
                <a:lnTo>
                  <a:pt x="104076" y="67906"/>
                </a:lnTo>
                <a:lnTo>
                  <a:pt x="109778" y="55092"/>
                </a:lnTo>
                <a:lnTo>
                  <a:pt x="106895" y="47586"/>
                </a:lnTo>
                <a:lnTo>
                  <a:pt x="91918" y="40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7347966" y="2126678"/>
            <a:ext cx="109778" cy="121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6998656" y="1936002"/>
            <a:ext cx="203835" cy="97155"/>
          </a:xfrm>
          <a:custGeom>
            <a:avLst/>
            <a:gdLst/>
            <a:ahLst/>
            <a:cxnLst/>
            <a:rect l="l" t="t" r="r" b="b"/>
            <a:pathLst>
              <a:path w="203834" h="97155">
                <a:moveTo>
                  <a:pt x="203742" y="0"/>
                </a:moveTo>
                <a:lnTo>
                  <a:pt x="0" y="9671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7101255" y="1915287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40" y="0"/>
                </a:moveTo>
                <a:lnTo>
                  <a:pt x="1193" y="5181"/>
                </a:lnTo>
                <a:lnTo>
                  <a:pt x="0" y="19151"/>
                </a:lnTo>
                <a:lnTo>
                  <a:pt x="5181" y="25298"/>
                </a:lnTo>
                <a:lnTo>
                  <a:pt x="78371" y="31534"/>
                </a:lnTo>
                <a:lnTo>
                  <a:pt x="36931" y="92176"/>
                </a:lnTo>
                <a:lnTo>
                  <a:pt x="38417" y="100075"/>
                </a:lnTo>
                <a:lnTo>
                  <a:pt x="49999" y="108000"/>
                </a:lnTo>
                <a:lnTo>
                  <a:pt x="57899" y="106514"/>
                </a:lnTo>
                <a:lnTo>
                  <a:pt x="123913" y="9905"/>
                </a:lnTo>
                <a:lnTo>
                  <a:pt x="7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6975894" y="1945449"/>
            <a:ext cx="124460" cy="108585"/>
          </a:xfrm>
          <a:custGeom>
            <a:avLst/>
            <a:gdLst/>
            <a:ahLst/>
            <a:cxnLst/>
            <a:rect l="l" t="t" r="r" b="b"/>
            <a:pathLst>
              <a:path w="124459" h="108584">
                <a:moveTo>
                  <a:pt x="73913" y="0"/>
                </a:moveTo>
                <a:lnTo>
                  <a:pt x="66014" y="1485"/>
                </a:lnTo>
                <a:lnTo>
                  <a:pt x="0" y="98082"/>
                </a:lnTo>
                <a:lnTo>
                  <a:pt x="116573" y="108000"/>
                </a:lnTo>
                <a:lnTo>
                  <a:pt x="122720" y="102819"/>
                </a:lnTo>
                <a:lnTo>
                  <a:pt x="123913" y="88836"/>
                </a:lnTo>
                <a:lnTo>
                  <a:pt x="118732" y="82689"/>
                </a:lnTo>
                <a:lnTo>
                  <a:pt x="45529" y="76466"/>
                </a:lnTo>
                <a:lnTo>
                  <a:pt x="86982" y="15824"/>
                </a:lnTo>
                <a:lnTo>
                  <a:pt x="85496" y="7912"/>
                </a:lnTo>
                <a:lnTo>
                  <a:pt x="739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6499759" y="2274178"/>
            <a:ext cx="278765" cy="469900"/>
          </a:xfrm>
          <a:custGeom>
            <a:avLst/>
            <a:gdLst/>
            <a:ahLst/>
            <a:cxnLst/>
            <a:rect l="l" t="t" r="r" b="b"/>
            <a:pathLst>
              <a:path w="278765" h="469900">
                <a:moveTo>
                  <a:pt x="0" y="0"/>
                </a:moveTo>
                <a:lnTo>
                  <a:pt x="278297" y="46940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6486905" y="2252497"/>
            <a:ext cx="104457" cy="1226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6686448" y="2642615"/>
            <a:ext cx="104457" cy="1226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6599763" y="1633788"/>
            <a:ext cx="47625" cy="384810"/>
          </a:xfrm>
          <a:custGeom>
            <a:avLst/>
            <a:gdLst/>
            <a:ahLst/>
            <a:cxnLst/>
            <a:rect l="l" t="t" r="r" b="b"/>
            <a:pathLst>
              <a:path w="47625" h="384809">
                <a:moveTo>
                  <a:pt x="47073" y="38472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6579107" y="1923046"/>
            <a:ext cx="117030" cy="1204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6550456" y="1608772"/>
            <a:ext cx="117043" cy="12048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437169" y="1894190"/>
            <a:ext cx="46355" cy="334010"/>
          </a:xfrm>
          <a:custGeom>
            <a:avLst/>
            <a:gdLst/>
            <a:ahLst/>
            <a:cxnLst/>
            <a:rect l="l" t="t" r="r" b="b"/>
            <a:pathLst>
              <a:path w="46354" h="334009">
                <a:moveTo>
                  <a:pt x="0" y="0"/>
                </a:moveTo>
                <a:lnTo>
                  <a:pt x="46254" y="3334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389192" y="1869224"/>
            <a:ext cx="116801" cy="1209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414604" y="2131631"/>
            <a:ext cx="116789" cy="12096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 txBox="1"/>
          <p:nvPr/>
        </p:nvSpPr>
        <p:spPr>
          <a:xfrm>
            <a:off x="1384089" y="3270300"/>
            <a:ext cx="2037714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市场分类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3"/>
          <p:cNvSpPr/>
          <p:nvPr/>
        </p:nvSpPr>
        <p:spPr>
          <a:xfrm>
            <a:off x="839470" y="1022350"/>
            <a:ext cx="2884805" cy="28930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2743657" y="1546576"/>
            <a:ext cx="325991" cy="5208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2485072" y="1399434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2571940" y="1635718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1470850" y="2220375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297778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1898091" y="209839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2141550" y="2249648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2580665" y="2169410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2245944" y="2437011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1728673" y="2390072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2304542" y="1500183"/>
            <a:ext cx="325991" cy="520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1916036" y="1437725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1478851" y="1500183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1763280" y="1676612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1437284" y="1648507"/>
            <a:ext cx="325991" cy="5208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2648076" y="2358843"/>
            <a:ext cx="325991" cy="52089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标题 91"/>
          <p:cNvSpPr>
            <a:spLocks noGrp="1"/>
          </p:cNvSpPr>
          <p:nvPr>
            <p:ph type="title"/>
          </p:nvPr>
        </p:nvSpPr>
        <p:spPr>
          <a:xfrm>
            <a:off x="107315" y="0"/>
            <a:ext cx="3864610" cy="762000"/>
          </a:xfrm>
        </p:spPr>
        <p:txBody>
          <a:bodyPr/>
          <a:p>
            <a:r>
              <a:rPr lang="en-US" altLang="zh-CN" dirty="0" smtClean="0"/>
              <a:t>6  </a:t>
            </a:r>
            <a:r>
              <a:rPr lang="zh-CN" altLang="en-US" dirty="0" smtClean="0"/>
              <a:t>无监督式学习：聚类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92" name="object 2"/>
          <p:cNvSpPr/>
          <p:nvPr/>
        </p:nvSpPr>
        <p:spPr>
          <a:xfrm>
            <a:off x="1694685" y="1210563"/>
            <a:ext cx="5650362" cy="42123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10801"/>
            <a:ext cx="5650362" cy="42118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132951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4685" y="1204706"/>
            <a:ext cx="5650362" cy="42179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243643" y="2271407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5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98111" y="3559424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636897"/>
                </a:moveTo>
                <a:lnTo>
                  <a:pt x="871151" y="636897"/>
                </a:lnTo>
                <a:lnTo>
                  <a:pt x="871151" y="0"/>
                </a:lnTo>
                <a:lnTo>
                  <a:pt x="0" y="0"/>
                </a:lnTo>
                <a:lnTo>
                  <a:pt x="0" y="636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25111" y="3686429"/>
            <a:ext cx="871219" cy="636905"/>
          </a:xfrm>
          <a:custGeom>
            <a:avLst/>
            <a:gdLst/>
            <a:ahLst/>
            <a:cxnLst/>
            <a:rect l="l" t="t" r="r" b="b"/>
            <a:pathLst>
              <a:path w="871220" h="636904">
                <a:moveTo>
                  <a:pt x="0" y="0"/>
                </a:moveTo>
                <a:lnTo>
                  <a:pt x="871151" y="0"/>
                </a:lnTo>
                <a:lnTo>
                  <a:pt x="871151" y="636896"/>
                </a:lnTo>
                <a:lnTo>
                  <a:pt x="0" y="63689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57193" y="1144651"/>
            <a:ext cx="1760220" cy="1757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2339339" y="1144651"/>
            <a:ext cx="1758695" cy="1757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>
            <a:spLocks noGrp="1"/>
          </p:cNvSpPr>
          <p:nvPr/>
        </p:nvSpPr>
        <p:spPr>
          <a:xfrm>
            <a:off x="5848350" y="2994660"/>
            <a:ext cx="1692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/>
              <a:t> </a:t>
            </a:r>
            <a:r>
              <a:rPr lang="zh-CN" sz="1800" b="1"/>
              <a:t>社交网络分析</a:t>
            </a:r>
            <a:endParaRPr lang="zh-CN" sz="1800" b="1"/>
          </a:p>
        </p:txBody>
      </p:sp>
      <p:sp>
        <p:nvSpPr>
          <p:cNvPr id="6" name="object 5"/>
          <p:cNvSpPr/>
          <p:nvPr/>
        </p:nvSpPr>
        <p:spPr>
          <a:xfrm>
            <a:off x="4841747" y="3535806"/>
            <a:ext cx="3608832" cy="2033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5556250" y="5628005"/>
            <a:ext cx="185610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天文数据分析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918965" y="2931159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710"/>
              </a:lnSpc>
            </a:pPr>
            <a:r>
              <a:rPr lang="zh-CN" sz="1800" dirty="0">
                <a:latin typeface="Times New Roman" panose="02020603050405020304"/>
                <a:cs typeface="Times New Roman" panose="02020603050405020304"/>
              </a:rPr>
              <a:t>组织计算集群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995468" y="1121276"/>
            <a:ext cx="299923" cy="465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6080556" y="1071154"/>
            <a:ext cx="299923" cy="467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5997408" y="2164132"/>
            <a:ext cx="279394" cy="450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696314" y="1843737"/>
            <a:ext cx="283564" cy="44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352237" y="1886197"/>
            <a:ext cx="280516" cy="445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6679038" y="994980"/>
            <a:ext cx="279394" cy="4475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6554070" y="1719118"/>
            <a:ext cx="283564" cy="4500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7551252" y="1042153"/>
            <a:ext cx="333605" cy="4667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7086432" y="1357666"/>
            <a:ext cx="333605" cy="467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8000806" y="1116697"/>
            <a:ext cx="600031" cy="10646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6645961" y="2512819"/>
            <a:ext cx="299923" cy="4667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7247940" y="2284264"/>
            <a:ext cx="299923" cy="4670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4966716" y="1649088"/>
            <a:ext cx="184785" cy="289560"/>
          </a:xfrm>
          <a:custGeom>
            <a:avLst/>
            <a:gdLst/>
            <a:ahLst/>
            <a:cxnLst/>
            <a:rect l="l" t="t" r="r" b="b"/>
            <a:pathLst>
              <a:path w="184785" h="289559">
                <a:moveTo>
                  <a:pt x="356" y="278334"/>
                </a:moveTo>
                <a:lnTo>
                  <a:pt x="0" y="278892"/>
                </a:lnTo>
                <a:lnTo>
                  <a:pt x="333" y="279058"/>
                </a:lnTo>
                <a:lnTo>
                  <a:pt x="356" y="278334"/>
                </a:lnTo>
                <a:close/>
              </a:path>
              <a:path w="184785" h="289559">
                <a:moveTo>
                  <a:pt x="88392" y="243840"/>
                </a:moveTo>
                <a:lnTo>
                  <a:pt x="88392" y="240792"/>
                </a:lnTo>
                <a:lnTo>
                  <a:pt x="86868" y="239268"/>
                </a:lnTo>
                <a:lnTo>
                  <a:pt x="86868" y="236220"/>
                </a:lnTo>
                <a:lnTo>
                  <a:pt x="80772" y="236220"/>
                </a:lnTo>
                <a:lnTo>
                  <a:pt x="18102" y="269398"/>
                </a:lnTo>
                <a:lnTo>
                  <a:pt x="9144" y="283464"/>
                </a:lnTo>
                <a:lnTo>
                  <a:pt x="333" y="279058"/>
                </a:lnTo>
                <a:lnTo>
                  <a:pt x="0" y="289560"/>
                </a:lnTo>
                <a:lnTo>
                  <a:pt x="85344" y="245364"/>
                </a:lnTo>
                <a:lnTo>
                  <a:pt x="88392" y="243840"/>
                </a:lnTo>
                <a:close/>
              </a:path>
              <a:path w="184785" h="289559">
                <a:moveTo>
                  <a:pt x="9776" y="263589"/>
                </a:moveTo>
                <a:lnTo>
                  <a:pt x="356" y="278334"/>
                </a:lnTo>
                <a:lnTo>
                  <a:pt x="333" y="279058"/>
                </a:lnTo>
                <a:lnTo>
                  <a:pt x="3048" y="280416"/>
                </a:lnTo>
                <a:lnTo>
                  <a:pt x="3048" y="277368"/>
                </a:lnTo>
                <a:lnTo>
                  <a:pt x="9417" y="273995"/>
                </a:lnTo>
                <a:lnTo>
                  <a:pt x="9776" y="263589"/>
                </a:lnTo>
                <a:close/>
              </a:path>
              <a:path w="184785" h="289559">
                <a:moveTo>
                  <a:pt x="13716" y="190500"/>
                </a:moveTo>
                <a:lnTo>
                  <a:pt x="10668" y="188976"/>
                </a:lnTo>
                <a:lnTo>
                  <a:pt x="6096" y="188976"/>
                </a:lnTo>
                <a:lnTo>
                  <a:pt x="3048" y="190500"/>
                </a:lnTo>
                <a:lnTo>
                  <a:pt x="3048" y="193548"/>
                </a:lnTo>
                <a:lnTo>
                  <a:pt x="356" y="278334"/>
                </a:lnTo>
                <a:lnTo>
                  <a:pt x="9776" y="263589"/>
                </a:lnTo>
                <a:lnTo>
                  <a:pt x="12192" y="193548"/>
                </a:lnTo>
                <a:lnTo>
                  <a:pt x="13716" y="190500"/>
                </a:lnTo>
                <a:close/>
              </a:path>
              <a:path w="184785" h="289559">
                <a:moveTo>
                  <a:pt x="9417" y="273995"/>
                </a:moveTo>
                <a:lnTo>
                  <a:pt x="3048" y="277368"/>
                </a:lnTo>
                <a:lnTo>
                  <a:pt x="9144" y="281940"/>
                </a:lnTo>
                <a:lnTo>
                  <a:pt x="9417" y="273995"/>
                </a:lnTo>
                <a:close/>
              </a:path>
              <a:path w="184785" h="289559">
                <a:moveTo>
                  <a:pt x="18102" y="269398"/>
                </a:moveTo>
                <a:lnTo>
                  <a:pt x="9417" y="273995"/>
                </a:lnTo>
                <a:lnTo>
                  <a:pt x="9144" y="281940"/>
                </a:lnTo>
                <a:lnTo>
                  <a:pt x="3048" y="277368"/>
                </a:lnTo>
                <a:lnTo>
                  <a:pt x="3048" y="280416"/>
                </a:lnTo>
                <a:lnTo>
                  <a:pt x="9144" y="283464"/>
                </a:lnTo>
                <a:lnTo>
                  <a:pt x="18102" y="269398"/>
                </a:lnTo>
                <a:close/>
              </a:path>
              <a:path w="184785" h="289559">
                <a:moveTo>
                  <a:pt x="173441" y="16149"/>
                </a:moveTo>
                <a:lnTo>
                  <a:pt x="165245" y="20247"/>
                </a:lnTo>
                <a:lnTo>
                  <a:pt x="9776" y="263589"/>
                </a:lnTo>
                <a:lnTo>
                  <a:pt x="9417" y="273995"/>
                </a:lnTo>
                <a:lnTo>
                  <a:pt x="18102" y="269398"/>
                </a:lnTo>
                <a:lnTo>
                  <a:pt x="173101" y="26022"/>
                </a:lnTo>
                <a:lnTo>
                  <a:pt x="173441" y="16149"/>
                </a:lnTo>
                <a:close/>
              </a:path>
              <a:path w="184785" h="289559">
                <a:moveTo>
                  <a:pt x="175104" y="4816"/>
                </a:moveTo>
                <a:lnTo>
                  <a:pt x="99060" y="44196"/>
                </a:lnTo>
                <a:lnTo>
                  <a:pt x="96012" y="45720"/>
                </a:lnTo>
                <a:lnTo>
                  <a:pt x="94488" y="47244"/>
                </a:lnTo>
                <a:lnTo>
                  <a:pt x="97536" y="53340"/>
                </a:lnTo>
                <a:lnTo>
                  <a:pt x="100584" y="53340"/>
                </a:lnTo>
                <a:lnTo>
                  <a:pt x="102108" y="51816"/>
                </a:lnTo>
                <a:lnTo>
                  <a:pt x="165245" y="20247"/>
                </a:lnTo>
                <a:lnTo>
                  <a:pt x="175104" y="4816"/>
                </a:lnTo>
                <a:close/>
              </a:path>
              <a:path w="184785" h="289559">
                <a:moveTo>
                  <a:pt x="182880" y="10668"/>
                </a:moveTo>
                <a:lnTo>
                  <a:pt x="175383" y="4671"/>
                </a:lnTo>
                <a:lnTo>
                  <a:pt x="175104" y="4816"/>
                </a:lnTo>
                <a:lnTo>
                  <a:pt x="165245" y="20247"/>
                </a:lnTo>
                <a:lnTo>
                  <a:pt x="173441" y="16149"/>
                </a:lnTo>
                <a:lnTo>
                  <a:pt x="173736" y="7620"/>
                </a:lnTo>
                <a:lnTo>
                  <a:pt x="181356" y="12192"/>
                </a:lnTo>
                <a:lnTo>
                  <a:pt x="181356" y="13060"/>
                </a:lnTo>
                <a:lnTo>
                  <a:pt x="182880" y="10668"/>
                </a:lnTo>
                <a:close/>
              </a:path>
              <a:path w="184785" h="289559">
                <a:moveTo>
                  <a:pt x="182880" y="32004"/>
                </a:moveTo>
                <a:lnTo>
                  <a:pt x="182880" y="10668"/>
                </a:lnTo>
                <a:lnTo>
                  <a:pt x="173101" y="26022"/>
                </a:lnTo>
                <a:lnTo>
                  <a:pt x="170688" y="96012"/>
                </a:lnTo>
                <a:lnTo>
                  <a:pt x="170688" y="97536"/>
                </a:lnTo>
                <a:lnTo>
                  <a:pt x="172212" y="100584"/>
                </a:lnTo>
                <a:lnTo>
                  <a:pt x="178308" y="100584"/>
                </a:lnTo>
                <a:lnTo>
                  <a:pt x="179832" y="99060"/>
                </a:lnTo>
                <a:lnTo>
                  <a:pt x="179832" y="96012"/>
                </a:lnTo>
                <a:lnTo>
                  <a:pt x="182880" y="32004"/>
                </a:lnTo>
                <a:close/>
              </a:path>
              <a:path w="184785" h="289559">
                <a:moveTo>
                  <a:pt x="181356" y="13060"/>
                </a:moveTo>
                <a:lnTo>
                  <a:pt x="181356" y="12192"/>
                </a:lnTo>
                <a:lnTo>
                  <a:pt x="173441" y="16149"/>
                </a:lnTo>
                <a:lnTo>
                  <a:pt x="173101" y="26022"/>
                </a:lnTo>
                <a:lnTo>
                  <a:pt x="181356" y="13060"/>
                </a:lnTo>
                <a:close/>
              </a:path>
              <a:path w="184785" h="289559">
                <a:moveTo>
                  <a:pt x="181356" y="12192"/>
                </a:moveTo>
                <a:lnTo>
                  <a:pt x="173736" y="7620"/>
                </a:lnTo>
                <a:lnTo>
                  <a:pt x="173441" y="16149"/>
                </a:lnTo>
                <a:lnTo>
                  <a:pt x="181356" y="12192"/>
                </a:lnTo>
                <a:close/>
              </a:path>
              <a:path w="184785" h="289559">
                <a:moveTo>
                  <a:pt x="175383" y="4671"/>
                </a:moveTo>
                <a:lnTo>
                  <a:pt x="175104" y="4816"/>
                </a:lnTo>
                <a:lnTo>
                  <a:pt x="175383" y="4671"/>
                </a:lnTo>
                <a:close/>
              </a:path>
              <a:path w="184785" h="289559">
                <a:moveTo>
                  <a:pt x="184404" y="0"/>
                </a:moveTo>
                <a:lnTo>
                  <a:pt x="175383" y="4671"/>
                </a:lnTo>
                <a:lnTo>
                  <a:pt x="182880" y="10668"/>
                </a:lnTo>
                <a:lnTo>
                  <a:pt x="182880" y="32004"/>
                </a:lnTo>
                <a:lnTo>
                  <a:pt x="1844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5148072" y="1649088"/>
            <a:ext cx="189230" cy="330835"/>
          </a:xfrm>
          <a:custGeom>
            <a:avLst/>
            <a:gdLst/>
            <a:ahLst/>
            <a:cxnLst/>
            <a:rect l="l" t="t" r="r" b="b"/>
            <a:pathLst>
              <a:path w="189229" h="330834">
                <a:moveTo>
                  <a:pt x="88392" y="53340"/>
                </a:moveTo>
                <a:lnTo>
                  <a:pt x="88392" y="50292"/>
                </a:lnTo>
                <a:lnTo>
                  <a:pt x="85344" y="48768"/>
                </a:lnTo>
                <a:lnTo>
                  <a:pt x="3048" y="0"/>
                </a:lnTo>
                <a:lnTo>
                  <a:pt x="0" y="96012"/>
                </a:lnTo>
                <a:lnTo>
                  <a:pt x="0" y="99060"/>
                </a:lnTo>
                <a:lnTo>
                  <a:pt x="3048" y="100584"/>
                </a:lnTo>
                <a:lnTo>
                  <a:pt x="3048" y="10668"/>
                </a:lnTo>
                <a:lnTo>
                  <a:pt x="10668" y="6096"/>
                </a:lnTo>
                <a:lnTo>
                  <a:pt x="11684" y="7924"/>
                </a:lnTo>
                <a:lnTo>
                  <a:pt x="12192" y="7620"/>
                </a:lnTo>
                <a:lnTo>
                  <a:pt x="12192" y="8839"/>
                </a:lnTo>
                <a:lnTo>
                  <a:pt x="18562" y="20306"/>
                </a:lnTo>
                <a:lnTo>
                  <a:pt x="80772" y="56388"/>
                </a:lnTo>
                <a:lnTo>
                  <a:pt x="82296" y="57912"/>
                </a:lnTo>
                <a:lnTo>
                  <a:pt x="85344" y="57912"/>
                </a:lnTo>
                <a:lnTo>
                  <a:pt x="86868" y="54864"/>
                </a:lnTo>
                <a:lnTo>
                  <a:pt x="88392" y="53340"/>
                </a:lnTo>
                <a:close/>
              </a:path>
              <a:path w="189229" h="330834">
                <a:moveTo>
                  <a:pt x="11684" y="7924"/>
                </a:moveTo>
                <a:lnTo>
                  <a:pt x="10668" y="6096"/>
                </a:lnTo>
                <a:lnTo>
                  <a:pt x="3048" y="10668"/>
                </a:lnTo>
                <a:lnTo>
                  <a:pt x="4572" y="13411"/>
                </a:lnTo>
                <a:lnTo>
                  <a:pt x="4572" y="12192"/>
                </a:lnTo>
                <a:lnTo>
                  <a:pt x="11684" y="7924"/>
                </a:lnTo>
                <a:close/>
              </a:path>
              <a:path w="189229" h="330834">
                <a:moveTo>
                  <a:pt x="11865" y="26540"/>
                </a:moveTo>
                <a:lnTo>
                  <a:pt x="3048" y="10668"/>
                </a:lnTo>
                <a:lnTo>
                  <a:pt x="3048" y="100584"/>
                </a:lnTo>
                <a:lnTo>
                  <a:pt x="7620" y="100584"/>
                </a:lnTo>
                <a:lnTo>
                  <a:pt x="10668" y="99060"/>
                </a:lnTo>
                <a:lnTo>
                  <a:pt x="10668" y="96012"/>
                </a:lnTo>
                <a:lnTo>
                  <a:pt x="11865" y="26540"/>
                </a:lnTo>
                <a:close/>
              </a:path>
              <a:path w="189229" h="330834">
                <a:moveTo>
                  <a:pt x="12171" y="8802"/>
                </a:moveTo>
                <a:lnTo>
                  <a:pt x="11684" y="7924"/>
                </a:lnTo>
                <a:lnTo>
                  <a:pt x="4572" y="12192"/>
                </a:lnTo>
                <a:lnTo>
                  <a:pt x="12038" y="16522"/>
                </a:lnTo>
                <a:lnTo>
                  <a:pt x="12171" y="8802"/>
                </a:lnTo>
                <a:close/>
              </a:path>
              <a:path w="189229" h="330834">
                <a:moveTo>
                  <a:pt x="12038" y="16522"/>
                </a:moveTo>
                <a:lnTo>
                  <a:pt x="4572" y="12192"/>
                </a:lnTo>
                <a:lnTo>
                  <a:pt x="4572" y="13411"/>
                </a:lnTo>
                <a:lnTo>
                  <a:pt x="11865" y="26540"/>
                </a:lnTo>
                <a:lnTo>
                  <a:pt x="12038" y="16522"/>
                </a:lnTo>
                <a:close/>
              </a:path>
              <a:path w="189229" h="330834">
                <a:moveTo>
                  <a:pt x="12192" y="7620"/>
                </a:moveTo>
                <a:lnTo>
                  <a:pt x="11684" y="7924"/>
                </a:lnTo>
                <a:lnTo>
                  <a:pt x="12171" y="8802"/>
                </a:lnTo>
                <a:lnTo>
                  <a:pt x="12192" y="7620"/>
                </a:lnTo>
                <a:close/>
              </a:path>
              <a:path w="189229" h="330834">
                <a:moveTo>
                  <a:pt x="178562" y="308306"/>
                </a:moveTo>
                <a:lnTo>
                  <a:pt x="18562" y="20306"/>
                </a:lnTo>
                <a:lnTo>
                  <a:pt x="12038" y="16522"/>
                </a:lnTo>
                <a:lnTo>
                  <a:pt x="11865" y="26540"/>
                </a:lnTo>
                <a:lnTo>
                  <a:pt x="169164" y="309676"/>
                </a:lnTo>
                <a:lnTo>
                  <a:pt x="178446" y="315060"/>
                </a:lnTo>
                <a:lnTo>
                  <a:pt x="178562" y="308306"/>
                </a:lnTo>
                <a:close/>
              </a:path>
              <a:path w="189229" h="330834">
                <a:moveTo>
                  <a:pt x="18562" y="20306"/>
                </a:moveTo>
                <a:lnTo>
                  <a:pt x="12171" y="8802"/>
                </a:lnTo>
                <a:lnTo>
                  <a:pt x="12038" y="16522"/>
                </a:lnTo>
                <a:lnTo>
                  <a:pt x="18562" y="20306"/>
                </a:lnTo>
                <a:close/>
              </a:path>
              <a:path w="189229" h="330834">
                <a:moveTo>
                  <a:pt x="12192" y="8839"/>
                </a:moveTo>
                <a:lnTo>
                  <a:pt x="12192" y="7620"/>
                </a:lnTo>
                <a:lnTo>
                  <a:pt x="12171" y="8802"/>
                </a:lnTo>
                <a:close/>
              </a:path>
              <a:path w="189229" h="330834">
                <a:moveTo>
                  <a:pt x="177693" y="325030"/>
                </a:moveTo>
                <a:lnTo>
                  <a:pt x="169164" y="309676"/>
                </a:lnTo>
                <a:lnTo>
                  <a:pt x="108204" y="274320"/>
                </a:lnTo>
                <a:lnTo>
                  <a:pt x="106680" y="272796"/>
                </a:lnTo>
                <a:lnTo>
                  <a:pt x="103632" y="272796"/>
                </a:lnTo>
                <a:lnTo>
                  <a:pt x="102108" y="275844"/>
                </a:lnTo>
                <a:lnTo>
                  <a:pt x="100584" y="277368"/>
                </a:lnTo>
                <a:lnTo>
                  <a:pt x="102108" y="280416"/>
                </a:lnTo>
                <a:lnTo>
                  <a:pt x="103632" y="281940"/>
                </a:lnTo>
                <a:lnTo>
                  <a:pt x="177693" y="325030"/>
                </a:lnTo>
                <a:close/>
              </a:path>
              <a:path w="189229" h="330834">
                <a:moveTo>
                  <a:pt x="185928" y="321564"/>
                </a:moveTo>
                <a:lnTo>
                  <a:pt x="184404" y="318820"/>
                </a:lnTo>
                <a:lnTo>
                  <a:pt x="184154" y="318703"/>
                </a:lnTo>
                <a:lnTo>
                  <a:pt x="178308" y="323088"/>
                </a:lnTo>
                <a:lnTo>
                  <a:pt x="178308" y="314980"/>
                </a:lnTo>
                <a:lnTo>
                  <a:pt x="169164" y="309676"/>
                </a:lnTo>
                <a:lnTo>
                  <a:pt x="177693" y="325030"/>
                </a:lnTo>
                <a:lnTo>
                  <a:pt x="178308" y="325387"/>
                </a:lnTo>
                <a:lnTo>
                  <a:pt x="178308" y="323088"/>
                </a:lnTo>
                <a:lnTo>
                  <a:pt x="178446" y="315060"/>
                </a:lnTo>
                <a:lnTo>
                  <a:pt x="178446" y="325468"/>
                </a:lnTo>
                <a:lnTo>
                  <a:pt x="178941" y="325756"/>
                </a:lnTo>
                <a:lnTo>
                  <a:pt x="185928" y="321564"/>
                </a:lnTo>
                <a:close/>
              </a:path>
              <a:path w="189229" h="330834">
                <a:moveTo>
                  <a:pt x="178941" y="325756"/>
                </a:moveTo>
                <a:lnTo>
                  <a:pt x="177693" y="325030"/>
                </a:lnTo>
                <a:lnTo>
                  <a:pt x="178308" y="326136"/>
                </a:lnTo>
                <a:lnTo>
                  <a:pt x="178941" y="325756"/>
                </a:lnTo>
                <a:close/>
              </a:path>
              <a:path w="189229" h="330834">
                <a:moveTo>
                  <a:pt x="184284" y="318605"/>
                </a:moveTo>
                <a:lnTo>
                  <a:pt x="184154" y="318371"/>
                </a:lnTo>
                <a:lnTo>
                  <a:pt x="178446" y="315060"/>
                </a:lnTo>
                <a:lnTo>
                  <a:pt x="178308" y="323088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154" y="318371"/>
                </a:moveTo>
                <a:lnTo>
                  <a:pt x="178562" y="308306"/>
                </a:lnTo>
                <a:lnTo>
                  <a:pt x="178446" y="315060"/>
                </a:lnTo>
                <a:lnTo>
                  <a:pt x="184154" y="318371"/>
                </a:lnTo>
                <a:close/>
              </a:path>
              <a:path w="189229" h="330834">
                <a:moveTo>
                  <a:pt x="188976" y="234696"/>
                </a:moveTo>
                <a:lnTo>
                  <a:pt x="188976" y="233172"/>
                </a:lnTo>
                <a:lnTo>
                  <a:pt x="187452" y="230124"/>
                </a:lnTo>
                <a:lnTo>
                  <a:pt x="181356" y="230124"/>
                </a:lnTo>
                <a:lnTo>
                  <a:pt x="179832" y="231648"/>
                </a:lnTo>
                <a:lnTo>
                  <a:pt x="179832" y="234696"/>
                </a:lnTo>
                <a:lnTo>
                  <a:pt x="178562" y="308306"/>
                </a:lnTo>
                <a:lnTo>
                  <a:pt x="184154" y="318371"/>
                </a:lnTo>
                <a:lnTo>
                  <a:pt x="184404" y="318516"/>
                </a:lnTo>
                <a:lnTo>
                  <a:pt x="184404" y="318820"/>
                </a:lnTo>
                <a:lnTo>
                  <a:pt x="185928" y="321564"/>
                </a:lnTo>
                <a:lnTo>
                  <a:pt x="185928" y="329821"/>
                </a:lnTo>
                <a:lnTo>
                  <a:pt x="187452" y="330708"/>
                </a:lnTo>
                <a:lnTo>
                  <a:pt x="188976" y="234696"/>
                </a:lnTo>
                <a:close/>
              </a:path>
              <a:path w="189229" h="330834">
                <a:moveTo>
                  <a:pt x="185928" y="329821"/>
                </a:moveTo>
                <a:lnTo>
                  <a:pt x="185928" y="321564"/>
                </a:lnTo>
                <a:lnTo>
                  <a:pt x="178941" y="325756"/>
                </a:lnTo>
                <a:lnTo>
                  <a:pt x="185928" y="329821"/>
                </a:lnTo>
                <a:close/>
              </a:path>
              <a:path w="189229" h="330834">
                <a:moveTo>
                  <a:pt x="184404" y="318516"/>
                </a:moveTo>
                <a:lnTo>
                  <a:pt x="184154" y="318371"/>
                </a:lnTo>
                <a:lnTo>
                  <a:pt x="184284" y="318605"/>
                </a:lnTo>
                <a:close/>
              </a:path>
              <a:path w="189229" h="330834">
                <a:moveTo>
                  <a:pt x="184404" y="318820"/>
                </a:moveTo>
                <a:lnTo>
                  <a:pt x="184404" y="318516"/>
                </a:lnTo>
                <a:lnTo>
                  <a:pt x="184404" y="318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5676900" y="22312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00584" y="7620"/>
                </a:moveTo>
                <a:lnTo>
                  <a:pt x="100584" y="1524"/>
                </a:lnTo>
                <a:lnTo>
                  <a:pt x="99060" y="0"/>
                </a:lnTo>
                <a:lnTo>
                  <a:pt x="96012" y="0"/>
                </a:lnTo>
                <a:lnTo>
                  <a:pt x="0" y="1524"/>
                </a:lnTo>
                <a:lnTo>
                  <a:pt x="6096" y="12001"/>
                </a:lnTo>
                <a:lnTo>
                  <a:pt x="6096" y="10668"/>
                </a:lnTo>
                <a:lnTo>
                  <a:pt x="10668" y="1524"/>
                </a:lnTo>
                <a:lnTo>
                  <a:pt x="26319" y="10345"/>
                </a:lnTo>
                <a:lnTo>
                  <a:pt x="96012" y="9144"/>
                </a:lnTo>
                <a:lnTo>
                  <a:pt x="99060" y="9144"/>
                </a:lnTo>
                <a:lnTo>
                  <a:pt x="100584" y="7620"/>
                </a:lnTo>
                <a:close/>
              </a:path>
              <a:path w="268604" h="154305">
                <a:moveTo>
                  <a:pt x="26319" y="10345"/>
                </a:moveTo>
                <a:lnTo>
                  <a:pt x="10668" y="1524"/>
                </a:lnTo>
                <a:lnTo>
                  <a:pt x="6096" y="10668"/>
                </a:lnTo>
                <a:lnTo>
                  <a:pt x="7620" y="11517"/>
                </a:lnTo>
                <a:lnTo>
                  <a:pt x="7620" y="10668"/>
                </a:lnTo>
                <a:lnTo>
                  <a:pt x="12192" y="4572"/>
                </a:lnTo>
                <a:lnTo>
                  <a:pt x="15717" y="10528"/>
                </a:lnTo>
                <a:lnTo>
                  <a:pt x="26319" y="10345"/>
                </a:lnTo>
                <a:close/>
              </a:path>
              <a:path w="268604" h="154305">
                <a:moveTo>
                  <a:pt x="57912" y="85344"/>
                </a:moveTo>
                <a:lnTo>
                  <a:pt x="57912" y="82296"/>
                </a:lnTo>
                <a:lnTo>
                  <a:pt x="56388" y="79248"/>
                </a:lnTo>
                <a:lnTo>
                  <a:pt x="20579" y="18743"/>
                </a:lnTo>
                <a:lnTo>
                  <a:pt x="6096" y="10668"/>
                </a:lnTo>
                <a:lnTo>
                  <a:pt x="6096" y="12001"/>
                </a:lnTo>
                <a:lnTo>
                  <a:pt x="48768" y="85344"/>
                </a:lnTo>
                <a:lnTo>
                  <a:pt x="50292" y="86868"/>
                </a:lnTo>
                <a:lnTo>
                  <a:pt x="53340" y="88392"/>
                </a:lnTo>
                <a:lnTo>
                  <a:pt x="54864" y="86868"/>
                </a:lnTo>
                <a:lnTo>
                  <a:pt x="57912" y="85344"/>
                </a:lnTo>
                <a:close/>
              </a:path>
              <a:path w="268604" h="154305">
                <a:moveTo>
                  <a:pt x="15717" y="10528"/>
                </a:moveTo>
                <a:lnTo>
                  <a:pt x="12192" y="4572"/>
                </a:lnTo>
                <a:lnTo>
                  <a:pt x="7620" y="10668"/>
                </a:lnTo>
                <a:lnTo>
                  <a:pt x="15717" y="10528"/>
                </a:lnTo>
                <a:close/>
              </a:path>
              <a:path w="268604" h="154305">
                <a:moveTo>
                  <a:pt x="20579" y="18743"/>
                </a:moveTo>
                <a:lnTo>
                  <a:pt x="15717" y="10528"/>
                </a:lnTo>
                <a:lnTo>
                  <a:pt x="7620" y="10668"/>
                </a:lnTo>
                <a:lnTo>
                  <a:pt x="7620" y="11517"/>
                </a:lnTo>
                <a:lnTo>
                  <a:pt x="20579" y="18743"/>
                </a:lnTo>
                <a:close/>
              </a:path>
              <a:path w="268604" h="154305">
                <a:moveTo>
                  <a:pt x="252443" y="143370"/>
                </a:moveTo>
                <a:lnTo>
                  <a:pt x="247390" y="134949"/>
                </a:lnTo>
                <a:lnTo>
                  <a:pt x="26319" y="10345"/>
                </a:lnTo>
                <a:lnTo>
                  <a:pt x="15717" y="10528"/>
                </a:lnTo>
                <a:lnTo>
                  <a:pt x="20579" y="18743"/>
                </a:lnTo>
                <a:lnTo>
                  <a:pt x="244345" y="143510"/>
                </a:lnTo>
                <a:lnTo>
                  <a:pt x="252443" y="143370"/>
                </a:lnTo>
                <a:close/>
              </a:path>
              <a:path w="268604" h="154305">
                <a:moveTo>
                  <a:pt x="262128" y="152495"/>
                </a:moveTo>
                <a:lnTo>
                  <a:pt x="262128" y="143256"/>
                </a:lnTo>
                <a:lnTo>
                  <a:pt x="257556" y="150876"/>
                </a:lnTo>
                <a:lnTo>
                  <a:pt x="244345" y="143510"/>
                </a:lnTo>
                <a:lnTo>
                  <a:pt x="170688" y="144780"/>
                </a:lnTo>
                <a:lnTo>
                  <a:pt x="169164" y="144780"/>
                </a:lnTo>
                <a:lnTo>
                  <a:pt x="166116" y="146304"/>
                </a:lnTo>
                <a:lnTo>
                  <a:pt x="166116" y="150876"/>
                </a:lnTo>
                <a:lnTo>
                  <a:pt x="169164" y="153924"/>
                </a:lnTo>
                <a:lnTo>
                  <a:pt x="170688" y="153924"/>
                </a:lnTo>
                <a:lnTo>
                  <a:pt x="262128" y="152495"/>
                </a:lnTo>
                <a:close/>
              </a:path>
              <a:path w="268604" h="154305">
                <a:moveTo>
                  <a:pt x="268224" y="152400"/>
                </a:moveTo>
                <a:lnTo>
                  <a:pt x="219456" y="68580"/>
                </a:lnTo>
                <a:lnTo>
                  <a:pt x="217932" y="67056"/>
                </a:lnTo>
                <a:lnTo>
                  <a:pt x="214884" y="65532"/>
                </a:lnTo>
                <a:lnTo>
                  <a:pt x="211836" y="67056"/>
                </a:lnTo>
                <a:lnTo>
                  <a:pt x="210312" y="68580"/>
                </a:lnTo>
                <a:lnTo>
                  <a:pt x="208788" y="71628"/>
                </a:lnTo>
                <a:lnTo>
                  <a:pt x="210312" y="73152"/>
                </a:lnTo>
                <a:lnTo>
                  <a:pt x="247390" y="134949"/>
                </a:lnTo>
                <a:lnTo>
                  <a:pt x="262128" y="143256"/>
                </a:lnTo>
                <a:lnTo>
                  <a:pt x="262128" y="152495"/>
                </a:lnTo>
                <a:lnTo>
                  <a:pt x="268224" y="152400"/>
                </a:lnTo>
                <a:close/>
              </a:path>
              <a:path w="268604" h="154305">
                <a:moveTo>
                  <a:pt x="259080" y="148336"/>
                </a:moveTo>
                <a:lnTo>
                  <a:pt x="259080" y="143256"/>
                </a:lnTo>
                <a:lnTo>
                  <a:pt x="256032" y="149352"/>
                </a:lnTo>
                <a:lnTo>
                  <a:pt x="252443" y="143370"/>
                </a:lnTo>
                <a:lnTo>
                  <a:pt x="244345" y="143510"/>
                </a:lnTo>
                <a:lnTo>
                  <a:pt x="257556" y="150876"/>
                </a:lnTo>
                <a:lnTo>
                  <a:pt x="259080" y="148336"/>
                </a:lnTo>
                <a:close/>
              </a:path>
              <a:path w="268604" h="154305">
                <a:moveTo>
                  <a:pt x="262128" y="143256"/>
                </a:moveTo>
                <a:lnTo>
                  <a:pt x="247390" y="134949"/>
                </a:lnTo>
                <a:lnTo>
                  <a:pt x="252443" y="143370"/>
                </a:lnTo>
                <a:lnTo>
                  <a:pt x="259080" y="143256"/>
                </a:lnTo>
                <a:lnTo>
                  <a:pt x="259080" y="148336"/>
                </a:lnTo>
                <a:lnTo>
                  <a:pt x="262128" y="143256"/>
                </a:lnTo>
                <a:close/>
              </a:path>
              <a:path w="268604" h="154305">
                <a:moveTo>
                  <a:pt x="259080" y="143256"/>
                </a:moveTo>
                <a:lnTo>
                  <a:pt x="252443" y="143370"/>
                </a:lnTo>
                <a:lnTo>
                  <a:pt x="256032" y="149352"/>
                </a:lnTo>
                <a:lnTo>
                  <a:pt x="259080" y="143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5407152" y="2470530"/>
            <a:ext cx="374904" cy="5958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234684" y="1600320"/>
            <a:ext cx="271780" cy="338455"/>
          </a:xfrm>
          <a:custGeom>
            <a:avLst/>
            <a:gdLst/>
            <a:ahLst/>
            <a:cxnLst/>
            <a:rect l="l" t="t" r="r" b="b"/>
            <a:pathLst>
              <a:path w="271779" h="338455">
                <a:moveTo>
                  <a:pt x="94488" y="38100"/>
                </a:moveTo>
                <a:lnTo>
                  <a:pt x="92964" y="35052"/>
                </a:lnTo>
                <a:lnTo>
                  <a:pt x="89916" y="35052"/>
                </a:lnTo>
                <a:lnTo>
                  <a:pt x="0" y="0"/>
                </a:lnTo>
                <a:lnTo>
                  <a:pt x="3048" y="19202"/>
                </a:lnTo>
                <a:lnTo>
                  <a:pt x="3048" y="10668"/>
                </a:lnTo>
                <a:lnTo>
                  <a:pt x="10668" y="4572"/>
                </a:lnTo>
                <a:lnTo>
                  <a:pt x="22309" y="19090"/>
                </a:lnTo>
                <a:lnTo>
                  <a:pt x="86868" y="44196"/>
                </a:lnTo>
                <a:lnTo>
                  <a:pt x="89916" y="44196"/>
                </a:lnTo>
                <a:lnTo>
                  <a:pt x="92964" y="42672"/>
                </a:lnTo>
                <a:lnTo>
                  <a:pt x="92964" y="41148"/>
                </a:lnTo>
                <a:lnTo>
                  <a:pt x="94488" y="38100"/>
                </a:lnTo>
                <a:close/>
              </a:path>
              <a:path w="271779" h="338455">
                <a:moveTo>
                  <a:pt x="22309" y="19090"/>
                </a:moveTo>
                <a:lnTo>
                  <a:pt x="10668" y="4572"/>
                </a:lnTo>
                <a:lnTo>
                  <a:pt x="3048" y="10668"/>
                </a:lnTo>
                <a:lnTo>
                  <a:pt x="4572" y="12568"/>
                </a:lnTo>
                <a:lnTo>
                  <a:pt x="4572" y="12192"/>
                </a:lnTo>
                <a:lnTo>
                  <a:pt x="10668" y="6096"/>
                </a:lnTo>
                <a:lnTo>
                  <a:pt x="12066" y="15106"/>
                </a:lnTo>
                <a:lnTo>
                  <a:pt x="22309" y="19090"/>
                </a:lnTo>
                <a:close/>
              </a:path>
              <a:path w="271779" h="338455">
                <a:moveTo>
                  <a:pt x="24384" y="96012"/>
                </a:moveTo>
                <a:lnTo>
                  <a:pt x="24384" y="94488"/>
                </a:lnTo>
                <a:lnTo>
                  <a:pt x="13376" y="23547"/>
                </a:lnTo>
                <a:lnTo>
                  <a:pt x="3048" y="10668"/>
                </a:lnTo>
                <a:lnTo>
                  <a:pt x="3048" y="19202"/>
                </a:lnTo>
                <a:lnTo>
                  <a:pt x="15240" y="96012"/>
                </a:lnTo>
                <a:lnTo>
                  <a:pt x="15240" y="97536"/>
                </a:lnTo>
                <a:lnTo>
                  <a:pt x="18288" y="100584"/>
                </a:lnTo>
                <a:lnTo>
                  <a:pt x="19812" y="99060"/>
                </a:lnTo>
                <a:lnTo>
                  <a:pt x="22860" y="99060"/>
                </a:lnTo>
                <a:lnTo>
                  <a:pt x="24384" y="96012"/>
                </a:lnTo>
                <a:close/>
              </a:path>
              <a:path w="271779" h="338455">
                <a:moveTo>
                  <a:pt x="12066" y="15106"/>
                </a:moveTo>
                <a:lnTo>
                  <a:pt x="10668" y="6096"/>
                </a:lnTo>
                <a:lnTo>
                  <a:pt x="4572" y="12192"/>
                </a:lnTo>
                <a:lnTo>
                  <a:pt x="12066" y="15106"/>
                </a:lnTo>
                <a:close/>
              </a:path>
              <a:path w="271779" h="338455">
                <a:moveTo>
                  <a:pt x="13376" y="23547"/>
                </a:moveTo>
                <a:lnTo>
                  <a:pt x="12066" y="15106"/>
                </a:lnTo>
                <a:lnTo>
                  <a:pt x="4572" y="12192"/>
                </a:lnTo>
                <a:lnTo>
                  <a:pt x="4572" y="12568"/>
                </a:lnTo>
                <a:lnTo>
                  <a:pt x="13376" y="23547"/>
                </a:lnTo>
                <a:close/>
              </a:path>
              <a:path w="271779" h="338455">
                <a:moveTo>
                  <a:pt x="259370" y="323285"/>
                </a:moveTo>
                <a:lnTo>
                  <a:pt x="257942" y="312938"/>
                </a:lnTo>
                <a:lnTo>
                  <a:pt x="22309" y="19090"/>
                </a:lnTo>
                <a:lnTo>
                  <a:pt x="12066" y="15106"/>
                </a:lnTo>
                <a:lnTo>
                  <a:pt x="13376" y="23547"/>
                </a:lnTo>
                <a:lnTo>
                  <a:pt x="251176" y="320099"/>
                </a:lnTo>
                <a:lnTo>
                  <a:pt x="259370" y="323285"/>
                </a:lnTo>
                <a:close/>
              </a:path>
              <a:path w="271779" h="338455">
                <a:moveTo>
                  <a:pt x="271272" y="338328"/>
                </a:moveTo>
                <a:lnTo>
                  <a:pt x="269748" y="327660"/>
                </a:lnTo>
                <a:lnTo>
                  <a:pt x="262128" y="333756"/>
                </a:lnTo>
                <a:lnTo>
                  <a:pt x="260771" y="332064"/>
                </a:lnTo>
                <a:lnTo>
                  <a:pt x="260604" y="332232"/>
                </a:lnTo>
                <a:lnTo>
                  <a:pt x="260541" y="331777"/>
                </a:lnTo>
                <a:lnTo>
                  <a:pt x="251176" y="320099"/>
                </a:lnTo>
                <a:lnTo>
                  <a:pt x="184404" y="294132"/>
                </a:lnTo>
                <a:lnTo>
                  <a:pt x="182880" y="294132"/>
                </a:lnTo>
                <a:lnTo>
                  <a:pt x="179832" y="295656"/>
                </a:lnTo>
                <a:lnTo>
                  <a:pt x="178308" y="297180"/>
                </a:lnTo>
                <a:lnTo>
                  <a:pt x="178308" y="303276"/>
                </a:lnTo>
                <a:lnTo>
                  <a:pt x="181356" y="303276"/>
                </a:lnTo>
                <a:lnTo>
                  <a:pt x="271272" y="338328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556" y="242316"/>
                </a:lnTo>
                <a:lnTo>
                  <a:pt x="256032" y="240792"/>
                </a:lnTo>
                <a:lnTo>
                  <a:pt x="254508" y="237744"/>
                </a:lnTo>
                <a:lnTo>
                  <a:pt x="251460" y="239268"/>
                </a:lnTo>
                <a:lnTo>
                  <a:pt x="248412" y="239268"/>
                </a:lnTo>
                <a:lnTo>
                  <a:pt x="246888" y="242316"/>
                </a:lnTo>
                <a:lnTo>
                  <a:pt x="248412" y="243840"/>
                </a:lnTo>
                <a:lnTo>
                  <a:pt x="257942" y="31293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0541" y="331777"/>
                </a:moveTo>
                <a:lnTo>
                  <a:pt x="259370" y="323285"/>
                </a:lnTo>
                <a:lnTo>
                  <a:pt x="251176" y="320099"/>
                </a:lnTo>
                <a:lnTo>
                  <a:pt x="260541" y="331777"/>
                </a:lnTo>
                <a:close/>
              </a:path>
              <a:path w="271779" h="338455">
                <a:moveTo>
                  <a:pt x="269748" y="327660"/>
                </a:moveTo>
                <a:lnTo>
                  <a:pt x="257942" y="312938"/>
                </a:lnTo>
                <a:lnTo>
                  <a:pt x="259370" y="323285"/>
                </a:lnTo>
                <a:lnTo>
                  <a:pt x="266700" y="326136"/>
                </a:lnTo>
                <a:lnTo>
                  <a:pt x="266700" y="330098"/>
                </a:lnTo>
                <a:lnTo>
                  <a:pt x="269748" y="327660"/>
                </a:lnTo>
                <a:close/>
              </a:path>
              <a:path w="271779" h="338455">
                <a:moveTo>
                  <a:pt x="266700" y="326136"/>
                </a:moveTo>
                <a:lnTo>
                  <a:pt x="259370" y="323285"/>
                </a:lnTo>
                <a:lnTo>
                  <a:pt x="260541" y="331777"/>
                </a:lnTo>
                <a:lnTo>
                  <a:pt x="260771" y="332064"/>
                </a:lnTo>
                <a:lnTo>
                  <a:pt x="266700" y="326136"/>
                </a:lnTo>
                <a:close/>
              </a:path>
              <a:path w="271779" h="338455">
                <a:moveTo>
                  <a:pt x="260771" y="332064"/>
                </a:moveTo>
                <a:lnTo>
                  <a:pt x="260541" y="331777"/>
                </a:lnTo>
                <a:lnTo>
                  <a:pt x="260604" y="332232"/>
                </a:lnTo>
                <a:lnTo>
                  <a:pt x="260771" y="332064"/>
                </a:lnTo>
                <a:close/>
              </a:path>
              <a:path w="271779" h="338455">
                <a:moveTo>
                  <a:pt x="266700" y="330098"/>
                </a:moveTo>
                <a:lnTo>
                  <a:pt x="266700" y="326136"/>
                </a:lnTo>
                <a:lnTo>
                  <a:pt x="260771" y="332064"/>
                </a:lnTo>
                <a:lnTo>
                  <a:pt x="262128" y="333756"/>
                </a:lnTo>
                <a:lnTo>
                  <a:pt x="266700" y="330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5335524" y="1170552"/>
            <a:ext cx="2636520" cy="17617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6419088" y="1201032"/>
            <a:ext cx="210312" cy="1143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/>
          <p:nvPr/>
        </p:nvSpPr>
        <p:spPr>
          <a:xfrm>
            <a:off x="4966716" y="1888356"/>
            <a:ext cx="368935" cy="100965"/>
          </a:xfrm>
          <a:custGeom>
            <a:avLst/>
            <a:gdLst/>
            <a:ahLst/>
            <a:cxnLst/>
            <a:rect l="l" t="t" r="r" b="b"/>
            <a:pathLst>
              <a:path w="368935" h="100965">
                <a:moveTo>
                  <a:pt x="91440" y="6096"/>
                </a:moveTo>
                <a:lnTo>
                  <a:pt x="89916" y="3048"/>
                </a:lnTo>
                <a:lnTo>
                  <a:pt x="88392" y="1524"/>
                </a:lnTo>
                <a:lnTo>
                  <a:pt x="85344" y="0"/>
                </a:lnTo>
                <a:lnTo>
                  <a:pt x="82296" y="1524"/>
                </a:lnTo>
                <a:lnTo>
                  <a:pt x="0" y="50292"/>
                </a:lnTo>
                <a:lnTo>
                  <a:pt x="9144" y="55710"/>
                </a:lnTo>
                <a:lnTo>
                  <a:pt x="9144" y="45720"/>
                </a:lnTo>
                <a:lnTo>
                  <a:pt x="27432" y="45720"/>
                </a:lnTo>
                <a:lnTo>
                  <a:pt x="88392" y="9144"/>
                </a:lnTo>
                <a:lnTo>
                  <a:pt x="89916" y="9144"/>
                </a:lnTo>
                <a:lnTo>
                  <a:pt x="91440" y="6096"/>
                </a:lnTo>
                <a:close/>
              </a:path>
              <a:path w="368935" h="100965">
                <a:moveTo>
                  <a:pt x="19941" y="50214"/>
                </a:moveTo>
                <a:lnTo>
                  <a:pt x="12192" y="45720"/>
                </a:lnTo>
                <a:lnTo>
                  <a:pt x="9144" y="45720"/>
                </a:lnTo>
                <a:lnTo>
                  <a:pt x="9144" y="54864"/>
                </a:lnTo>
                <a:lnTo>
                  <a:pt x="12192" y="54864"/>
                </a:lnTo>
                <a:lnTo>
                  <a:pt x="19941" y="50214"/>
                </a:lnTo>
                <a:close/>
              </a:path>
              <a:path w="368935" h="100965">
                <a:moveTo>
                  <a:pt x="91440" y="94488"/>
                </a:moveTo>
                <a:lnTo>
                  <a:pt x="89916" y="91440"/>
                </a:lnTo>
                <a:lnTo>
                  <a:pt x="88392" y="89916"/>
                </a:lnTo>
                <a:lnTo>
                  <a:pt x="27957" y="54864"/>
                </a:lnTo>
                <a:lnTo>
                  <a:pt x="9144" y="54864"/>
                </a:lnTo>
                <a:lnTo>
                  <a:pt x="9144" y="55710"/>
                </a:lnTo>
                <a:lnTo>
                  <a:pt x="82296" y="99060"/>
                </a:lnTo>
                <a:lnTo>
                  <a:pt x="85344" y="100584"/>
                </a:lnTo>
                <a:lnTo>
                  <a:pt x="88392" y="99060"/>
                </a:lnTo>
                <a:lnTo>
                  <a:pt x="89916" y="97536"/>
                </a:lnTo>
                <a:lnTo>
                  <a:pt x="91440" y="94488"/>
                </a:lnTo>
                <a:close/>
              </a:path>
              <a:path w="368935" h="100965">
                <a:moveTo>
                  <a:pt x="27432" y="45720"/>
                </a:moveTo>
                <a:lnTo>
                  <a:pt x="12192" y="45720"/>
                </a:lnTo>
                <a:lnTo>
                  <a:pt x="19941" y="50214"/>
                </a:lnTo>
                <a:lnTo>
                  <a:pt x="27432" y="45720"/>
                </a:lnTo>
                <a:close/>
              </a:path>
              <a:path w="368935" h="100965">
                <a:moveTo>
                  <a:pt x="27957" y="54864"/>
                </a:moveTo>
                <a:lnTo>
                  <a:pt x="19941" y="50214"/>
                </a:lnTo>
                <a:lnTo>
                  <a:pt x="12192" y="54864"/>
                </a:lnTo>
                <a:lnTo>
                  <a:pt x="27957" y="54864"/>
                </a:lnTo>
                <a:close/>
              </a:path>
              <a:path w="368935" h="100965">
                <a:moveTo>
                  <a:pt x="348866" y="50214"/>
                </a:moveTo>
                <a:lnTo>
                  <a:pt x="341376" y="45720"/>
                </a:lnTo>
                <a:lnTo>
                  <a:pt x="27432" y="45720"/>
                </a:lnTo>
                <a:lnTo>
                  <a:pt x="19941" y="50214"/>
                </a:lnTo>
                <a:lnTo>
                  <a:pt x="27957" y="54864"/>
                </a:lnTo>
                <a:lnTo>
                  <a:pt x="340850" y="54864"/>
                </a:lnTo>
                <a:lnTo>
                  <a:pt x="348866" y="50214"/>
                </a:lnTo>
                <a:close/>
              </a:path>
              <a:path w="368935" h="100965">
                <a:moveTo>
                  <a:pt x="368808" y="50292"/>
                </a:moveTo>
                <a:lnTo>
                  <a:pt x="284988" y="1524"/>
                </a:lnTo>
                <a:lnTo>
                  <a:pt x="283464" y="0"/>
                </a:lnTo>
                <a:lnTo>
                  <a:pt x="280416" y="1524"/>
                </a:lnTo>
                <a:lnTo>
                  <a:pt x="278892" y="3048"/>
                </a:lnTo>
                <a:lnTo>
                  <a:pt x="277368" y="6096"/>
                </a:lnTo>
                <a:lnTo>
                  <a:pt x="277368" y="9144"/>
                </a:lnTo>
                <a:lnTo>
                  <a:pt x="280416" y="9144"/>
                </a:lnTo>
                <a:lnTo>
                  <a:pt x="341376" y="45720"/>
                </a:lnTo>
                <a:lnTo>
                  <a:pt x="359664" y="45720"/>
                </a:lnTo>
                <a:lnTo>
                  <a:pt x="359664" y="55612"/>
                </a:lnTo>
                <a:lnTo>
                  <a:pt x="368808" y="50292"/>
                </a:lnTo>
                <a:close/>
              </a:path>
              <a:path w="368935" h="100965">
                <a:moveTo>
                  <a:pt x="359664" y="55612"/>
                </a:moveTo>
                <a:lnTo>
                  <a:pt x="359664" y="54864"/>
                </a:lnTo>
                <a:lnTo>
                  <a:pt x="340850" y="54864"/>
                </a:lnTo>
                <a:lnTo>
                  <a:pt x="280416" y="89916"/>
                </a:lnTo>
                <a:lnTo>
                  <a:pt x="277368" y="91440"/>
                </a:lnTo>
                <a:lnTo>
                  <a:pt x="277368" y="94488"/>
                </a:lnTo>
                <a:lnTo>
                  <a:pt x="278892" y="97536"/>
                </a:lnTo>
                <a:lnTo>
                  <a:pt x="280416" y="99060"/>
                </a:lnTo>
                <a:lnTo>
                  <a:pt x="283464" y="100584"/>
                </a:lnTo>
                <a:lnTo>
                  <a:pt x="284988" y="99060"/>
                </a:lnTo>
                <a:lnTo>
                  <a:pt x="359664" y="55612"/>
                </a:lnTo>
                <a:close/>
              </a:path>
              <a:path w="368935" h="100965">
                <a:moveTo>
                  <a:pt x="356616" y="54864"/>
                </a:moveTo>
                <a:lnTo>
                  <a:pt x="348866" y="50214"/>
                </a:lnTo>
                <a:lnTo>
                  <a:pt x="340850" y="54864"/>
                </a:lnTo>
                <a:lnTo>
                  <a:pt x="356616" y="54864"/>
                </a:lnTo>
                <a:close/>
              </a:path>
              <a:path w="368935" h="100965">
                <a:moveTo>
                  <a:pt x="356616" y="45720"/>
                </a:moveTo>
                <a:lnTo>
                  <a:pt x="341376" y="45720"/>
                </a:lnTo>
                <a:lnTo>
                  <a:pt x="348866" y="50214"/>
                </a:lnTo>
                <a:lnTo>
                  <a:pt x="356616" y="45720"/>
                </a:lnTo>
                <a:close/>
              </a:path>
              <a:path w="368935" h="100965">
                <a:moveTo>
                  <a:pt x="359664" y="54864"/>
                </a:moveTo>
                <a:lnTo>
                  <a:pt x="359664" y="45720"/>
                </a:lnTo>
                <a:lnTo>
                  <a:pt x="356616" y="45720"/>
                </a:lnTo>
                <a:lnTo>
                  <a:pt x="348866" y="50214"/>
                </a:lnTo>
                <a:lnTo>
                  <a:pt x="356616" y="54864"/>
                </a:lnTo>
                <a:lnTo>
                  <a:pt x="359664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7894320" y="1242180"/>
            <a:ext cx="360045" cy="139065"/>
          </a:xfrm>
          <a:custGeom>
            <a:avLst/>
            <a:gdLst/>
            <a:ahLst/>
            <a:cxnLst/>
            <a:rect l="l" t="t" r="r" b="b"/>
            <a:pathLst>
              <a:path w="360045" h="139065">
                <a:moveTo>
                  <a:pt x="9144" y="28956"/>
                </a:moveTo>
                <a:lnTo>
                  <a:pt x="0" y="32004"/>
                </a:lnTo>
                <a:lnTo>
                  <a:pt x="7620" y="38813"/>
                </a:lnTo>
                <a:lnTo>
                  <a:pt x="7620" y="38100"/>
                </a:lnTo>
                <a:lnTo>
                  <a:pt x="9144" y="28956"/>
                </a:lnTo>
                <a:close/>
              </a:path>
              <a:path w="360045" h="139065">
                <a:moveTo>
                  <a:pt x="27097" y="32723"/>
                </a:moveTo>
                <a:lnTo>
                  <a:pt x="9144" y="28956"/>
                </a:lnTo>
                <a:lnTo>
                  <a:pt x="7620" y="38100"/>
                </a:lnTo>
                <a:lnTo>
                  <a:pt x="10668" y="38739"/>
                </a:lnTo>
                <a:lnTo>
                  <a:pt x="10668" y="38100"/>
                </a:lnTo>
                <a:lnTo>
                  <a:pt x="12192" y="30480"/>
                </a:lnTo>
                <a:lnTo>
                  <a:pt x="17961" y="35712"/>
                </a:lnTo>
                <a:lnTo>
                  <a:pt x="27097" y="32723"/>
                </a:lnTo>
                <a:close/>
              </a:path>
              <a:path w="360045" h="139065">
                <a:moveTo>
                  <a:pt x="79248" y="94488"/>
                </a:moveTo>
                <a:lnTo>
                  <a:pt x="79248" y="91440"/>
                </a:lnTo>
                <a:lnTo>
                  <a:pt x="77724" y="89916"/>
                </a:lnTo>
                <a:lnTo>
                  <a:pt x="24498" y="41641"/>
                </a:lnTo>
                <a:lnTo>
                  <a:pt x="7620" y="38100"/>
                </a:lnTo>
                <a:lnTo>
                  <a:pt x="7620" y="38813"/>
                </a:lnTo>
                <a:lnTo>
                  <a:pt x="71628" y="96012"/>
                </a:lnTo>
                <a:lnTo>
                  <a:pt x="73152" y="97536"/>
                </a:lnTo>
                <a:lnTo>
                  <a:pt x="76200" y="97536"/>
                </a:lnTo>
                <a:lnTo>
                  <a:pt x="79248" y="94488"/>
                </a:lnTo>
                <a:close/>
              </a:path>
              <a:path w="360045" h="139065">
                <a:moveTo>
                  <a:pt x="97536" y="6096"/>
                </a:moveTo>
                <a:lnTo>
                  <a:pt x="97536" y="4572"/>
                </a:lnTo>
                <a:lnTo>
                  <a:pt x="96012" y="1524"/>
                </a:lnTo>
                <a:lnTo>
                  <a:pt x="92964" y="0"/>
                </a:lnTo>
                <a:lnTo>
                  <a:pt x="91440" y="1524"/>
                </a:lnTo>
                <a:lnTo>
                  <a:pt x="9144" y="28956"/>
                </a:lnTo>
                <a:lnTo>
                  <a:pt x="27097" y="32723"/>
                </a:lnTo>
                <a:lnTo>
                  <a:pt x="94488" y="10668"/>
                </a:lnTo>
                <a:lnTo>
                  <a:pt x="96012" y="9144"/>
                </a:lnTo>
                <a:lnTo>
                  <a:pt x="97536" y="6096"/>
                </a:lnTo>
                <a:close/>
              </a:path>
              <a:path w="360045" h="139065">
                <a:moveTo>
                  <a:pt x="17961" y="35712"/>
                </a:moveTo>
                <a:lnTo>
                  <a:pt x="12192" y="30480"/>
                </a:lnTo>
                <a:lnTo>
                  <a:pt x="10668" y="38100"/>
                </a:lnTo>
                <a:lnTo>
                  <a:pt x="17961" y="35712"/>
                </a:lnTo>
                <a:close/>
              </a:path>
              <a:path w="360045" h="139065">
                <a:moveTo>
                  <a:pt x="24498" y="41641"/>
                </a:moveTo>
                <a:lnTo>
                  <a:pt x="17961" y="35712"/>
                </a:lnTo>
                <a:lnTo>
                  <a:pt x="10668" y="38100"/>
                </a:lnTo>
                <a:lnTo>
                  <a:pt x="10668" y="38739"/>
                </a:lnTo>
                <a:lnTo>
                  <a:pt x="24498" y="41641"/>
                </a:lnTo>
                <a:close/>
              </a:path>
              <a:path w="360045" h="139065">
                <a:moveTo>
                  <a:pt x="341591" y="103007"/>
                </a:moveTo>
                <a:lnTo>
                  <a:pt x="335215" y="97372"/>
                </a:lnTo>
                <a:lnTo>
                  <a:pt x="27097" y="32723"/>
                </a:lnTo>
                <a:lnTo>
                  <a:pt x="17961" y="35712"/>
                </a:lnTo>
                <a:lnTo>
                  <a:pt x="24498" y="41641"/>
                </a:lnTo>
                <a:lnTo>
                  <a:pt x="331971" y="106155"/>
                </a:lnTo>
                <a:lnTo>
                  <a:pt x="341591" y="103007"/>
                </a:lnTo>
                <a:close/>
              </a:path>
              <a:path w="360045" h="139065">
                <a:moveTo>
                  <a:pt x="350520" y="109728"/>
                </a:moveTo>
                <a:lnTo>
                  <a:pt x="350520" y="100584"/>
                </a:lnTo>
                <a:lnTo>
                  <a:pt x="348996" y="109728"/>
                </a:lnTo>
                <a:lnTo>
                  <a:pt x="331971" y="106155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60604" y="132588"/>
                </a:lnTo>
                <a:lnTo>
                  <a:pt x="262128" y="134112"/>
                </a:lnTo>
                <a:lnTo>
                  <a:pt x="262128" y="137160"/>
                </a:lnTo>
                <a:lnTo>
                  <a:pt x="265176" y="138684"/>
                </a:lnTo>
                <a:lnTo>
                  <a:pt x="268224" y="137160"/>
                </a:lnTo>
                <a:lnTo>
                  <a:pt x="350520" y="109728"/>
                </a:lnTo>
                <a:close/>
              </a:path>
              <a:path w="360045" h="139065">
                <a:moveTo>
                  <a:pt x="359664" y="106680"/>
                </a:moveTo>
                <a:lnTo>
                  <a:pt x="288036" y="42672"/>
                </a:lnTo>
                <a:lnTo>
                  <a:pt x="286512" y="41148"/>
                </a:lnTo>
                <a:lnTo>
                  <a:pt x="283464" y="41148"/>
                </a:lnTo>
                <a:lnTo>
                  <a:pt x="281940" y="42672"/>
                </a:lnTo>
                <a:lnTo>
                  <a:pt x="278892" y="44196"/>
                </a:lnTo>
                <a:lnTo>
                  <a:pt x="278892" y="47244"/>
                </a:lnTo>
                <a:lnTo>
                  <a:pt x="281940" y="50292"/>
                </a:lnTo>
                <a:lnTo>
                  <a:pt x="335215" y="97372"/>
                </a:lnTo>
                <a:lnTo>
                  <a:pt x="350520" y="100584"/>
                </a:lnTo>
                <a:lnTo>
                  <a:pt x="350520" y="109728"/>
                </a:lnTo>
                <a:lnTo>
                  <a:pt x="359664" y="106680"/>
                </a:lnTo>
                <a:close/>
              </a:path>
              <a:path w="360045" h="139065">
                <a:moveTo>
                  <a:pt x="348996" y="109728"/>
                </a:moveTo>
                <a:lnTo>
                  <a:pt x="348996" y="100584"/>
                </a:lnTo>
                <a:lnTo>
                  <a:pt x="347472" y="108204"/>
                </a:lnTo>
                <a:lnTo>
                  <a:pt x="341591" y="103007"/>
                </a:lnTo>
                <a:lnTo>
                  <a:pt x="331971" y="106155"/>
                </a:lnTo>
                <a:lnTo>
                  <a:pt x="348996" y="109728"/>
                </a:lnTo>
                <a:close/>
              </a:path>
              <a:path w="360045" h="139065">
                <a:moveTo>
                  <a:pt x="350520" y="100584"/>
                </a:moveTo>
                <a:lnTo>
                  <a:pt x="335215" y="97372"/>
                </a:lnTo>
                <a:lnTo>
                  <a:pt x="341591" y="103007"/>
                </a:lnTo>
                <a:lnTo>
                  <a:pt x="348996" y="100584"/>
                </a:lnTo>
                <a:lnTo>
                  <a:pt x="348996" y="109728"/>
                </a:lnTo>
                <a:lnTo>
                  <a:pt x="350520" y="100584"/>
                </a:lnTo>
                <a:close/>
              </a:path>
              <a:path w="360045" h="139065">
                <a:moveTo>
                  <a:pt x="348996" y="100584"/>
                </a:moveTo>
                <a:lnTo>
                  <a:pt x="341591" y="103007"/>
                </a:lnTo>
                <a:lnTo>
                  <a:pt x="347472" y="108204"/>
                </a:lnTo>
                <a:lnTo>
                  <a:pt x="348996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8321040" y="1644516"/>
            <a:ext cx="137160" cy="289560"/>
          </a:xfrm>
          <a:custGeom>
            <a:avLst/>
            <a:gdLst/>
            <a:ahLst/>
            <a:cxnLst/>
            <a:rect l="l" t="t" r="r" b="b"/>
            <a:pathLst>
              <a:path w="137159" h="289559">
                <a:moveTo>
                  <a:pt x="23866" y="262250"/>
                </a:moveTo>
                <a:lnTo>
                  <a:pt x="9144" y="193548"/>
                </a:lnTo>
                <a:lnTo>
                  <a:pt x="9144" y="190500"/>
                </a:lnTo>
                <a:lnTo>
                  <a:pt x="6096" y="188976"/>
                </a:lnTo>
                <a:lnTo>
                  <a:pt x="1524" y="188976"/>
                </a:lnTo>
                <a:lnTo>
                  <a:pt x="0" y="192024"/>
                </a:lnTo>
                <a:lnTo>
                  <a:pt x="0" y="195072"/>
                </a:lnTo>
                <a:lnTo>
                  <a:pt x="18288" y="282291"/>
                </a:lnTo>
                <a:lnTo>
                  <a:pt x="18288" y="278892"/>
                </a:lnTo>
                <a:lnTo>
                  <a:pt x="23866" y="262250"/>
                </a:lnTo>
                <a:close/>
              </a:path>
              <a:path w="137159" h="289559">
                <a:moveTo>
                  <a:pt x="25690" y="270766"/>
                </a:moveTo>
                <a:lnTo>
                  <a:pt x="23866" y="262250"/>
                </a:lnTo>
                <a:lnTo>
                  <a:pt x="18288" y="278892"/>
                </a:lnTo>
                <a:lnTo>
                  <a:pt x="19812" y="279400"/>
                </a:lnTo>
                <a:lnTo>
                  <a:pt x="19812" y="275844"/>
                </a:lnTo>
                <a:lnTo>
                  <a:pt x="25690" y="270766"/>
                </a:lnTo>
                <a:close/>
              </a:path>
              <a:path w="137159" h="289559">
                <a:moveTo>
                  <a:pt x="94488" y="224028"/>
                </a:moveTo>
                <a:lnTo>
                  <a:pt x="94488" y="220980"/>
                </a:lnTo>
                <a:lnTo>
                  <a:pt x="92964" y="219456"/>
                </a:lnTo>
                <a:lnTo>
                  <a:pt x="91440" y="216408"/>
                </a:lnTo>
                <a:lnTo>
                  <a:pt x="88392" y="216408"/>
                </a:lnTo>
                <a:lnTo>
                  <a:pt x="86868" y="217932"/>
                </a:lnTo>
                <a:lnTo>
                  <a:pt x="33412" y="264098"/>
                </a:lnTo>
                <a:lnTo>
                  <a:pt x="27432" y="281940"/>
                </a:lnTo>
                <a:lnTo>
                  <a:pt x="18288" y="278892"/>
                </a:lnTo>
                <a:lnTo>
                  <a:pt x="18288" y="282291"/>
                </a:lnTo>
                <a:lnTo>
                  <a:pt x="19812" y="289560"/>
                </a:lnTo>
                <a:lnTo>
                  <a:pt x="92964" y="225552"/>
                </a:lnTo>
                <a:lnTo>
                  <a:pt x="94488" y="224028"/>
                </a:lnTo>
                <a:close/>
              </a:path>
              <a:path w="137159" h="289559">
                <a:moveTo>
                  <a:pt x="27432" y="278892"/>
                </a:moveTo>
                <a:lnTo>
                  <a:pt x="25690" y="270766"/>
                </a:lnTo>
                <a:lnTo>
                  <a:pt x="19812" y="275844"/>
                </a:lnTo>
                <a:lnTo>
                  <a:pt x="27432" y="278892"/>
                </a:lnTo>
                <a:close/>
              </a:path>
              <a:path w="137159" h="289559">
                <a:moveTo>
                  <a:pt x="27432" y="281940"/>
                </a:moveTo>
                <a:lnTo>
                  <a:pt x="27432" y="278892"/>
                </a:lnTo>
                <a:lnTo>
                  <a:pt x="19812" y="275844"/>
                </a:lnTo>
                <a:lnTo>
                  <a:pt x="19812" y="279400"/>
                </a:lnTo>
                <a:lnTo>
                  <a:pt x="27432" y="281940"/>
                </a:lnTo>
                <a:close/>
              </a:path>
              <a:path w="137159" h="289559">
                <a:moveTo>
                  <a:pt x="113255" y="25899"/>
                </a:moveTo>
                <a:lnTo>
                  <a:pt x="111443" y="17291"/>
                </a:lnTo>
                <a:lnTo>
                  <a:pt x="103747" y="23937"/>
                </a:lnTo>
                <a:lnTo>
                  <a:pt x="23866" y="262250"/>
                </a:lnTo>
                <a:lnTo>
                  <a:pt x="25690" y="270766"/>
                </a:lnTo>
                <a:lnTo>
                  <a:pt x="33412" y="264098"/>
                </a:lnTo>
                <a:lnTo>
                  <a:pt x="113255" y="25899"/>
                </a:lnTo>
                <a:close/>
              </a:path>
              <a:path w="137159" h="289559">
                <a:moveTo>
                  <a:pt x="33412" y="264098"/>
                </a:moveTo>
                <a:lnTo>
                  <a:pt x="25690" y="270766"/>
                </a:lnTo>
                <a:lnTo>
                  <a:pt x="27432" y="278892"/>
                </a:lnTo>
                <a:lnTo>
                  <a:pt x="27432" y="281940"/>
                </a:lnTo>
                <a:lnTo>
                  <a:pt x="33412" y="264098"/>
                </a:lnTo>
                <a:close/>
              </a:path>
              <a:path w="137159" h="289559">
                <a:moveTo>
                  <a:pt x="109534" y="6674"/>
                </a:moveTo>
                <a:lnTo>
                  <a:pt x="44196" y="62484"/>
                </a:lnTo>
                <a:lnTo>
                  <a:pt x="42672" y="64008"/>
                </a:lnTo>
                <a:lnTo>
                  <a:pt x="42672" y="67056"/>
                </a:lnTo>
                <a:lnTo>
                  <a:pt x="44196" y="70104"/>
                </a:lnTo>
                <a:lnTo>
                  <a:pt x="45720" y="71628"/>
                </a:lnTo>
                <a:lnTo>
                  <a:pt x="48768" y="71628"/>
                </a:lnTo>
                <a:lnTo>
                  <a:pt x="50292" y="70104"/>
                </a:lnTo>
                <a:lnTo>
                  <a:pt x="103747" y="23937"/>
                </a:lnTo>
                <a:lnTo>
                  <a:pt x="109534" y="6674"/>
                </a:lnTo>
                <a:close/>
              </a:path>
              <a:path w="137159" h="289559">
                <a:moveTo>
                  <a:pt x="118872" y="9144"/>
                </a:moveTo>
                <a:lnTo>
                  <a:pt x="110075" y="6211"/>
                </a:lnTo>
                <a:lnTo>
                  <a:pt x="109534" y="6674"/>
                </a:lnTo>
                <a:lnTo>
                  <a:pt x="103747" y="23937"/>
                </a:lnTo>
                <a:lnTo>
                  <a:pt x="109728" y="18772"/>
                </a:lnTo>
                <a:lnTo>
                  <a:pt x="109728" y="9144"/>
                </a:lnTo>
                <a:lnTo>
                  <a:pt x="117348" y="12192"/>
                </a:lnTo>
                <a:lnTo>
                  <a:pt x="117348" y="13690"/>
                </a:lnTo>
                <a:lnTo>
                  <a:pt x="118872" y="9144"/>
                </a:lnTo>
                <a:close/>
              </a:path>
              <a:path w="137159" h="289559">
                <a:moveTo>
                  <a:pt x="110075" y="6211"/>
                </a:moveTo>
                <a:lnTo>
                  <a:pt x="109728" y="6096"/>
                </a:lnTo>
                <a:lnTo>
                  <a:pt x="109534" y="6674"/>
                </a:lnTo>
                <a:lnTo>
                  <a:pt x="110075" y="6211"/>
                </a:lnTo>
                <a:close/>
              </a:path>
              <a:path w="137159" h="289559">
                <a:moveTo>
                  <a:pt x="117348" y="12192"/>
                </a:moveTo>
                <a:lnTo>
                  <a:pt x="109728" y="9144"/>
                </a:lnTo>
                <a:lnTo>
                  <a:pt x="111443" y="17291"/>
                </a:lnTo>
                <a:lnTo>
                  <a:pt x="117348" y="12192"/>
                </a:lnTo>
                <a:close/>
              </a:path>
              <a:path w="137159" h="289559">
                <a:moveTo>
                  <a:pt x="111443" y="17291"/>
                </a:moveTo>
                <a:lnTo>
                  <a:pt x="109728" y="9144"/>
                </a:lnTo>
                <a:lnTo>
                  <a:pt x="109728" y="18772"/>
                </a:lnTo>
                <a:lnTo>
                  <a:pt x="111443" y="17291"/>
                </a:lnTo>
                <a:close/>
              </a:path>
              <a:path w="137159" h="289559">
                <a:moveTo>
                  <a:pt x="137160" y="96012"/>
                </a:moveTo>
                <a:lnTo>
                  <a:pt x="137160" y="94488"/>
                </a:lnTo>
                <a:lnTo>
                  <a:pt x="117348" y="0"/>
                </a:lnTo>
                <a:lnTo>
                  <a:pt x="110075" y="6211"/>
                </a:lnTo>
                <a:lnTo>
                  <a:pt x="118872" y="9144"/>
                </a:lnTo>
                <a:lnTo>
                  <a:pt x="118872" y="52578"/>
                </a:lnTo>
                <a:lnTo>
                  <a:pt x="128016" y="96012"/>
                </a:lnTo>
                <a:lnTo>
                  <a:pt x="128016" y="97536"/>
                </a:lnTo>
                <a:lnTo>
                  <a:pt x="131064" y="100584"/>
                </a:lnTo>
                <a:lnTo>
                  <a:pt x="132588" y="99060"/>
                </a:lnTo>
                <a:lnTo>
                  <a:pt x="135636" y="99060"/>
                </a:lnTo>
                <a:lnTo>
                  <a:pt x="137160" y="96012"/>
                </a:lnTo>
                <a:close/>
              </a:path>
              <a:path w="137159" h="289559">
                <a:moveTo>
                  <a:pt x="117348" y="13690"/>
                </a:moveTo>
                <a:lnTo>
                  <a:pt x="117348" y="12192"/>
                </a:lnTo>
                <a:lnTo>
                  <a:pt x="111443" y="17291"/>
                </a:lnTo>
                <a:lnTo>
                  <a:pt x="113255" y="25899"/>
                </a:lnTo>
                <a:lnTo>
                  <a:pt x="117348" y="13690"/>
                </a:lnTo>
                <a:close/>
              </a:path>
              <a:path w="137159" h="289559">
                <a:moveTo>
                  <a:pt x="118872" y="52578"/>
                </a:moveTo>
                <a:lnTo>
                  <a:pt x="118872" y="9144"/>
                </a:lnTo>
                <a:lnTo>
                  <a:pt x="113255" y="25899"/>
                </a:lnTo>
                <a:lnTo>
                  <a:pt x="118872" y="525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9" name="图片 38" descr="C7NWI0M4W@TX{YR(E2`G6~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5" y="3227070"/>
            <a:ext cx="3223260" cy="2524760"/>
          </a:xfrm>
          <a:prstGeom prst="rect">
            <a:avLst/>
          </a:prstGeom>
        </p:spPr>
      </p:pic>
      <p:sp>
        <p:nvSpPr>
          <p:cNvPr id="41" name="object 8"/>
          <p:cNvSpPr txBox="1"/>
          <p:nvPr/>
        </p:nvSpPr>
        <p:spPr>
          <a:xfrm>
            <a:off x="847845" y="5823584"/>
            <a:ext cx="2620645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lnSpc>
                <a:spcPts val="1710"/>
              </a:lnSpc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市场划分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893893" y="2529436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4270067" y="3635619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691017" y="1203325"/>
            <a:ext cx="5657850" cy="42195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403531" y="2191375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3895683" y="3924150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4943078" y="2173557"/>
            <a:ext cx="199497" cy="199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320119" y="4108021"/>
            <a:ext cx="199497" cy="199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047999" y="2107272"/>
            <a:ext cx="538480" cy="572770"/>
          </a:xfrm>
          <a:custGeom>
            <a:avLst/>
            <a:gdLst/>
            <a:ahLst/>
            <a:cxnLst/>
            <a:rect l="l" t="t" r="r" b="b"/>
            <a:pathLst>
              <a:path w="538479" h="572769">
                <a:moveTo>
                  <a:pt x="0" y="0"/>
                </a:moveTo>
                <a:lnTo>
                  <a:pt x="537904" y="0"/>
                </a:lnTo>
                <a:lnTo>
                  <a:pt x="537904" y="572422"/>
                </a:lnTo>
                <a:lnTo>
                  <a:pt x="0" y="57242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691005" y="1131570"/>
            <a:ext cx="5657850" cy="4218940"/>
            <a:chOff x="2663" y="1782"/>
            <a:chExt cx="8910" cy="6644"/>
          </a:xfrm>
        </p:grpSpPr>
        <p:sp>
          <p:nvSpPr>
            <p:cNvPr id="2" name="object 2"/>
            <p:cNvSpPr/>
            <p:nvPr/>
          </p:nvSpPr>
          <p:spPr>
            <a:xfrm>
              <a:off x="2663" y="1782"/>
              <a:ext cx="8910" cy="664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3"/>
            <p:cNvSpPr/>
            <p:nvPr/>
          </p:nvSpPr>
          <p:spPr>
            <a:xfrm>
              <a:off x="7784" y="3310"/>
              <a:ext cx="314" cy="31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5229" y="6356"/>
              <a:ext cx="314" cy="3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4800" y="3206"/>
              <a:ext cx="848" cy="902"/>
            </a:xfrm>
            <a:custGeom>
              <a:avLst/>
              <a:gdLst/>
              <a:ahLst/>
              <a:cxnLst/>
              <a:rect l="l" t="t" r="r" b="b"/>
              <a:pathLst>
                <a:path w="538479" h="572769">
                  <a:moveTo>
                    <a:pt x="0" y="0"/>
                  </a:moveTo>
                  <a:lnTo>
                    <a:pt x="537904" y="0"/>
                  </a:lnTo>
                  <a:lnTo>
                    <a:pt x="537904" y="572422"/>
                  </a:lnTo>
                  <a:lnTo>
                    <a:pt x="0" y="57242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818515" y="1100594"/>
            <a:ext cx="422021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95" dirty="0">
                <a:latin typeface="Calibri" panose="020F0502020204030204"/>
                <a:cs typeface="Calibri" panose="020F0502020204030204"/>
              </a:rPr>
              <a:t>K</a:t>
            </a:r>
            <a:r>
              <a:rPr lang="en-US" sz="2800" b="1" spc="-195" dirty="0">
                <a:latin typeface="Calibri" panose="020F0502020204030204"/>
                <a:cs typeface="Calibri" panose="020F0502020204030204"/>
              </a:rPr>
              <a:t>mean</a:t>
            </a:r>
            <a:r>
              <a:rPr lang="zh-CN" altLang="en-US" sz="2800" b="1" spc="-195" dirty="0">
                <a:latin typeface="Calibri" panose="020F0502020204030204"/>
                <a:cs typeface="Calibri" panose="020F0502020204030204"/>
              </a:rPr>
              <a:t>算法</a:t>
            </a:r>
            <a:endParaRPr lang="zh-CN" altLang="en-US" sz="2800" b="1" spc="-19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400" spc="-575" dirty="0">
                <a:latin typeface="Calibri" panose="020F0502020204030204"/>
                <a:cs typeface="Calibri" panose="020F0502020204030204"/>
              </a:rPr>
              <a:t>     </a:t>
            </a:r>
            <a:r>
              <a:rPr lang="en-US" sz="2400" spc="-575" dirty="0">
                <a:latin typeface="Calibri" panose="020F0502020204030204"/>
                <a:cs typeface="Calibri" panose="020F0502020204030204"/>
              </a:rPr>
              <a:t>	 .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聚类个数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3330"/>
              </a:lnSpc>
              <a:spcBef>
                <a:spcPts val="2095"/>
              </a:spcBef>
            </a:pPr>
            <a:endParaRPr lang="zh-CN" sz="2000" spc="-5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2267585" y="3270923"/>
            <a:ext cx="2665476" cy="3497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093688" y="4007789"/>
            <a:ext cx="1191006" cy="288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395183" y="2625280"/>
            <a:ext cx="258317" cy="20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4521580" y="1660525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/>
          <p:nvPr/>
        </p:nvSpPr>
        <p:spPr>
          <a:xfrm>
            <a:off x="746760" y="885329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5276" y="2697225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690061" y="2328925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690061" y="3433825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090165" y="2728252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153319" y="3090862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2170175" y="3941432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036570" y="2504287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098812" y="3539186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071230" y="1688605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4968887" y="2814168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43963" y="3909529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117890" y="3531768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127630" y="2449487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6.1  </a:t>
            </a:r>
            <a:r>
              <a:rPr lang="zh-CN" altLang="en-US" dirty="0" smtClean="0"/>
              <a:t>聚类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00594"/>
            <a:ext cx="45339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K-­‐means </a:t>
            </a:r>
            <a:r>
              <a:rPr lang="zh-CN" sz="2400" b="1" u="none" spc="-16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应用于连续样本</a:t>
            </a:r>
            <a:endParaRPr lang="zh-CN" sz="2400" b="1" u="none" spc="-16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684" y="221500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7032" y="2189797"/>
            <a:ext cx="117908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29289" y="4772362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3966184" y="4713408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932163" y="297497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0445" y="317657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477971" y="2806255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659619" y="304250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33940" y="2949968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663700" y="2997834"/>
            <a:ext cx="71120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282700" y="3210674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866595" y="3085693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725180" y="2818320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679460" y="3181794"/>
            <a:ext cx="71120" cy="71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382966" y="3062046"/>
            <a:ext cx="71119" cy="71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312187" y="45713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33841" y="4418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258720" y="4221465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2586241" y="420404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97481" y="447651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971365" y="2267343"/>
            <a:ext cx="11430" cy="2694305"/>
          </a:xfrm>
          <a:custGeom>
            <a:avLst/>
            <a:gdLst/>
            <a:ahLst/>
            <a:cxnLst/>
            <a:rect l="l" t="t" r="r" b="b"/>
            <a:pathLst>
              <a:path w="11429" h="2694304">
                <a:moveTo>
                  <a:pt x="11301" y="26937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12740" y="2242146"/>
            <a:ext cx="117906" cy="116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779213" y="4774064"/>
            <a:ext cx="3432175" cy="0"/>
          </a:xfrm>
          <a:custGeom>
            <a:avLst/>
            <a:gdLst/>
            <a:ahLst/>
            <a:cxnLst/>
            <a:rect l="l" t="t" r="r" b="b"/>
            <a:pathLst>
              <a:path w="3432175">
                <a:moveTo>
                  <a:pt x="0" y="0"/>
                </a:moveTo>
                <a:lnTo>
                  <a:pt x="343157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8120074" y="4715109"/>
            <a:ext cx="115912" cy="1179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 txBox="1"/>
          <p:nvPr/>
        </p:nvSpPr>
        <p:spPr>
          <a:xfrm>
            <a:off x="5863116" y="1792109"/>
            <a:ext cx="1318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20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sizing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6303683" y="4870846"/>
            <a:ext cx="706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He</a:t>
            </a:r>
            <a:r>
              <a:rPr sz="2000" dirty="0">
                <a:latin typeface="Calibri" panose="020F0502020204030204"/>
                <a:cs typeface="Calibri" panose="020F0502020204030204"/>
              </a:rPr>
              <a:t>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29"/>
          <p:cNvSpPr txBox="1"/>
          <p:nvPr/>
        </p:nvSpPr>
        <p:spPr>
          <a:xfrm>
            <a:off x="4518368" y="3149857"/>
            <a:ext cx="335915" cy="774700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000" dirty="0">
                <a:latin typeface="Calibri" panose="020F0502020204030204"/>
                <a:cs typeface="Calibri" panose="020F0502020204030204"/>
              </a:rPr>
              <a:t>eight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5037948" y="2148410"/>
            <a:ext cx="3308534" cy="2618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388387" y="403795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675005" y="1214755"/>
            <a:ext cx="6684010" cy="192786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p>
            <a:pPr marL="12700">
              <a:lnSpc>
                <a:spcPct val="100000"/>
              </a:lnSpc>
              <a:spcBef>
                <a:spcPts val="1460"/>
              </a:spcBef>
            </a:pP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sz="2200" dirty="0">
                <a:latin typeface="Calibri" panose="020F0502020204030204"/>
                <a:cs typeface="Calibri" panose="020F0502020204030204"/>
              </a:rPr>
              <a:t>=       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当前属于哪一个聚类中心（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1,2,3,...K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）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  <a:p>
            <a:pPr marL="787400" marR="64135" indent="-165100">
              <a:lnSpc>
                <a:spcPts val="2600"/>
              </a:lnSpc>
              <a:spcBef>
                <a:spcPts val="1485"/>
              </a:spcBef>
              <a:tabLst>
                <a:tab pos="3591560" algn="l"/>
              </a:tabLst>
            </a:pPr>
            <a:r>
              <a:rPr lang="en-US" sz="2200">
                <a:latin typeface="Calibri" panose="020F0502020204030204"/>
                <a:cs typeface="Calibri" panose="020F0502020204030204"/>
              </a:rPr>
              <a:t>= 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聚类中心    （             ）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787400" marR="5080" indent="-165100">
              <a:lnSpc>
                <a:spcPts val="2600"/>
              </a:lnSpc>
              <a:spcBef>
                <a:spcPts val="18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 = </a:t>
            </a:r>
            <a:r>
              <a:rPr lang="zh-CN" sz="2200" dirty="0">
                <a:latin typeface="Calibri" panose="020F0502020204030204"/>
                <a:cs typeface="Calibri" panose="020F0502020204030204"/>
              </a:rPr>
              <a:t>属于聚类的样本         聚类中心；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890270" y="3630930"/>
            <a:ext cx="158750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spc="-10" dirty="0">
                <a:latin typeface="Calibri" panose="020F0502020204030204"/>
                <a:cs typeface="Calibri" panose="020F0502020204030204"/>
              </a:rPr>
              <a:t>优化目标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844362" y="1908606"/>
            <a:ext cx="374903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514881" y="1908606"/>
            <a:ext cx="42062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574110" y="2758274"/>
            <a:ext cx="420623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84300" y="2549525"/>
            <a:ext cx="294894" cy="201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854690" y="2919730"/>
            <a:ext cx="502920" cy="20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1510665" y="4029075"/>
            <a:ext cx="6777990" cy="83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510665" y="5043296"/>
            <a:ext cx="4974336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586865" y="5705475"/>
            <a:ext cx="1033843" cy="150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105772" y="2511729"/>
            <a:ext cx="882014" cy="238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693670" y="2522372"/>
            <a:ext cx="116204" cy="1790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3402458" y="2893241"/>
            <a:ext cx="100330" cy="7620"/>
          </a:xfrm>
          <a:custGeom>
            <a:avLst/>
            <a:gdLst/>
            <a:ahLst/>
            <a:cxnLst/>
            <a:rect l="l" t="t" r="r" b="b"/>
            <a:pathLst>
              <a:path w="100330" h="7619">
                <a:moveTo>
                  <a:pt x="7199" y="0"/>
                </a:moveTo>
                <a:lnTo>
                  <a:pt x="7199" y="7199"/>
                </a:lnTo>
                <a:lnTo>
                  <a:pt x="0" y="0"/>
                </a:lnTo>
                <a:lnTo>
                  <a:pt x="7199" y="7199"/>
                </a:lnTo>
                <a:lnTo>
                  <a:pt x="14399" y="7199"/>
                </a:lnTo>
                <a:lnTo>
                  <a:pt x="92519" y="7199"/>
                </a:lnTo>
                <a:lnTo>
                  <a:pt x="100079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461339" y="49751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6.2  </a:t>
            </a:r>
            <a:r>
              <a:rPr lang="zh-CN" altLang="en-US" dirty="0" smtClean="0"/>
              <a:t>优化目标</a:t>
            </a:r>
            <a:endParaRPr lang="zh-CN" altLang="en-US" dirty="0" smtClean="0"/>
          </a:p>
        </p:txBody>
      </p:sp>
      <p:sp>
        <p:nvSpPr>
          <p:cNvPr id="35" name="object 2"/>
          <p:cNvSpPr/>
          <p:nvPr/>
        </p:nvSpPr>
        <p:spPr>
          <a:xfrm>
            <a:off x="4449825" y="1875790"/>
            <a:ext cx="2590038" cy="274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675005" y="1100594"/>
            <a:ext cx="4869815" cy="1782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随机生成     个中心的初始值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1275" marR="5080" indent="-5715">
              <a:lnSpc>
                <a:spcPct val="108000"/>
              </a:lnSpc>
              <a:spcBef>
                <a:spcPts val="2350"/>
              </a:spcBef>
              <a:tabLst>
                <a:tab pos="27901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重复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173521" y="2912490"/>
            <a:ext cx="2456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)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cluster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centroid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5"/>
          <p:cNvSpPr txBox="1"/>
          <p:nvPr/>
        </p:nvSpPr>
        <p:spPr>
          <a:xfrm>
            <a:off x="1618306" y="2544190"/>
            <a:ext cx="3235960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912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02690" marR="5080" indent="-276225">
              <a:lnSpc>
                <a:spcPct val="101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:= index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6"/>
          <p:cNvSpPr txBox="1"/>
          <p:nvPr/>
        </p:nvSpPr>
        <p:spPr>
          <a:xfrm>
            <a:off x="1618306" y="3649090"/>
            <a:ext cx="67214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:=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average (mean) of points assigned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cluster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7"/>
          <p:cNvSpPr/>
          <p:nvPr/>
        </p:nvSpPr>
        <p:spPr>
          <a:xfrm>
            <a:off x="2018410" y="2943517"/>
            <a:ext cx="374904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8"/>
          <p:cNvSpPr/>
          <p:nvPr/>
        </p:nvSpPr>
        <p:spPr>
          <a:xfrm>
            <a:off x="4081564" y="3306127"/>
            <a:ext cx="420624" cy="276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9"/>
          <p:cNvSpPr/>
          <p:nvPr/>
        </p:nvSpPr>
        <p:spPr>
          <a:xfrm>
            <a:off x="2098420" y="4156697"/>
            <a:ext cx="294894" cy="201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10"/>
          <p:cNvSpPr/>
          <p:nvPr/>
        </p:nvSpPr>
        <p:spPr>
          <a:xfrm>
            <a:off x="2964815" y="2719552"/>
            <a:ext cx="230505" cy="125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11"/>
          <p:cNvSpPr/>
          <p:nvPr/>
        </p:nvSpPr>
        <p:spPr>
          <a:xfrm>
            <a:off x="3027057" y="3754451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12"/>
          <p:cNvSpPr/>
          <p:nvPr/>
        </p:nvSpPr>
        <p:spPr>
          <a:xfrm>
            <a:off x="1999475" y="1903870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13"/>
          <p:cNvSpPr/>
          <p:nvPr/>
        </p:nvSpPr>
        <p:spPr>
          <a:xfrm>
            <a:off x="4897132" y="3029433"/>
            <a:ext cx="236790" cy="190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14"/>
          <p:cNvSpPr/>
          <p:nvPr/>
        </p:nvSpPr>
        <p:spPr>
          <a:xfrm>
            <a:off x="8372208" y="4124794"/>
            <a:ext cx="127824" cy="19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15"/>
          <p:cNvSpPr/>
          <p:nvPr/>
        </p:nvSpPr>
        <p:spPr>
          <a:xfrm>
            <a:off x="2046135" y="3747033"/>
            <a:ext cx="127824" cy="196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16"/>
          <p:cNvSpPr/>
          <p:nvPr/>
        </p:nvSpPr>
        <p:spPr>
          <a:xfrm>
            <a:off x="2055875" y="2664752"/>
            <a:ext cx="75437" cy="1885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5620397" y="1395426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5542648" y="1375587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451665" y="301980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652624" y="2942374"/>
            <a:ext cx="110566" cy="155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459740" y="1459369"/>
            <a:ext cx="4243070" cy="305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2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确保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zh-CN" altLang="en-US" sz="2400" dirty="0">
              <a:latin typeface="Times New Roman" panose="02020603050405020304"/>
              <a:cs typeface="Times New Roman" panose="02020603050405020304"/>
            </a:endParaRPr>
          </a:p>
          <a:p>
            <a:pPr marL="12700" marR="589915">
              <a:lnSpc>
                <a:spcPts val="3300"/>
              </a:lnSpc>
              <a:tabLst>
                <a:tab pos="252666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随机选取    个随机样本；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334010" marR="5080" indent="-321945">
              <a:lnSpc>
                <a:spcPts val="3300"/>
              </a:lnSpc>
              <a:tabLst>
                <a:tab pos="216027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初始设置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等于    这些样本；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712595" y="3832087"/>
            <a:ext cx="1447800" cy="211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6068059" y="2688589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6357099" y="2427858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6601459" y="2168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47179" y="254977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115887" y="2231390"/>
            <a:ext cx="71120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7531100" y="1850999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004060" y="18199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8140700" y="1515110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7655128" y="1577733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220443" y="206419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7807528" y="210991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620397" y="3666961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542648" y="3647122"/>
            <a:ext cx="155498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5451665" y="5291342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4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8652624" y="5213913"/>
            <a:ext cx="110566" cy="155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6068059" y="4960132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6357099" y="4699393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6601459" y="4440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6647179" y="4821313"/>
            <a:ext cx="71119" cy="71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6115887" y="4502937"/>
            <a:ext cx="71120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7531100" y="4122534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8004060" y="4091457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8140700" y="3786657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7655128" y="3849268"/>
            <a:ext cx="71119" cy="7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8220443" y="4335742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7807528" y="4381461"/>
            <a:ext cx="71119" cy="71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1171359" y="2194560"/>
            <a:ext cx="1010411" cy="237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1707235" y="3005315"/>
            <a:ext cx="279843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856718" y="3728866"/>
            <a:ext cx="279844" cy="2253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7789316" y="1684015"/>
            <a:ext cx="36195" cy="28575"/>
          </a:xfrm>
          <a:custGeom>
            <a:avLst/>
            <a:gdLst/>
            <a:ahLst/>
            <a:cxnLst/>
            <a:rect l="l" t="t" r="r" b="b"/>
            <a:pathLst>
              <a:path w="36195" h="28575">
                <a:moveTo>
                  <a:pt x="0" y="0"/>
                </a:moveTo>
                <a:lnTo>
                  <a:pt x="7199" y="0"/>
                </a:lnTo>
                <a:lnTo>
                  <a:pt x="7199" y="6839"/>
                </a:lnTo>
                <a:lnTo>
                  <a:pt x="14399" y="6839"/>
                </a:lnTo>
                <a:lnTo>
                  <a:pt x="14399" y="13679"/>
                </a:lnTo>
                <a:lnTo>
                  <a:pt x="21599" y="13679"/>
                </a:lnTo>
                <a:lnTo>
                  <a:pt x="21599" y="21239"/>
                </a:lnTo>
                <a:lnTo>
                  <a:pt x="28439" y="21239"/>
                </a:lnTo>
                <a:lnTo>
                  <a:pt x="28439" y="28079"/>
                </a:lnTo>
                <a:lnTo>
                  <a:pt x="35639" y="2807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38" name="对象 -2147482623"/>
          <p:cNvGraphicFramePr>
            <a:graphicFrameLocks noChangeAspect="1"/>
          </p:cNvGraphicFramePr>
          <p:nvPr/>
        </p:nvGraphicFramePr>
        <p:xfrm>
          <a:off x="457835" y="4543425"/>
          <a:ext cx="1719580" cy="176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571500" imgH="685800" progId="Equation.KSEE3">
                  <p:embed/>
                </p:oleObj>
              </mc:Choice>
              <mc:Fallback>
                <p:oleObj name="" r:id="rId9" imgW="571500" imgH="685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835" y="4543425"/>
                        <a:ext cx="1719580" cy="1760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6463665" y="4605655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31535" y="433578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329170" y="143764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39815" y="2159000"/>
            <a:ext cx="49657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非监督式学习</a:t>
            </a:r>
            <a:endParaRPr lang="zh-CN" altLang="en-US" dirty="0" smtClean="0"/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58165" y="1327785"/>
            <a:ext cx="77349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354965" marR="5080" indent="-342900">
              <a:lnSpc>
                <a:spcPct val="100000"/>
              </a:lnSpc>
              <a:spcBef>
                <a:spcPts val="100"/>
              </a:spcBef>
              <a:tabLst>
                <a:tab pos="4636770" algn="l"/>
              </a:tabLst>
            </a:pPr>
            <a:r>
              <a:rPr lang="zh-CN" sz="2400" spc="-5" dirty="0">
                <a:solidFill>
                  <a:srgbClr val="000000"/>
                </a:solidFill>
              </a:rPr>
              <a:t>针对以下事件，你认为哪些应使用非监督式学习（多选）？</a:t>
            </a:r>
            <a:endParaRPr sz="2400"/>
          </a:p>
        </p:txBody>
      </p:sp>
      <p:sp>
        <p:nvSpPr>
          <p:cNvPr id="8" name="object 7"/>
          <p:cNvSpPr txBox="1"/>
          <p:nvPr/>
        </p:nvSpPr>
        <p:spPr>
          <a:xfrm>
            <a:off x="1331340" y="2043556"/>
            <a:ext cx="6833870" cy="316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用已经标记过的邮件（垃圾邮件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），学习训练成一个垃圾邮件过滤器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将网站上的新闻稿，按照内容分类；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用客户数据数据库，划分市场，并将客户归入划分成的不同市场；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用已有病人数据（已经确诊是否为糖尿病），学习训练成一个分类器，用以诊断新病人是否患有糖尿病；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165" y="204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A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8165" y="295148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B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165" y="363601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C</a:t>
            </a:r>
            <a:endParaRPr lang="en-US" altLang="zh-CN" sz="2000"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8165" y="4583430"/>
            <a:ext cx="4330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</a:rPr>
              <a:t>D</a:t>
            </a:r>
            <a:endParaRPr lang="en-US" altLang="zh-CN" sz="2000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24" name="object 23"/>
          <p:cNvSpPr/>
          <p:nvPr/>
        </p:nvSpPr>
        <p:spPr>
          <a:xfrm>
            <a:off x="4399551" y="1790196"/>
            <a:ext cx="163633" cy="1636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746210" y="2709129"/>
            <a:ext cx="163633" cy="16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3557160" y="2619645"/>
            <a:ext cx="163632" cy="163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3183788" y="1445802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106038" y="1425955"/>
            <a:ext cx="155498" cy="110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3037255" y="3155873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441568" y="3078124"/>
            <a:ext cx="110286" cy="155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3355428" y="2892589"/>
            <a:ext cx="65104" cy="650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3606431" y="2666669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818636" y="2442197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858349" y="2772308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396957" y="249645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083329" y="1902752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4494072" y="1875815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4668126" y="1482737"/>
            <a:ext cx="65104" cy="650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4191050" y="1665973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4742878" y="189503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323397" y="2127097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505301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4735372" y="2550706"/>
            <a:ext cx="65104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4920665" y="2932201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4695672" y="2866186"/>
            <a:ext cx="65104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4480382" y="2720924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4219808" y="5305026"/>
            <a:ext cx="163633" cy="1636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4237994" y="5521853"/>
            <a:ext cx="163633" cy="1636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3547940" y="4875800"/>
            <a:ext cx="163633" cy="163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2664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2587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2518410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4922723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2836583" y="5567071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87586" y="5341153"/>
            <a:ext cx="65104" cy="650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3299790" y="511667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3339502" y="5446791"/>
            <a:ext cx="65104" cy="650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/>
          <p:nvPr/>
        </p:nvSpPr>
        <p:spPr>
          <a:xfrm>
            <a:off x="2878112" y="5170927"/>
            <a:ext cx="65104" cy="650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8"/>
          <p:cNvSpPr/>
          <p:nvPr/>
        </p:nvSpPr>
        <p:spPr>
          <a:xfrm>
            <a:off x="3564483" y="4577232"/>
            <a:ext cx="65104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975226" y="4550295"/>
            <a:ext cx="65104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4149280" y="4157218"/>
            <a:ext cx="65104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672204" y="4340466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2"/>
          <p:cNvSpPr/>
          <p:nvPr/>
        </p:nvSpPr>
        <p:spPr>
          <a:xfrm>
            <a:off x="4224032" y="4569511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3804551" y="4801577"/>
            <a:ext cx="65104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4534166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5"/>
          <p:cNvSpPr/>
          <p:nvPr/>
        </p:nvSpPr>
        <p:spPr>
          <a:xfrm>
            <a:off x="4216526" y="5225183"/>
            <a:ext cx="65104" cy="650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6"/>
          <p:cNvSpPr/>
          <p:nvPr/>
        </p:nvSpPr>
        <p:spPr>
          <a:xfrm>
            <a:off x="4401819" y="5606686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7"/>
          <p:cNvSpPr/>
          <p:nvPr/>
        </p:nvSpPr>
        <p:spPr>
          <a:xfrm>
            <a:off x="4176826" y="5540661"/>
            <a:ext cx="65104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8"/>
          <p:cNvSpPr/>
          <p:nvPr/>
        </p:nvSpPr>
        <p:spPr>
          <a:xfrm>
            <a:off x="3961523" y="5395410"/>
            <a:ext cx="65104" cy="650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9"/>
          <p:cNvSpPr/>
          <p:nvPr/>
        </p:nvSpPr>
        <p:spPr>
          <a:xfrm>
            <a:off x="6767021" y="4110092"/>
            <a:ext cx="163633" cy="163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0"/>
          <p:cNvSpPr/>
          <p:nvPr/>
        </p:nvSpPr>
        <p:spPr>
          <a:xfrm>
            <a:off x="6265537" y="5311649"/>
            <a:ext cx="163632" cy="163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1"/>
          <p:cNvSpPr/>
          <p:nvPr/>
        </p:nvSpPr>
        <p:spPr>
          <a:xfrm>
            <a:off x="6536581" y="4547734"/>
            <a:ext cx="163632" cy="16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2"/>
          <p:cNvSpPr/>
          <p:nvPr/>
        </p:nvSpPr>
        <p:spPr>
          <a:xfrm>
            <a:off x="5331942" y="4120279"/>
            <a:ext cx="0" cy="1870710"/>
          </a:xfrm>
          <a:custGeom>
            <a:avLst/>
            <a:gdLst/>
            <a:ahLst/>
            <a:cxnLst/>
            <a:rect l="l" t="t" r="r" b="b"/>
            <a:pathLst>
              <a:path h="1870710">
                <a:moveTo>
                  <a:pt x="0" y="187007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3"/>
          <p:cNvSpPr/>
          <p:nvPr/>
        </p:nvSpPr>
        <p:spPr>
          <a:xfrm>
            <a:off x="5254193" y="4100436"/>
            <a:ext cx="155498" cy="11028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4"/>
          <p:cNvSpPr/>
          <p:nvPr/>
        </p:nvSpPr>
        <p:spPr>
          <a:xfrm>
            <a:off x="5185409" y="5830351"/>
            <a:ext cx="2494915" cy="0"/>
          </a:xfrm>
          <a:custGeom>
            <a:avLst/>
            <a:gdLst/>
            <a:ahLst/>
            <a:cxnLst/>
            <a:rect l="l" t="t" r="r" b="b"/>
            <a:pathLst>
              <a:path w="2494915">
                <a:moveTo>
                  <a:pt x="0" y="0"/>
                </a:moveTo>
                <a:lnTo>
                  <a:pt x="249475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5"/>
          <p:cNvSpPr/>
          <p:nvPr/>
        </p:nvSpPr>
        <p:spPr>
          <a:xfrm>
            <a:off x="7589722" y="5752604"/>
            <a:ext cx="110286" cy="155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6"/>
          <p:cNvSpPr/>
          <p:nvPr/>
        </p:nvSpPr>
        <p:spPr>
          <a:xfrm>
            <a:off x="5503570" y="5567071"/>
            <a:ext cx="65103" cy="650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7"/>
          <p:cNvSpPr/>
          <p:nvPr/>
        </p:nvSpPr>
        <p:spPr>
          <a:xfrm>
            <a:off x="5754585" y="5341153"/>
            <a:ext cx="65103" cy="650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8"/>
          <p:cNvSpPr/>
          <p:nvPr/>
        </p:nvSpPr>
        <p:spPr>
          <a:xfrm>
            <a:off x="5966790" y="511667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79"/>
          <p:cNvSpPr/>
          <p:nvPr/>
        </p:nvSpPr>
        <p:spPr>
          <a:xfrm>
            <a:off x="6006490" y="5446791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0"/>
          <p:cNvSpPr/>
          <p:nvPr/>
        </p:nvSpPr>
        <p:spPr>
          <a:xfrm>
            <a:off x="5545112" y="5170927"/>
            <a:ext cx="65103" cy="650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1"/>
          <p:cNvSpPr/>
          <p:nvPr/>
        </p:nvSpPr>
        <p:spPr>
          <a:xfrm>
            <a:off x="6231483" y="4577232"/>
            <a:ext cx="65103" cy="65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2"/>
          <p:cNvSpPr/>
          <p:nvPr/>
        </p:nvSpPr>
        <p:spPr>
          <a:xfrm>
            <a:off x="6642227" y="4550295"/>
            <a:ext cx="65103" cy="650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3"/>
          <p:cNvSpPr/>
          <p:nvPr/>
        </p:nvSpPr>
        <p:spPr>
          <a:xfrm>
            <a:off x="6816280" y="4157218"/>
            <a:ext cx="65103" cy="65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4"/>
          <p:cNvSpPr/>
          <p:nvPr/>
        </p:nvSpPr>
        <p:spPr>
          <a:xfrm>
            <a:off x="6339192" y="4340466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5"/>
          <p:cNvSpPr/>
          <p:nvPr/>
        </p:nvSpPr>
        <p:spPr>
          <a:xfrm>
            <a:off x="6901662" y="4580153"/>
            <a:ext cx="65103" cy="650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6"/>
          <p:cNvSpPr/>
          <p:nvPr/>
        </p:nvSpPr>
        <p:spPr>
          <a:xfrm>
            <a:off x="6471551" y="4801577"/>
            <a:ext cx="65103" cy="65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7"/>
          <p:cNvSpPr/>
          <p:nvPr/>
        </p:nvSpPr>
        <p:spPr>
          <a:xfrm>
            <a:off x="7201166" y="5395410"/>
            <a:ext cx="65103" cy="650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8"/>
          <p:cNvSpPr/>
          <p:nvPr/>
        </p:nvSpPr>
        <p:spPr>
          <a:xfrm>
            <a:off x="6883527" y="5225183"/>
            <a:ext cx="65103" cy="650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89"/>
          <p:cNvSpPr/>
          <p:nvPr/>
        </p:nvSpPr>
        <p:spPr>
          <a:xfrm>
            <a:off x="7068819" y="5606686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0"/>
          <p:cNvSpPr/>
          <p:nvPr/>
        </p:nvSpPr>
        <p:spPr>
          <a:xfrm>
            <a:off x="6843826" y="5540661"/>
            <a:ext cx="65103" cy="65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1"/>
          <p:cNvSpPr/>
          <p:nvPr/>
        </p:nvSpPr>
        <p:spPr>
          <a:xfrm>
            <a:off x="6628523" y="5395410"/>
            <a:ext cx="65103" cy="650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33763" y="41670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6.3  </a:t>
            </a:r>
            <a:r>
              <a:rPr lang="zh-CN" altLang="en-US" dirty="0" smtClean="0"/>
              <a:t>随机初始化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403041" y="2423503"/>
            <a:ext cx="4311015" cy="18065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p>
            <a:pPr marL="12700" marR="730885">
              <a:lnSpc>
                <a:spcPct val="101000"/>
              </a:lnSpc>
              <a:spcBef>
                <a:spcPts val="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随机初始化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K-­‐means.  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运行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K-­‐means</a:t>
            </a:r>
            <a:r>
              <a:rPr lang="zh-CN" sz="2400" spc="-150" dirty="0">
                <a:latin typeface="Calibri" panose="020F0502020204030204"/>
                <a:cs typeface="Calibri" panose="020F0502020204030204"/>
              </a:rPr>
              <a:t>，获取</a:t>
            </a:r>
            <a:endParaRPr lang="zh-CN" sz="2400" spc="-15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2400" spc="-30" dirty="0">
                <a:latin typeface="Calibri" panose="020F0502020204030204"/>
                <a:cs typeface="Calibri" panose="020F0502020204030204"/>
              </a:rPr>
              <a:t>计算成本函数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}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6745" y="4756785"/>
            <a:ext cx="30245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cost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最小的聚类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59740" y="1010856"/>
            <a:ext cx="2724785" cy="107505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随机初始化</a:t>
            </a:r>
            <a:endParaRPr lang="zh-CN" sz="2400" b="1" spc="-5" dirty="0">
              <a:latin typeface="Calibri" panose="020F0502020204030204"/>
              <a:cs typeface="Calibri" panose="020F0502020204030204"/>
            </a:endParaRPr>
          </a:p>
          <a:p>
            <a:pPr marL="41275">
              <a:lnSpc>
                <a:spcPct val="100000"/>
              </a:lnSpc>
              <a:spcBef>
                <a:spcPts val="12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i = 1 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{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265182" y="2838157"/>
            <a:ext cx="3193541" cy="3406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959241" y="3534689"/>
            <a:ext cx="3616452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310127" y="4750431"/>
            <a:ext cx="3616452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375285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下图应该划分为几个聚类呢</a:t>
            </a:r>
            <a:r>
              <a:rPr sz="22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6220" y="2000399"/>
            <a:ext cx="0" cy="3423920"/>
          </a:xfrm>
          <a:custGeom>
            <a:avLst/>
            <a:gdLst/>
            <a:ahLst/>
            <a:cxnLst/>
            <a:rect l="l" t="t" r="r" b="b"/>
            <a:pathLst>
              <a:path h="3423920">
                <a:moveTo>
                  <a:pt x="0" y="34234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98471" y="1980565"/>
            <a:ext cx="155498" cy="1102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209799" y="5132269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5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671512" y="5054522"/>
            <a:ext cx="110286" cy="155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128225" y="4334078"/>
            <a:ext cx="97588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3419487" y="3922382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623259" y="3572078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877513" y="4114888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3203740" y="3612184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551072" y="24250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840657" y="2729865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573386" y="2935795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3263900" y="268077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829380" y="3065297"/>
            <a:ext cx="97587" cy="97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521570" y="4297984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6019126" y="4059745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723089" y="3807294"/>
            <a:ext cx="97587" cy="9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6075273" y="4486478"/>
            <a:ext cx="97587" cy="97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666206" y="4366158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274754" y="4101465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190005" y="3029267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5612485" y="2719070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5946940" y="3332746"/>
            <a:ext cx="97587" cy="97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5540299" y="3293960"/>
            <a:ext cx="97587" cy="97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5795936" y="3071863"/>
            <a:ext cx="97587" cy="97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6392113" y="276318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983033" y="2642869"/>
            <a:ext cx="97587" cy="97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466850"/>
            <a:ext cx="27457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50364"/>
            <a:ext cx="1755139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Calibri" panose="020F0502020204030204"/>
                <a:cs typeface="Calibri" panose="020F0502020204030204"/>
              </a:rPr>
              <a:t>“Elbow”</a:t>
            </a:r>
            <a:r>
              <a:rPr lang="zh-CN" altLang="en-US" sz="2200" spc="-5" dirty="0">
                <a:latin typeface="Calibri" panose="020F0502020204030204"/>
                <a:cs typeface="Calibri" panose="020F0502020204030204"/>
              </a:rPr>
              <a:t>方法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57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819757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2157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220585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19596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01860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1761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82078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21979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61880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4017818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 txBox="1"/>
          <p:nvPr/>
        </p:nvSpPr>
        <p:spPr>
          <a:xfrm>
            <a:off x="378977" y="289460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434534" y="3006010"/>
            <a:ext cx="200421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1161898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353659" y="2818130"/>
            <a:ext cx="0" cy="2011045"/>
          </a:xfrm>
          <a:custGeom>
            <a:avLst/>
            <a:gdLst/>
            <a:ahLst/>
            <a:cxnLst/>
            <a:rect l="l" t="t" r="r" b="b"/>
            <a:pathLst>
              <a:path h="2011045">
                <a:moveTo>
                  <a:pt x="0" y="201058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353659" y="4828717"/>
            <a:ext cx="3199765" cy="0"/>
          </a:xfrm>
          <a:custGeom>
            <a:avLst/>
            <a:gdLst/>
            <a:ahLst/>
            <a:cxnLst/>
            <a:rect l="l" t="t" r="r" b="b"/>
            <a:pathLst>
              <a:path w="3199765">
                <a:moveTo>
                  <a:pt x="0" y="0"/>
                </a:moveTo>
                <a:lnTo>
                  <a:pt x="319919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35547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754487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6153499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65525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695152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735469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775370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8152710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8551721" y="4772773"/>
            <a:ext cx="0" cy="112395"/>
          </a:xfrm>
          <a:custGeom>
            <a:avLst/>
            <a:gdLst/>
            <a:ahLst/>
            <a:cxnLst/>
            <a:rect l="l" t="t" r="r" b="b"/>
            <a:pathLst>
              <a:path h="112395">
                <a:moveTo>
                  <a:pt x="0" y="0"/>
                </a:moveTo>
                <a:lnTo>
                  <a:pt x="0" y="112222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 txBox="1"/>
          <p:nvPr/>
        </p:nvSpPr>
        <p:spPr>
          <a:xfrm>
            <a:off x="4912881" y="3038111"/>
            <a:ext cx="307340" cy="139763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成本函数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/>
          <p:nvPr/>
        </p:nvSpPr>
        <p:spPr>
          <a:xfrm>
            <a:off x="4968430" y="3149520"/>
            <a:ext cx="200418" cy="15990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 txBox="1"/>
          <p:nvPr/>
        </p:nvSpPr>
        <p:spPr>
          <a:xfrm>
            <a:off x="5695797" y="4868616"/>
            <a:ext cx="2915285" cy="6826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412115" algn="l"/>
                <a:tab pos="812165" algn="l"/>
                <a:tab pos="1212850" algn="l"/>
                <a:tab pos="1612265" algn="l"/>
                <a:tab pos="2011680" algn="l"/>
                <a:tab pos="2411730" algn="l"/>
                <a:tab pos="2811780" algn="l"/>
              </a:tabLst>
            </a:pPr>
            <a:r>
              <a:rPr sz="1400" dirty="0">
                <a:latin typeface="Calibri" panose="020F0502020204030204"/>
                <a:cs typeface="Calibri" panose="020F0502020204030204"/>
              </a:rPr>
              <a:t>1	2	3	4	5	6	7	8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540385">
              <a:lnSpc>
                <a:spcPct val="100000"/>
              </a:lnSpc>
              <a:spcBef>
                <a:spcPts val="675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聚类数量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/>
          <p:nvPr/>
        </p:nvSpPr>
        <p:spPr>
          <a:xfrm>
            <a:off x="1447800" y="5309552"/>
            <a:ext cx="215264" cy="17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5990602" y="5320030"/>
            <a:ext cx="215264" cy="173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92879" y="3079474"/>
            <a:ext cx="7620" cy="6985"/>
          </a:xfrm>
          <a:custGeom>
            <a:avLst/>
            <a:gdLst/>
            <a:ahLst/>
            <a:cxnLst/>
            <a:rect l="l" t="t" r="r" b="b"/>
            <a:pathLst>
              <a:path w="7619" h="6985">
                <a:moveTo>
                  <a:pt x="7200" y="0"/>
                </a:moveTo>
                <a:lnTo>
                  <a:pt x="7200" y="6839"/>
                </a:lnTo>
                <a:lnTo>
                  <a:pt x="0" y="6839"/>
                </a:lnTo>
                <a:lnTo>
                  <a:pt x="0" y="6839"/>
                </a:lnTo>
                <a:lnTo>
                  <a:pt x="0" y="683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 184"/>
          <p:cNvSpPr/>
          <p:nvPr/>
        </p:nvSpPr>
        <p:spPr>
          <a:xfrm>
            <a:off x="1259840" y="285305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 184"/>
          <p:cNvSpPr/>
          <p:nvPr/>
        </p:nvSpPr>
        <p:spPr>
          <a:xfrm>
            <a:off x="1447800" y="335724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1760220" y="387985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2214880" y="40894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2676525" y="420687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3220085" y="43053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>
            <a:off x="3618865" y="43510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1301750" y="2781300"/>
            <a:ext cx="2847975" cy="1685290"/>
          </a:xfrm>
          <a:custGeom>
            <a:avLst/>
            <a:gdLst>
              <a:gd name="connisteX0" fmla="*/ 0 w 2847975"/>
              <a:gd name="connsiteY0" fmla="*/ 0 h 1685290"/>
              <a:gd name="connisteX1" fmla="*/ 182880 w 2847975"/>
              <a:gd name="connsiteY1" fmla="*/ 679450 h 1685290"/>
              <a:gd name="connisteX2" fmla="*/ 548640 w 2847975"/>
              <a:gd name="connsiteY2" fmla="*/ 1202055 h 1685290"/>
              <a:gd name="connisteX3" fmla="*/ 1005840 w 2847975"/>
              <a:gd name="connsiteY3" fmla="*/ 1398270 h 1685290"/>
              <a:gd name="connisteX4" fmla="*/ 1450340 w 2847975"/>
              <a:gd name="connsiteY4" fmla="*/ 1528445 h 1685290"/>
              <a:gd name="connisteX5" fmla="*/ 1933575 w 2847975"/>
              <a:gd name="connsiteY5" fmla="*/ 1581150 h 1685290"/>
              <a:gd name="connisteX6" fmla="*/ 2377440 w 2847975"/>
              <a:gd name="connsiteY6" fmla="*/ 1659255 h 1685290"/>
              <a:gd name="connisteX7" fmla="*/ 2847975 w 2847975"/>
              <a:gd name="connsiteY7" fmla="*/ 1685290 h 16852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2847975" h="1685290">
                <a:moveTo>
                  <a:pt x="0" y="0"/>
                </a:moveTo>
                <a:cubicBezTo>
                  <a:pt x="29210" y="125730"/>
                  <a:pt x="73025" y="438785"/>
                  <a:pt x="182880" y="679450"/>
                </a:cubicBezTo>
                <a:cubicBezTo>
                  <a:pt x="292735" y="920115"/>
                  <a:pt x="384175" y="1058545"/>
                  <a:pt x="548640" y="1202055"/>
                </a:cubicBezTo>
                <a:cubicBezTo>
                  <a:pt x="713105" y="1345565"/>
                  <a:pt x="825500" y="1332865"/>
                  <a:pt x="1005840" y="1398270"/>
                </a:cubicBezTo>
                <a:cubicBezTo>
                  <a:pt x="1186180" y="1463675"/>
                  <a:pt x="1264920" y="1491615"/>
                  <a:pt x="1450340" y="1528445"/>
                </a:cubicBezTo>
                <a:cubicBezTo>
                  <a:pt x="1635760" y="1565275"/>
                  <a:pt x="1748155" y="1555115"/>
                  <a:pt x="1933575" y="1581150"/>
                </a:cubicBezTo>
                <a:cubicBezTo>
                  <a:pt x="2118995" y="1607185"/>
                  <a:pt x="2194560" y="1638300"/>
                  <a:pt x="2377440" y="1659255"/>
                </a:cubicBezTo>
                <a:cubicBezTo>
                  <a:pt x="2560320" y="1680210"/>
                  <a:pt x="2762885" y="1681480"/>
                  <a:pt x="2847975" y="168529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 184"/>
          <p:cNvSpPr/>
          <p:nvPr/>
        </p:nvSpPr>
        <p:spPr>
          <a:xfrm>
            <a:off x="5452110" y="30219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弧形 43"/>
          <p:cNvSpPr/>
          <p:nvPr/>
        </p:nvSpPr>
        <p:spPr>
          <a:xfrm rot="10800000">
            <a:off x="5452110" y="1268730"/>
            <a:ext cx="6256655" cy="3380105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 184"/>
          <p:cNvSpPr/>
          <p:nvPr/>
        </p:nvSpPr>
        <p:spPr>
          <a:xfrm>
            <a:off x="5754370" y="364490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184"/>
          <p:cNvSpPr/>
          <p:nvPr/>
        </p:nvSpPr>
        <p:spPr>
          <a:xfrm>
            <a:off x="6205855" y="40170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184"/>
          <p:cNvSpPr/>
          <p:nvPr/>
        </p:nvSpPr>
        <p:spPr>
          <a:xfrm>
            <a:off x="6624320" y="423291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 184"/>
          <p:cNvSpPr/>
          <p:nvPr/>
        </p:nvSpPr>
        <p:spPr>
          <a:xfrm>
            <a:off x="6995160" y="43776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2" name=" 184"/>
          <p:cNvSpPr/>
          <p:nvPr/>
        </p:nvSpPr>
        <p:spPr>
          <a:xfrm>
            <a:off x="7610475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 184"/>
          <p:cNvSpPr/>
          <p:nvPr/>
        </p:nvSpPr>
        <p:spPr>
          <a:xfrm>
            <a:off x="7282180" y="449516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6.4  </a:t>
            </a:r>
            <a:r>
              <a:rPr lang="zh-CN" altLang="en-US" dirty="0" smtClean="0"/>
              <a:t>选取聚类中心数量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51585"/>
            <a:ext cx="773366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6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选取</a:t>
            </a:r>
            <a:r>
              <a:rPr lang="en-US" altLang="zh-CN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有时候用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Kmean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进行聚类是为了后续的目的，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那么可以聚类在后续目的的表现情况进行</a:t>
            </a:r>
            <a:r>
              <a:rPr lang="en-US" altLang="zh-CN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200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值的选取；</a:t>
            </a:r>
            <a:endParaRPr lang="zh-CN" altLang="en-US" sz="2200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2916199"/>
            <a:ext cx="43434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如</a:t>
            </a:r>
            <a:r>
              <a:rPr sz="2200" dirty="0">
                <a:latin typeface="Calibri" panose="020F0502020204030204"/>
                <a:cs typeface="Calibri" panose="020F0502020204030204"/>
              </a:rPr>
              <a:t>.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5834" y="3396883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347190" y="3371672"/>
            <a:ext cx="117906" cy="1160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248896" y="5505756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10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3955567" y="5446802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019732" y="5031133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3018955" y="441676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205241" y="448452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5435" y="4726595"/>
            <a:ext cx="70950" cy="7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2128050" y="4720486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820276" y="457667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152432" y="418411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857335" y="404270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307626" y="3825479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534031" y="4266029"/>
            <a:ext cx="70950" cy="70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281442" y="5043988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413713" y="4658726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357642" y="4818433"/>
            <a:ext cx="70950" cy="70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702841" y="5347621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2067586" y="53542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1904505" y="4813649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2470112" y="489708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81201" y="5036970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2275967" y="4268025"/>
            <a:ext cx="71119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2759481" y="4445152"/>
            <a:ext cx="71120" cy="711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2704706" y="389124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2744584" y="4235907"/>
            <a:ext cx="71120" cy="71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314409" y="3936631"/>
            <a:ext cx="71120" cy="7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2690635" y="4727775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3269780" y="3495800"/>
            <a:ext cx="70950" cy="70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3119641" y="3950701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3440658" y="4134394"/>
            <a:ext cx="70950" cy="7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2143083" y="2997542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 txBox="1"/>
          <p:nvPr/>
        </p:nvSpPr>
        <p:spPr>
          <a:xfrm>
            <a:off x="2497808" y="5592518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7"/>
          <p:cNvSpPr txBox="1"/>
          <p:nvPr/>
        </p:nvSpPr>
        <p:spPr>
          <a:xfrm>
            <a:off x="1010755" y="4150136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/>
          <p:nvPr/>
        </p:nvSpPr>
        <p:spPr>
          <a:xfrm>
            <a:off x="5063433" y="3392895"/>
            <a:ext cx="9525" cy="2266950"/>
          </a:xfrm>
          <a:custGeom>
            <a:avLst/>
            <a:gdLst/>
            <a:ahLst/>
            <a:cxnLst/>
            <a:rect l="l" t="t" r="r" b="b"/>
            <a:pathLst>
              <a:path w="9525" h="2266950">
                <a:moveTo>
                  <a:pt x="9212" y="226653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5004790" y="3367684"/>
            <a:ext cx="117906" cy="1160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4906492" y="5501768"/>
            <a:ext cx="2797810" cy="0"/>
          </a:xfrm>
          <a:custGeom>
            <a:avLst/>
            <a:gdLst/>
            <a:ahLst/>
            <a:cxnLst/>
            <a:rect l="l" t="t" r="r" b="b"/>
            <a:pathLst>
              <a:path w="2797809">
                <a:moveTo>
                  <a:pt x="0" y="0"/>
                </a:moveTo>
                <a:lnTo>
                  <a:pt x="279736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7613167" y="5442814"/>
            <a:ext cx="115900" cy="117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 txBox="1"/>
          <p:nvPr/>
        </p:nvSpPr>
        <p:spPr>
          <a:xfrm>
            <a:off x="5800678" y="2993555"/>
            <a:ext cx="106045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Calibri" panose="020F0502020204030204"/>
                <a:cs typeface="Calibri" panose="020F0502020204030204"/>
              </a:rPr>
              <a:t>T-­‐shirt</a:t>
            </a:r>
            <a:r>
              <a:rPr sz="1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1600" spc="-60" dirty="0">
                <a:latin typeface="Calibri" panose="020F0502020204030204"/>
                <a:cs typeface="Calibri" panose="020F0502020204030204"/>
              </a:rPr>
              <a:t>尺寸</a:t>
            </a:r>
            <a:endParaRPr lang="zh-CN" sz="1600" spc="-6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3"/>
          <p:cNvSpPr txBox="1"/>
          <p:nvPr/>
        </p:nvSpPr>
        <p:spPr>
          <a:xfrm>
            <a:off x="6155408" y="5588530"/>
            <a:ext cx="57023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体重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4"/>
          <p:cNvSpPr txBox="1"/>
          <p:nvPr/>
        </p:nvSpPr>
        <p:spPr>
          <a:xfrm>
            <a:off x="4668350" y="4146148"/>
            <a:ext cx="245745" cy="624840"/>
          </a:xfrm>
          <a:prstGeom prst="rect">
            <a:avLst/>
          </a:prstGeom>
        </p:spPr>
        <p:txBody>
          <a:bodyPr vert="vert270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身高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94825" y="3250611"/>
            <a:ext cx="3023414" cy="22389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椭圆 46"/>
          <p:cNvSpPr/>
          <p:nvPr/>
        </p:nvSpPr>
        <p:spPr>
          <a:xfrm rot="19200000">
            <a:off x="1585595" y="4493260"/>
            <a:ext cx="766445" cy="1368425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 rot="19200000">
            <a:off x="2065655" y="3726180"/>
            <a:ext cx="974725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 rot="18000000">
            <a:off x="2766060" y="3040380"/>
            <a:ext cx="901700" cy="156210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746760" y="1387475"/>
            <a:ext cx="18865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2614" y="2121021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3956" y="2095817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506220" y="4678388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743106" y="4619421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871977" y="4242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020820" y="4869179"/>
            <a:ext cx="222883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252977" y="41662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2481577" y="3861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633088" y="34804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3091177" y="32518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288" y="3022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706809" y="2661028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080888" y="256603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309488" y="2260343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274683" y="3117976"/>
            <a:ext cx="150494" cy="22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1180744" y="2318169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(inches)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328160" y="4769027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(cm)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377180" y="1506855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52905" y="2061210"/>
            <a:ext cx="3134995" cy="251015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2" name="object 2"/>
          <p:cNvSpPr txBox="1">
            <a:spLocks noGrp="1"/>
          </p:cNvSpPr>
          <p:nvPr/>
        </p:nvSpPr>
        <p:spPr>
          <a:xfrm>
            <a:off x="459740" y="1172210"/>
            <a:ext cx="207010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数据压缩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/>
          <p:nvPr/>
        </p:nvSpPr>
        <p:spPr>
          <a:xfrm>
            <a:off x="1405594" y="1905756"/>
            <a:ext cx="11430" cy="2748280"/>
          </a:xfrm>
          <a:custGeom>
            <a:avLst/>
            <a:gdLst/>
            <a:ahLst/>
            <a:cxnLst/>
            <a:rect l="l" t="t" r="r" b="b"/>
            <a:pathLst>
              <a:path w="11430" h="2748279">
                <a:moveTo>
                  <a:pt x="10963" y="274815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4"/>
          <p:cNvSpPr/>
          <p:nvPr/>
        </p:nvSpPr>
        <p:spPr>
          <a:xfrm>
            <a:off x="1346936" y="1880552"/>
            <a:ext cx="117919" cy="1160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5"/>
          <p:cNvSpPr/>
          <p:nvPr/>
        </p:nvSpPr>
        <p:spPr>
          <a:xfrm>
            <a:off x="1219200" y="4463123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6"/>
          <p:cNvSpPr/>
          <p:nvPr/>
        </p:nvSpPr>
        <p:spPr>
          <a:xfrm>
            <a:off x="4456086" y="4404156"/>
            <a:ext cx="115912" cy="117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7"/>
          <p:cNvSpPr/>
          <p:nvPr/>
        </p:nvSpPr>
        <p:spPr>
          <a:xfrm>
            <a:off x="1584957" y="4027167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8"/>
          <p:cNvSpPr/>
          <p:nvPr/>
        </p:nvSpPr>
        <p:spPr>
          <a:xfrm>
            <a:off x="1965957" y="3950967"/>
            <a:ext cx="183772" cy="183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9"/>
          <p:cNvSpPr/>
          <p:nvPr/>
        </p:nvSpPr>
        <p:spPr>
          <a:xfrm>
            <a:off x="2346068" y="3265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0"/>
          <p:cNvSpPr/>
          <p:nvPr/>
        </p:nvSpPr>
        <p:spPr>
          <a:xfrm>
            <a:off x="2804157" y="3036567"/>
            <a:ext cx="183772" cy="183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11"/>
          <p:cNvSpPr/>
          <p:nvPr/>
        </p:nvSpPr>
        <p:spPr>
          <a:xfrm>
            <a:off x="3184268" y="2807078"/>
            <a:ext cx="183772" cy="183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2"/>
          <p:cNvSpPr/>
          <p:nvPr/>
        </p:nvSpPr>
        <p:spPr>
          <a:xfrm>
            <a:off x="3419789" y="2445763"/>
            <a:ext cx="183772" cy="183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3"/>
          <p:cNvSpPr/>
          <p:nvPr/>
        </p:nvSpPr>
        <p:spPr>
          <a:xfrm>
            <a:off x="3793868" y="2350767"/>
            <a:ext cx="183772" cy="183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4"/>
          <p:cNvSpPr/>
          <p:nvPr/>
        </p:nvSpPr>
        <p:spPr>
          <a:xfrm>
            <a:off x="4022468" y="2045078"/>
            <a:ext cx="183772" cy="183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5"/>
          <p:cNvSpPr/>
          <p:nvPr/>
        </p:nvSpPr>
        <p:spPr>
          <a:xfrm>
            <a:off x="1219200" y="5275374"/>
            <a:ext cx="3328035" cy="0"/>
          </a:xfrm>
          <a:custGeom>
            <a:avLst/>
            <a:gdLst/>
            <a:ahLst/>
            <a:cxnLst/>
            <a:rect l="l" t="t" r="r" b="b"/>
            <a:pathLst>
              <a:path w="3328035">
                <a:moveTo>
                  <a:pt x="0" y="0"/>
                </a:moveTo>
                <a:lnTo>
                  <a:pt x="332759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16"/>
          <p:cNvSpPr/>
          <p:nvPr/>
        </p:nvSpPr>
        <p:spPr>
          <a:xfrm>
            <a:off x="4456086" y="5216419"/>
            <a:ext cx="115912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17"/>
          <p:cNvSpPr/>
          <p:nvPr/>
        </p:nvSpPr>
        <p:spPr>
          <a:xfrm>
            <a:off x="3886200" y="5505879"/>
            <a:ext cx="192404" cy="1504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8"/>
          <p:cNvSpPr/>
          <p:nvPr/>
        </p:nvSpPr>
        <p:spPr>
          <a:xfrm>
            <a:off x="1584957" y="5183042"/>
            <a:ext cx="183772" cy="18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9"/>
          <p:cNvSpPr/>
          <p:nvPr/>
        </p:nvSpPr>
        <p:spPr>
          <a:xfrm>
            <a:off x="1965957" y="5178093"/>
            <a:ext cx="183772" cy="183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20"/>
          <p:cNvSpPr/>
          <p:nvPr/>
        </p:nvSpPr>
        <p:spPr>
          <a:xfrm>
            <a:off x="2346068" y="5170167"/>
            <a:ext cx="183772" cy="183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21"/>
          <p:cNvSpPr/>
          <p:nvPr/>
        </p:nvSpPr>
        <p:spPr>
          <a:xfrm>
            <a:off x="2804157" y="5171168"/>
            <a:ext cx="183772" cy="183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22"/>
          <p:cNvSpPr/>
          <p:nvPr/>
        </p:nvSpPr>
        <p:spPr>
          <a:xfrm>
            <a:off x="3184268" y="5171168"/>
            <a:ext cx="183772" cy="183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23"/>
          <p:cNvSpPr/>
          <p:nvPr/>
        </p:nvSpPr>
        <p:spPr>
          <a:xfrm>
            <a:off x="3419789" y="5171168"/>
            <a:ext cx="183772" cy="183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24"/>
          <p:cNvSpPr/>
          <p:nvPr/>
        </p:nvSpPr>
        <p:spPr>
          <a:xfrm>
            <a:off x="3793868" y="5171168"/>
            <a:ext cx="183772" cy="183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5"/>
          <p:cNvSpPr/>
          <p:nvPr/>
        </p:nvSpPr>
        <p:spPr>
          <a:xfrm>
            <a:off x="4022468" y="5172057"/>
            <a:ext cx="183772" cy="183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7"/>
          <p:cNvSpPr/>
          <p:nvPr/>
        </p:nvSpPr>
        <p:spPr>
          <a:xfrm>
            <a:off x="5129148" y="2899411"/>
            <a:ext cx="492822" cy="2996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8"/>
          <p:cNvSpPr/>
          <p:nvPr/>
        </p:nvSpPr>
        <p:spPr>
          <a:xfrm>
            <a:off x="6705600" y="2906966"/>
            <a:ext cx="884109" cy="302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9"/>
          <p:cNvSpPr/>
          <p:nvPr/>
        </p:nvSpPr>
        <p:spPr>
          <a:xfrm>
            <a:off x="6705600" y="3440620"/>
            <a:ext cx="884109" cy="3021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30"/>
          <p:cNvSpPr/>
          <p:nvPr/>
        </p:nvSpPr>
        <p:spPr>
          <a:xfrm>
            <a:off x="5129148" y="3443096"/>
            <a:ext cx="492822" cy="2996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31"/>
          <p:cNvSpPr/>
          <p:nvPr/>
        </p:nvSpPr>
        <p:spPr>
          <a:xfrm>
            <a:off x="5129148" y="4486285"/>
            <a:ext cx="594358" cy="2996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2"/>
          <p:cNvSpPr/>
          <p:nvPr/>
        </p:nvSpPr>
        <p:spPr>
          <a:xfrm>
            <a:off x="6705600" y="4502276"/>
            <a:ext cx="985645" cy="302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3"/>
          <p:cNvSpPr/>
          <p:nvPr/>
        </p:nvSpPr>
        <p:spPr>
          <a:xfrm>
            <a:off x="6363652" y="4034231"/>
            <a:ext cx="37146" cy="2996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34"/>
          <p:cNvSpPr/>
          <p:nvPr/>
        </p:nvSpPr>
        <p:spPr>
          <a:xfrm>
            <a:off x="3733800" y="4653914"/>
            <a:ext cx="222883" cy="1504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35"/>
          <p:cNvSpPr/>
          <p:nvPr/>
        </p:nvSpPr>
        <p:spPr>
          <a:xfrm>
            <a:off x="987663" y="2902711"/>
            <a:ext cx="150494" cy="228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36"/>
          <p:cNvSpPr txBox="1"/>
          <p:nvPr/>
        </p:nvSpPr>
        <p:spPr>
          <a:xfrm>
            <a:off x="893724" y="2102904"/>
            <a:ext cx="304800" cy="7562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(inches)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37"/>
          <p:cNvSpPr txBox="1"/>
          <p:nvPr/>
        </p:nvSpPr>
        <p:spPr>
          <a:xfrm>
            <a:off x="4041140" y="45537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(cm)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20"/>
          <p:cNvSpPr txBox="1"/>
          <p:nvPr/>
        </p:nvSpPr>
        <p:spPr>
          <a:xfrm>
            <a:off x="5018405" y="2009140"/>
            <a:ext cx="3194685" cy="45593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将数据从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2D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压缩到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1D;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3"/>
          <p:cNvGraphicFramePr>
            <a:graphicFrameLocks noChangeAspect="1"/>
          </p:cNvGraphicFramePr>
          <p:nvPr/>
        </p:nvGraphicFramePr>
        <p:xfrm>
          <a:off x="5888355" y="353504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8" imgW="215900" imgH="203200" progId="Equation.KSEE3">
                  <p:embed/>
                </p:oleObj>
              </mc:Choice>
              <mc:Fallback>
                <p:oleObj name="" r:id="rId28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5888355" y="353504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右大括号 58"/>
          <p:cNvSpPr/>
          <p:nvPr/>
        </p:nvSpPr>
        <p:spPr>
          <a:xfrm>
            <a:off x="5792470" y="292481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0" name="对象 -2147482623"/>
          <p:cNvGraphicFramePr>
            <a:graphicFrameLocks noChangeAspect="1"/>
          </p:cNvGraphicFramePr>
          <p:nvPr/>
        </p:nvGraphicFramePr>
        <p:xfrm>
          <a:off x="7907020" y="3517265"/>
          <a:ext cx="65405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" name="" r:id="rId30" imgW="203200" imgH="203200" progId="Equation.KSEE3">
                  <p:embed/>
                </p:oleObj>
              </mc:Choice>
              <mc:Fallback>
                <p:oleObj name="" r:id="rId30" imgW="203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907020" y="3517265"/>
                        <a:ext cx="65405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右大括号 61"/>
          <p:cNvSpPr/>
          <p:nvPr/>
        </p:nvSpPr>
        <p:spPr>
          <a:xfrm>
            <a:off x="7790815" y="2907030"/>
            <a:ext cx="75565" cy="18002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3" name="对象 -2147482623"/>
          <p:cNvGraphicFramePr>
            <a:graphicFrameLocks noChangeAspect="1"/>
          </p:cNvGraphicFramePr>
          <p:nvPr/>
        </p:nvGraphicFramePr>
        <p:xfrm>
          <a:off x="1465263" y="3690303"/>
          <a:ext cx="44577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" name="" r:id="rId32" imgW="228600" imgH="203200" progId="Equation.KSEE3">
                  <p:embed/>
                </p:oleObj>
              </mc:Choice>
              <mc:Fallback>
                <p:oleObj name="" r:id="rId32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465263" y="3690303"/>
                        <a:ext cx="445770" cy="33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-2147482623"/>
          <p:cNvGraphicFramePr>
            <a:graphicFrameLocks noChangeAspect="1"/>
          </p:cNvGraphicFramePr>
          <p:nvPr/>
        </p:nvGraphicFramePr>
        <p:xfrm>
          <a:off x="1953578" y="3637280"/>
          <a:ext cx="495300" cy="339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" name="" r:id="rId34" imgW="254000" imgH="203200" progId="Equation.KSEE3">
                  <p:embed/>
                </p:oleObj>
              </mc:Choice>
              <mc:Fallback>
                <p:oleObj name="" r:id="rId34" imgW="2540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953578" y="3637280"/>
                        <a:ext cx="495300" cy="3390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对象 -2147482623"/>
          <p:cNvGraphicFramePr>
            <a:graphicFrameLocks noChangeAspect="1"/>
          </p:cNvGraphicFramePr>
          <p:nvPr/>
        </p:nvGraphicFramePr>
        <p:xfrm>
          <a:off x="1477328" y="4789171"/>
          <a:ext cx="445770" cy="318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" name="" r:id="rId36" imgW="228600" imgH="190500" progId="Equation.KSEE3">
                  <p:embed/>
                </p:oleObj>
              </mc:Choice>
              <mc:Fallback>
                <p:oleObj name="" r:id="rId36" imgW="228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477328" y="4789171"/>
                        <a:ext cx="445770" cy="3187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-2147482623"/>
          <p:cNvGraphicFramePr>
            <a:graphicFrameLocks noChangeAspect="1"/>
          </p:cNvGraphicFramePr>
          <p:nvPr/>
        </p:nvGraphicFramePr>
        <p:xfrm>
          <a:off x="1978025" y="4807903"/>
          <a:ext cx="470535" cy="318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38" imgW="241300" imgH="190500" progId="Equation.KSEE3">
                  <p:embed/>
                </p:oleObj>
              </mc:Choice>
              <mc:Fallback>
                <p:oleObj name="" r:id="rId38" imgW="2413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978025" y="4807903"/>
                        <a:ext cx="470535" cy="3181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  </a:t>
            </a:r>
            <a:r>
              <a:rPr lang="zh-CN" altLang="en-US" dirty="0" smtClean="0"/>
              <a:t>降维 </a:t>
            </a:r>
            <a:r>
              <a:rPr lang="en-US" altLang="zh-CN" dirty="0" smtClean="0"/>
              <a:t>PCA 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387614"/>
            <a:ext cx="2335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数据压缩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63615" y="1499235"/>
            <a:ext cx="28047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数据降维 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3D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2D</a:t>
            </a:r>
            <a:endParaRPr lang="en-US" alt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694" y="2651495"/>
            <a:ext cx="2484404" cy="2346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3340200" y="2660154"/>
            <a:ext cx="2518909" cy="234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6293303" y="2707549"/>
            <a:ext cx="2483394" cy="19362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52755" y="4562475"/>
            <a:ext cx="222884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129155" y="4943475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5781471" y="4411979"/>
            <a:ext cx="228600" cy="150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039870" y="4943475"/>
            <a:ext cx="222885" cy="150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96247" y="4029075"/>
            <a:ext cx="230504" cy="15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65984" y="4771910"/>
            <a:ext cx="192404" cy="150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40755" y="2657475"/>
            <a:ext cx="198118" cy="150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对象 -2147482623"/>
          <p:cNvGraphicFramePr>
            <a:graphicFrameLocks noChangeAspect="1"/>
          </p:cNvGraphicFramePr>
          <p:nvPr/>
        </p:nvGraphicFramePr>
        <p:xfrm>
          <a:off x="1080770" y="199326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9" imgW="215900" imgH="203200" progId="Equation.KSEE3">
                  <p:embed/>
                </p:oleObj>
              </mc:Choice>
              <mc:Fallback>
                <p:oleObj name="" r:id="rId9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80770" y="199326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-2147482623"/>
          <p:cNvGraphicFramePr>
            <a:graphicFrameLocks noChangeAspect="1"/>
          </p:cNvGraphicFramePr>
          <p:nvPr/>
        </p:nvGraphicFramePr>
        <p:xfrm>
          <a:off x="7037705" y="1983740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215900" imgH="203200" progId="Equation.KSEE3">
                  <p:embed/>
                </p:oleObj>
              </mc:Choice>
              <mc:Fallback>
                <p:oleObj name="" r:id="rId11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37705" y="1983740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平行四边形 17"/>
          <p:cNvSpPr/>
          <p:nvPr/>
        </p:nvSpPr>
        <p:spPr>
          <a:xfrm>
            <a:off x="1115695" y="3357245"/>
            <a:ext cx="1242695" cy="672465"/>
          </a:xfrm>
          <a:prstGeom prst="parallelogram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677285" y="3789045"/>
            <a:ext cx="1111250" cy="49466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 flipV="1">
            <a:off x="3636010" y="3573145"/>
            <a:ext cx="1080135" cy="72009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1" name="对象 -2147482623"/>
          <p:cNvGraphicFramePr>
            <a:graphicFrameLocks noChangeAspect="1"/>
          </p:cNvGraphicFramePr>
          <p:nvPr/>
        </p:nvGraphicFramePr>
        <p:xfrm>
          <a:off x="4150678" y="3067685"/>
          <a:ext cx="53149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0678" y="3067685"/>
                        <a:ext cx="53149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4492943" y="36912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5" imgW="152400" imgH="215900" progId="Equation.KSEE3">
                  <p:embed/>
                </p:oleObj>
              </mc:Choice>
              <mc:Fallback>
                <p:oleObj name="" r:id="rId15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92943" y="36912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/>
          <p:cNvCxnSpPr/>
          <p:nvPr/>
        </p:nvCxnSpPr>
        <p:spPr>
          <a:xfrm flipV="1">
            <a:off x="2052320" y="2273300"/>
            <a:ext cx="4655820" cy="3810"/>
          </a:xfrm>
          <a:prstGeom prst="straightConnector1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4" name="object 4"/>
          <p:cNvSpPr/>
          <p:nvPr/>
        </p:nvSpPr>
        <p:spPr>
          <a:xfrm>
            <a:off x="1406525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object 5"/>
          <p:cNvSpPr/>
          <p:nvPr/>
        </p:nvSpPr>
        <p:spPr>
          <a:xfrm>
            <a:off x="2595246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378396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4972687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161408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735012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8538849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8996050" y="1697037"/>
            <a:ext cx="0" cy="3934460"/>
          </a:xfrm>
          <a:custGeom>
            <a:avLst/>
            <a:gdLst/>
            <a:ahLst/>
            <a:cxnLst/>
            <a:rect l="l" t="t" r="r" b="b"/>
            <a:pathLst>
              <a:path h="3934460">
                <a:moveTo>
                  <a:pt x="0" y="0"/>
                </a:moveTo>
                <a:lnTo>
                  <a:pt x="0" y="393383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 txBox="1"/>
          <p:nvPr/>
        </p:nvSpPr>
        <p:spPr>
          <a:xfrm>
            <a:off x="8679003" y="2882582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56516" y="1199634"/>
          <a:ext cx="9052559" cy="44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3040"/>
                <a:gridCol w="1188720"/>
                <a:gridCol w="1188719"/>
                <a:gridCol w="1188720"/>
                <a:gridCol w="1188720"/>
                <a:gridCol w="1188720"/>
                <a:gridCol w="1188720"/>
                <a:gridCol w="457200"/>
              </a:tblGrid>
              <a:tr h="497205">
                <a:tc gridSpan="8">
                  <a:txBody>
                    <a:bodyPr/>
                    <a:p>
                      <a:pPr marL="457200">
                        <a:lnSpc>
                          <a:spcPts val="2765"/>
                        </a:lnSpc>
                      </a:pPr>
                      <a:r>
                        <a:rPr lang="zh-CN" sz="2400" dirty="0">
                          <a:latin typeface="Calibri" panose="020F0502020204030204"/>
                          <a:cs typeface="Calibri" panose="020F0502020204030204"/>
                        </a:rPr>
                        <a:t>数据可视化</a:t>
                      </a:r>
                      <a:endParaRPr lang="zh-CN"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633730">
                <a:tc gridSpan="6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1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3040">
                        <a:lnSpc>
                          <a:spcPct val="100000"/>
                        </a:lnSpc>
                        <a:tabLst>
                          <a:tab pos="6417310" algn="l"/>
                        </a:tabLst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   </a:t>
                      </a: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53975" marR="499110" indent="2432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lang="zh-CN"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 hMerge="1">
                  <a:tcPr marL="0" marR="0" marT="0" marB="0"/>
                </a:tc>
              </a:tr>
              <a:tr h="307340">
                <a:tc gridSpan="6">
                  <a:txBody>
                    <a:bodyPr/>
                    <a:p>
                      <a:pPr marL="1790700">
                        <a:lnSpc>
                          <a:spcPts val="2320"/>
                        </a:lnSpc>
                        <a:tabLst>
                          <a:tab pos="3024505" algn="l"/>
                          <a:tab pos="4062095" algn="l"/>
                          <a:tab pos="6530975" algn="l"/>
                        </a:tabLst>
                      </a:pPr>
                      <a:r>
                        <a:rPr sz="3000" spc="-7" baseline="14000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215265">
                        <a:lnSpc>
                          <a:spcPts val="2285"/>
                        </a:lnSpc>
                      </a:pP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530860">
                <a:tc gridSpan="6">
                  <a:txBody>
                    <a:bodyPr/>
                    <a:p>
                      <a:pPr marL="1555750">
                        <a:lnSpc>
                          <a:spcPts val="1825"/>
                        </a:lnSpc>
                        <a:tabLst>
                          <a:tab pos="2730500" algn="l"/>
                          <a:tab pos="3973195" algn="l"/>
                          <a:tab pos="5441315" algn="l"/>
                          <a:tab pos="6495415" algn="l"/>
                        </a:tabLst>
                      </a:pPr>
                      <a:r>
                        <a:rPr sz="2700" spc="-7" baseline="3000" dirty="0">
                          <a:latin typeface="Calibri" panose="020F0502020204030204"/>
                          <a:cs typeface="Calibri" panose="020F0502020204030204"/>
                        </a:rPr>
                        <a:t>	  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	</a:t>
                      </a:r>
                      <a:r>
                        <a:rPr sz="2000" spc="-5" dirty="0">
                          <a:latin typeface="Calibri" panose="020F0502020204030204"/>
                          <a:cs typeface="Calibri" panose="020F0502020204030204"/>
                        </a:rPr>
                        <a:t>                                      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2">
                  <a:txBody>
                    <a:bodyPr/>
                    <a:p>
                      <a:pPr marL="78740">
                        <a:lnSpc>
                          <a:spcPts val="2025"/>
                        </a:lnSpc>
                      </a:pP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89255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加拿大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1.577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39.17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0.908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80.7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32.6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67.293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952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68300"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中国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5.878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7.54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0.687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73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508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10.22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p>
                      <a:pPr marL="13525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065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印度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1.632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3.41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0.547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64.7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36.8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0.735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805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俄罗斯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1.48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19.84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0.755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65.5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39.9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0.72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spc="-5" dirty="0">
                          <a:latin typeface="Calibri" panose="020F0502020204030204"/>
                          <a:cs typeface="Calibri" panose="020F0502020204030204"/>
                        </a:rPr>
                        <a:t>新加坡</a:t>
                      </a:r>
                      <a:endParaRPr lang="zh-CN" sz="2000" spc="-5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0.223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56.69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0.866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80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42.5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67.1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zh-CN" sz="2000" dirty="0">
                          <a:latin typeface="Calibri" panose="020F0502020204030204"/>
                          <a:cs typeface="Calibri" panose="020F0502020204030204"/>
                        </a:rPr>
                        <a:t>美国</a:t>
                      </a:r>
                      <a:endParaRPr lang="zh-CN" sz="20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14.527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46.86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0.91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78.3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40.8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spc="-5" dirty="0">
                          <a:latin typeface="Calibri" panose="020F0502020204030204"/>
                          <a:cs typeface="Calibri" panose="020F0502020204030204"/>
                        </a:rPr>
                        <a:t>84.3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135255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42900"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 panose="020F0502020204030204"/>
                          <a:cs typeface="Calibri" panose="020F0502020204030204"/>
                        </a:rPr>
                        <a:t>…</a:t>
                      </a:r>
                      <a:endParaRPr sz="2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03555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寿命期望值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24300" y="2234565"/>
            <a:ext cx="104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发展指数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33160" y="2378075"/>
            <a:ext cx="104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贫困度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458710" y="2160270"/>
            <a:ext cx="1080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平均家庭收入（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7331710" y="3171825"/>
            <a:ext cx="1224280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2680335" y="2139950"/>
            <a:ext cx="1048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人均</a:t>
            </a:r>
            <a:r>
              <a:rPr lang="en-US" altLang="zh-CN"/>
              <a:t>GDP</a:t>
            </a:r>
            <a:r>
              <a:rPr lang="zh-CN" altLang="en-US"/>
              <a:t>（</a:t>
            </a:r>
            <a:r>
              <a:rPr lang="en-US" altLang="zh-CN"/>
              <a:t>1K $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506855" y="2201545"/>
            <a:ext cx="1088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GDP</a:t>
            </a:r>
            <a:r>
              <a:rPr lang="zh-CN" altLang="en-US"/>
              <a:t>（万亿</a:t>
            </a:r>
            <a:r>
              <a:rPr lang="en-US" altLang="zh-CN"/>
              <a:t> $</a:t>
            </a:r>
            <a:r>
              <a:rPr lang="zh-CN" altLang="en-US"/>
              <a:t>）</a:t>
            </a:r>
            <a:endParaRPr lang="zh-CN" altLang="en-US"/>
          </a:p>
        </p:txBody>
      </p:sp>
      <p:graphicFrame>
        <p:nvGraphicFramePr>
          <p:cNvPr id="22" name="对象 -2147482623"/>
          <p:cNvGraphicFramePr>
            <a:graphicFrameLocks noChangeAspect="1"/>
          </p:cNvGraphicFramePr>
          <p:nvPr/>
        </p:nvGraphicFramePr>
        <p:xfrm>
          <a:off x="1900238" y="1544955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52400" imgH="215900" progId="Equation.KSEE3">
                  <p:embed/>
                </p:oleObj>
              </mc:Choice>
              <mc:Fallback>
                <p:oleObj name="" r:id="rId1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0238" y="1544955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3"/>
          <p:cNvGraphicFramePr>
            <a:graphicFrameLocks noChangeAspect="1"/>
          </p:cNvGraphicFramePr>
          <p:nvPr/>
        </p:nvGraphicFramePr>
        <p:xfrm>
          <a:off x="293814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3" imgW="165100" imgH="215900" progId="Equation.KSEE3">
                  <p:embed/>
                </p:oleObj>
              </mc:Choice>
              <mc:Fallback>
                <p:oleObj name="" r:id="rId3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814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3"/>
          <p:cNvGraphicFramePr>
            <a:graphicFrameLocks noChangeAspect="1"/>
          </p:cNvGraphicFramePr>
          <p:nvPr/>
        </p:nvGraphicFramePr>
        <p:xfrm>
          <a:off x="418211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211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3"/>
          <p:cNvGraphicFramePr>
            <a:graphicFrameLocks noChangeAspect="1"/>
          </p:cNvGraphicFramePr>
          <p:nvPr/>
        </p:nvGraphicFramePr>
        <p:xfrm>
          <a:off x="5354956" y="156527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7" imgW="165100" imgH="215900" progId="Equation.KSEE3">
                  <p:embed/>
                </p:oleObj>
              </mc:Choice>
              <mc:Fallback>
                <p:oleObj name="" r:id="rId7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54956" y="156527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3"/>
          <p:cNvGraphicFramePr>
            <a:graphicFrameLocks noChangeAspect="1"/>
          </p:cNvGraphicFramePr>
          <p:nvPr/>
        </p:nvGraphicFramePr>
        <p:xfrm>
          <a:off x="649097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9" imgW="165100" imgH="228600" progId="Equation.KSEE3">
                  <p:embed/>
                </p:oleObj>
              </mc:Choice>
              <mc:Fallback>
                <p:oleObj name="" r:id="rId9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097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-2147482623"/>
          <p:cNvGraphicFramePr>
            <a:graphicFrameLocks noChangeAspect="1"/>
          </p:cNvGraphicFramePr>
          <p:nvPr/>
        </p:nvGraphicFramePr>
        <p:xfrm>
          <a:off x="7677151" y="1547495"/>
          <a:ext cx="532130" cy="630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1" imgW="165100" imgH="228600" progId="Equation.KSEE3">
                  <p:embed/>
                </p:oleObj>
              </mc:Choice>
              <mc:Fallback>
                <p:oleObj name="" r:id="rId11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77151" y="1547495"/>
                        <a:ext cx="532130" cy="630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388636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3"/>
          <p:cNvSpPr/>
          <p:nvPr/>
        </p:nvSpPr>
        <p:spPr>
          <a:xfrm>
            <a:off x="5417007" y="1617345"/>
            <a:ext cx="0" cy="3886835"/>
          </a:xfrm>
          <a:custGeom>
            <a:avLst/>
            <a:gdLst/>
            <a:ahLst/>
            <a:cxnLst/>
            <a:rect l="l" t="t" r="r" b="b"/>
            <a:pathLst>
              <a:path h="3886835">
                <a:moveTo>
                  <a:pt x="0" y="0"/>
                </a:moveTo>
                <a:lnTo>
                  <a:pt x="0" y="388620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4"/>
          <p:cNvSpPr/>
          <p:nvPr/>
        </p:nvSpPr>
        <p:spPr>
          <a:xfrm>
            <a:off x="892175" y="2094875"/>
            <a:ext cx="6553834" cy="0"/>
          </a:xfrm>
          <a:custGeom>
            <a:avLst/>
            <a:gdLst/>
            <a:ahLst/>
            <a:cxnLst/>
            <a:rect l="l" t="t" r="r" b="b"/>
            <a:pathLst>
              <a:path w="6553834">
                <a:moveTo>
                  <a:pt x="0" y="0"/>
                </a:moveTo>
                <a:lnTo>
                  <a:pt x="65532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5"/>
          <p:cNvSpPr txBox="1"/>
          <p:nvPr/>
        </p:nvSpPr>
        <p:spPr>
          <a:xfrm>
            <a:off x="818515" y="957084"/>
            <a:ext cx="26904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R="33020" algn="ctr">
              <a:lnSpc>
                <a:spcPct val="100000"/>
              </a:lnSpc>
              <a:spcBef>
                <a:spcPts val="214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国家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6"/>
          <p:cNvSpPr txBox="1"/>
          <p:nvPr/>
        </p:nvSpPr>
        <p:spPr>
          <a:xfrm>
            <a:off x="1408026" y="2016226"/>
            <a:ext cx="1470660" cy="351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97485" marR="189865" algn="ctr">
              <a:lnSpc>
                <a:spcPct val="127000"/>
              </a:lnSpc>
              <a:spcBef>
                <a:spcPts val="9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加拿大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dirty="0">
                <a:latin typeface="Calibri" panose="020F0502020204030204"/>
                <a:cs typeface="Calibri" panose="020F0502020204030204"/>
              </a:rPr>
              <a:t>中国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 印度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俄罗斯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新加坡</a:t>
            </a:r>
            <a:r>
              <a:rPr sz="2800" dirty="0">
                <a:latin typeface="Calibri" panose="020F0502020204030204"/>
                <a:cs typeface="Calibri" panose="020F0502020204030204"/>
              </a:rPr>
              <a:t>  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12000"/>
              </a:lnSpc>
              <a:spcBef>
                <a:spcPts val="5"/>
              </a:spcBef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美国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7"/>
          <p:cNvSpPr txBox="1"/>
          <p:nvPr/>
        </p:nvSpPr>
        <p:spPr>
          <a:xfrm>
            <a:off x="416760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8"/>
          <p:cNvSpPr txBox="1"/>
          <p:nvPr/>
        </p:nvSpPr>
        <p:spPr>
          <a:xfrm>
            <a:off x="6195985" y="2016226"/>
            <a:ext cx="476250" cy="350012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p>
            <a:pPr algn="ctr">
              <a:lnSpc>
                <a:spcPct val="100000"/>
              </a:lnSpc>
              <a:spcBef>
                <a:spcPts val="10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.3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.2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.7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9"/>
          <p:cNvSpPr/>
          <p:nvPr/>
        </p:nvSpPr>
        <p:spPr>
          <a:xfrm>
            <a:off x="6302375" y="1773975"/>
            <a:ext cx="269173" cy="204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0"/>
          <p:cNvSpPr/>
          <p:nvPr/>
        </p:nvSpPr>
        <p:spPr>
          <a:xfrm>
            <a:off x="4308512" y="1773975"/>
            <a:ext cx="261409" cy="20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853093" y="3071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3853093" y="2651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853093" y="2232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853093" y="1812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853093" y="1396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3853370" y="1395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0756" y="3491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790756" y="3071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3790756" y="2232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790756" y="1812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3790756" y="1396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853370" y="3491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85309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/>
          <p:nvPr/>
        </p:nvSpPr>
        <p:spPr>
          <a:xfrm>
            <a:off x="4580458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531198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039341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676670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7494072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8221433" y="3491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3980093" y="319872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3980093" y="2778935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3980093" y="2359140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980093" y="1939348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3980093" y="1523711"/>
            <a:ext cx="4368800" cy="0"/>
          </a:xfrm>
          <a:custGeom>
            <a:avLst/>
            <a:gdLst/>
            <a:ahLst/>
            <a:cxnLst/>
            <a:rect l="l" t="t" r="r" b="b"/>
            <a:pathLst>
              <a:path w="4368800">
                <a:moveTo>
                  <a:pt x="0" y="0"/>
                </a:moveTo>
                <a:lnTo>
                  <a:pt x="436833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3980370" y="1522095"/>
            <a:ext cx="0" cy="2096135"/>
          </a:xfrm>
          <a:custGeom>
            <a:avLst/>
            <a:gdLst/>
            <a:ahLst/>
            <a:cxnLst/>
            <a:rect l="l" t="t" r="r" b="b"/>
            <a:pathLst>
              <a:path h="2096135">
                <a:moveTo>
                  <a:pt x="0" y="2096091"/>
                </a:moveTo>
                <a:lnTo>
                  <a:pt x="1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3917756" y="3618186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3917756" y="3198725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3917756" y="2359140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3917756" y="1939348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3917756" y="15237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4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3980370" y="3618191"/>
            <a:ext cx="4370070" cy="0"/>
          </a:xfrm>
          <a:custGeom>
            <a:avLst/>
            <a:gdLst/>
            <a:ahLst/>
            <a:cxnLst/>
            <a:rect l="l" t="t" r="r" b="b"/>
            <a:pathLst>
              <a:path w="4370070">
                <a:moveTo>
                  <a:pt x="0" y="0"/>
                </a:moveTo>
                <a:lnTo>
                  <a:pt x="436998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398009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4707458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543898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166341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89370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7621072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8348433" y="3618521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5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6858000" y="175796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26479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7290257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5856313" y="246040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6687591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6030886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5872937" y="259756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49"/>
          <p:cNvSpPr/>
          <p:nvPr/>
        </p:nvSpPr>
        <p:spPr>
          <a:xfrm>
            <a:off x="5806440" y="254352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50"/>
          <p:cNvSpPr/>
          <p:nvPr/>
        </p:nvSpPr>
        <p:spPr>
          <a:xfrm>
            <a:off x="5972695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1"/>
          <p:cNvSpPr/>
          <p:nvPr/>
        </p:nvSpPr>
        <p:spPr>
          <a:xfrm>
            <a:off x="6621081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52"/>
          <p:cNvSpPr/>
          <p:nvPr/>
        </p:nvSpPr>
        <p:spPr>
          <a:xfrm>
            <a:off x="6708368" y="197825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53"/>
          <p:cNvSpPr/>
          <p:nvPr/>
        </p:nvSpPr>
        <p:spPr>
          <a:xfrm>
            <a:off x="6546265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54"/>
          <p:cNvSpPr/>
          <p:nvPr/>
        </p:nvSpPr>
        <p:spPr>
          <a:xfrm>
            <a:off x="5640184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5"/>
          <p:cNvSpPr/>
          <p:nvPr/>
        </p:nvSpPr>
        <p:spPr>
          <a:xfrm>
            <a:off x="7144791" y="154598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6"/>
          <p:cNvSpPr/>
          <p:nvPr/>
        </p:nvSpPr>
        <p:spPr>
          <a:xfrm>
            <a:off x="5719152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7"/>
          <p:cNvSpPr/>
          <p:nvPr/>
        </p:nvSpPr>
        <p:spPr>
          <a:xfrm>
            <a:off x="5594464" y="25933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8"/>
          <p:cNvSpPr/>
          <p:nvPr/>
        </p:nvSpPr>
        <p:spPr>
          <a:xfrm>
            <a:off x="7593672" y="133817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9"/>
          <p:cNvSpPr/>
          <p:nvPr/>
        </p:nvSpPr>
        <p:spPr>
          <a:xfrm>
            <a:off x="6367551" y="237311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60"/>
          <p:cNvSpPr/>
          <p:nvPr/>
        </p:nvSpPr>
        <p:spPr>
          <a:xfrm>
            <a:off x="6546265" y="236479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1"/>
          <p:cNvSpPr/>
          <p:nvPr/>
        </p:nvSpPr>
        <p:spPr>
          <a:xfrm>
            <a:off x="6130632" y="241466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2"/>
          <p:cNvSpPr/>
          <p:nvPr/>
        </p:nvSpPr>
        <p:spPr>
          <a:xfrm>
            <a:off x="6654342" y="23440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3"/>
          <p:cNvSpPr/>
          <p:nvPr/>
        </p:nvSpPr>
        <p:spPr>
          <a:xfrm>
            <a:off x="5399113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64"/>
          <p:cNvSpPr/>
          <p:nvPr/>
        </p:nvSpPr>
        <p:spPr>
          <a:xfrm>
            <a:off x="5918657" y="148364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65"/>
          <p:cNvSpPr/>
          <p:nvPr/>
        </p:nvSpPr>
        <p:spPr>
          <a:xfrm>
            <a:off x="7473136" y="146701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66"/>
          <p:cNvSpPr/>
          <p:nvPr/>
        </p:nvSpPr>
        <p:spPr>
          <a:xfrm>
            <a:off x="6999313" y="144208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67"/>
          <p:cNvSpPr/>
          <p:nvPr/>
        </p:nvSpPr>
        <p:spPr>
          <a:xfrm>
            <a:off x="7635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68"/>
          <p:cNvSpPr/>
          <p:nvPr/>
        </p:nvSpPr>
        <p:spPr>
          <a:xfrm>
            <a:off x="6475615" y="196578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69"/>
          <p:cNvSpPr/>
          <p:nvPr/>
        </p:nvSpPr>
        <p:spPr>
          <a:xfrm>
            <a:off x="5253647" y="272224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0" name="object 70"/>
          <p:cNvSpPr/>
          <p:nvPr/>
        </p:nvSpPr>
        <p:spPr>
          <a:xfrm>
            <a:off x="6766559" y="211126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71"/>
          <p:cNvSpPr/>
          <p:nvPr/>
        </p:nvSpPr>
        <p:spPr>
          <a:xfrm>
            <a:off x="6434048" y="2235953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72"/>
          <p:cNvSpPr/>
          <p:nvPr/>
        </p:nvSpPr>
        <p:spPr>
          <a:xfrm>
            <a:off x="5889561" y="238558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3" name="object 73"/>
          <p:cNvSpPr/>
          <p:nvPr/>
        </p:nvSpPr>
        <p:spPr>
          <a:xfrm>
            <a:off x="5598617" y="2468706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4" name="object 74"/>
          <p:cNvSpPr/>
          <p:nvPr/>
        </p:nvSpPr>
        <p:spPr>
          <a:xfrm>
            <a:off x="6899567" y="1986564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5"/>
          <p:cNvSpPr/>
          <p:nvPr/>
        </p:nvSpPr>
        <p:spPr>
          <a:xfrm>
            <a:off x="6945286" y="2227635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6" name="object 76"/>
          <p:cNvSpPr/>
          <p:nvPr/>
        </p:nvSpPr>
        <p:spPr>
          <a:xfrm>
            <a:off x="6217920" y="18868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7" name="object 77"/>
          <p:cNvSpPr/>
          <p:nvPr/>
        </p:nvSpPr>
        <p:spPr>
          <a:xfrm>
            <a:off x="7053351" y="2048920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8" name="object 78"/>
          <p:cNvSpPr/>
          <p:nvPr/>
        </p:nvSpPr>
        <p:spPr>
          <a:xfrm>
            <a:off x="7535481" y="2115418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79"/>
          <p:cNvSpPr/>
          <p:nvPr/>
        </p:nvSpPr>
        <p:spPr>
          <a:xfrm>
            <a:off x="5544591" y="2177762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0" name="object 80"/>
          <p:cNvSpPr/>
          <p:nvPr/>
        </p:nvSpPr>
        <p:spPr>
          <a:xfrm>
            <a:off x="5037518" y="267652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1"/>
          <p:cNvSpPr/>
          <p:nvPr/>
        </p:nvSpPr>
        <p:spPr>
          <a:xfrm>
            <a:off x="6492240" y="217360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82"/>
          <p:cNvSpPr/>
          <p:nvPr/>
        </p:nvSpPr>
        <p:spPr>
          <a:xfrm>
            <a:off x="5548744" y="2427139"/>
            <a:ext cx="116378" cy="1163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83"/>
          <p:cNvSpPr txBox="1"/>
          <p:nvPr/>
        </p:nvSpPr>
        <p:spPr>
          <a:xfrm>
            <a:off x="3789184" y="3607435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>
            <a:spLocks noGrp="1"/>
          </p:cNvSpPr>
          <p:nvPr/>
        </p:nvSpPr>
        <p:spPr>
          <a:xfrm>
            <a:off x="544861" y="1318895"/>
            <a:ext cx="313309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3330"/>
              </a:lnSpc>
              <a:spcBef>
                <a:spcPts val="100"/>
              </a:spcBef>
              <a:tabLst>
                <a:tab pos="2810510" algn="l"/>
              </a:tabLst>
            </a:pPr>
            <a:r>
              <a:rPr lang="en-US" alt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          </a:t>
            </a:r>
            <a:r>
              <a:rPr lang="zh-CN"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房价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500</a:t>
            </a:r>
            <a:r>
              <a:rPr sz="28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400" baseline="57000" dirty="0">
                <a:solidFill>
                  <a:srgbClr val="000000"/>
                </a:solidFill>
              </a:rPr>
              <a:t>400</a:t>
            </a:r>
            <a:endParaRPr sz="2400" baseline="57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983169" y="2006909"/>
            <a:ext cx="1694814" cy="15900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spcBef>
                <a:spcPts val="1085"/>
              </a:spcBef>
              <a:tabLst>
                <a:tab pos="104330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17000" dirty="0">
                <a:latin typeface="Calibri" panose="020F0502020204030204"/>
                <a:cs typeface="Calibri" panose="020F0502020204030204"/>
              </a:rPr>
              <a:t>200</a:t>
            </a:r>
            <a:endParaRPr sz="2400" baseline="170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40"/>
              </a:lnSpc>
              <a:tabLst>
                <a:tab pos="1300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   (</a:t>
            </a:r>
            <a:r>
              <a:rPr lang="en-US" sz="2400" spc="-5" dirty="0">
                <a:latin typeface="Calibri" panose="020F0502020204030204"/>
                <a:cs typeface="Calibri" panose="020F0502020204030204"/>
              </a:rPr>
              <a:t>1k $)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  <a:tabLst>
                <a:tab pos="1565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aseline="-14000" dirty="0">
                <a:latin typeface="Calibri" panose="020F0502020204030204"/>
                <a:cs typeface="Calibri" panose="020F0502020204030204"/>
              </a:rPr>
              <a:t>0</a:t>
            </a:r>
            <a:endParaRPr sz="2400" baseline="-14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3540" y="4238053"/>
            <a:ext cx="3525520" cy="103759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1000"/>
              </a:lnSpc>
              <a:spcBef>
                <a:spcPts val="1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每一个样本都有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”</a:t>
            </a:r>
            <a:endParaRPr lang="en-US" alt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45940" y="3568488"/>
            <a:ext cx="4096385" cy="175831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405"/>
              </a:spcBef>
              <a:tabLst>
                <a:tab pos="757555" algn="l"/>
                <a:tab pos="1485900" algn="l"/>
                <a:tab pos="2214245" algn="l"/>
                <a:tab pos="2942590" algn="l"/>
                <a:tab pos="36709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500	1000	1500	2000	2500	3000</a:t>
            </a:r>
            <a:endParaRPr sz="1600" dirty="0">
              <a:latin typeface="Calibri" panose="020F0502020204030204"/>
              <a:cs typeface="Calibri" panose="020F0502020204030204"/>
            </a:endParaRPr>
          </a:p>
          <a:p>
            <a:pPr marL="1054100">
              <a:lnSpc>
                <a:spcPct val="100000"/>
              </a:lnSpc>
              <a:spcBef>
                <a:spcPts val="4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(feet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回归问题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822960">
              <a:lnSpc>
                <a:spcPts val="4000"/>
              </a:lnSpc>
              <a:spcBef>
                <a:spcPts val="2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对实际价格进行预测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14800" y="4423473"/>
            <a:ext cx="0" cy="1510665"/>
          </a:xfrm>
          <a:custGeom>
            <a:avLst/>
            <a:gdLst/>
            <a:ahLst/>
            <a:cxnLst/>
            <a:rect l="l" t="t" r="r" b="b"/>
            <a:pathLst>
              <a:path h="1510664">
                <a:moveTo>
                  <a:pt x="0" y="0"/>
                </a:moveTo>
                <a:lnTo>
                  <a:pt x="1" y="1510598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630755" y="348688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-14288" y="7199"/>
                </a:moveTo>
                <a:lnTo>
                  <a:pt x="14288" y="7199"/>
                </a:lnTo>
              </a:path>
            </a:pathLst>
          </a:custGeom>
          <a:ln w="14399">
            <a:solidFill>
              <a:srgbClr val="00F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4105275" cy="762000"/>
          </a:xfrm>
        </p:spPr>
        <p:txBody>
          <a:bodyPr/>
          <a:p>
            <a:r>
              <a:rPr lang="en-US" altLang="zh-CN" dirty="0" smtClean="0"/>
              <a:t>7.1  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2" name="object 5"/>
          <p:cNvSpPr/>
          <p:nvPr/>
        </p:nvSpPr>
        <p:spPr>
          <a:xfrm>
            <a:off x="1689735" y="1599565"/>
            <a:ext cx="5334000" cy="4000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3" name="对象 -2147482623"/>
          <p:cNvGraphicFramePr>
            <a:graphicFrameLocks noChangeAspect="1"/>
          </p:cNvGraphicFramePr>
          <p:nvPr/>
        </p:nvGraphicFramePr>
        <p:xfrm>
          <a:off x="1664335" y="1688465"/>
          <a:ext cx="532130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" imgW="165100" imgH="215900" progId="Equation.KSEE3">
                  <p:embed/>
                </p:oleObj>
              </mc:Choice>
              <mc:Fallback>
                <p:oleObj name="" r:id="rId2" imgW="1651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4335" y="1688465"/>
                        <a:ext cx="532130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-2147482623"/>
          <p:cNvGraphicFramePr>
            <a:graphicFrameLocks noChangeAspect="1"/>
          </p:cNvGraphicFramePr>
          <p:nvPr/>
        </p:nvGraphicFramePr>
        <p:xfrm>
          <a:off x="6133783" y="5204460"/>
          <a:ext cx="490855" cy="59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" name="" r:id="rId4" imgW="152400" imgH="215900" progId="Equation.KSEE3">
                  <p:embed/>
                </p:oleObj>
              </mc:Choice>
              <mc:Fallback>
                <p:oleObj name="" r:id="rId4" imgW="152400" imgH="2159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33783" y="5204460"/>
                        <a:ext cx="490855" cy="594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7" name="object 3"/>
          <p:cNvSpPr/>
          <p:nvPr/>
        </p:nvSpPr>
        <p:spPr>
          <a:xfrm>
            <a:off x="4358766" y="1779707"/>
            <a:ext cx="0" cy="3715385"/>
          </a:xfrm>
          <a:custGeom>
            <a:avLst/>
            <a:gdLst/>
            <a:ahLst/>
            <a:cxnLst/>
            <a:rect l="l" t="t" r="r" b="b"/>
            <a:pathLst>
              <a:path h="3715385">
                <a:moveTo>
                  <a:pt x="0" y="3714947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4"/>
          <p:cNvSpPr/>
          <p:nvPr/>
        </p:nvSpPr>
        <p:spPr>
          <a:xfrm>
            <a:off x="4299813" y="1754505"/>
            <a:ext cx="117919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5"/>
          <p:cNvSpPr/>
          <p:nvPr/>
        </p:nvSpPr>
        <p:spPr>
          <a:xfrm>
            <a:off x="1701253" y="3917353"/>
            <a:ext cx="5144770" cy="0"/>
          </a:xfrm>
          <a:custGeom>
            <a:avLst/>
            <a:gdLst/>
            <a:ahLst/>
            <a:cxnLst/>
            <a:rect l="l" t="t" r="r" b="b"/>
            <a:pathLst>
              <a:path w="5144770">
                <a:moveTo>
                  <a:pt x="0" y="0"/>
                </a:moveTo>
                <a:lnTo>
                  <a:pt x="514448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6"/>
          <p:cNvSpPr/>
          <p:nvPr/>
        </p:nvSpPr>
        <p:spPr>
          <a:xfrm>
            <a:off x="6755041" y="3858399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7"/>
          <p:cNvSpPr/>
          <p:nvPr/>
        </p:nvSpPr>
        <p:spPr>
          <a:xfrm>
            <a:off x="4882573" y="3280341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8"/>
          <p:cNvSpPr/>
          <p:nvPr/>
        </p:nvSpPr>
        <p:spPr>
          <a:xfrm>
            <a:off x="5753500" y="2322989"/>
            <a:ext cx="227427" cy="227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9"/>
          <p:cNvSpPr/>
          <p:nvPr/>
        </p:nvSpPr>
        <p:spPr>
          <a:xfrm>
            <a:off x="5656853" y="3049861"/>
            <a:ext cx="227426" cy="227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10"/>
          <p:cNvSpPr/>
          <p:nvPr/>
        </p:nvSpPr>
        <p:spPr>
          <a:xfrm>
            <a:off x="2148872" y="5157603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11"/>
          <p:cNvSpPr/>
          <p:nvPr/>
        </p:nvSpPr>
        <p:spPr>
          <a:xfrm>
            <a:off x="3112574" y="4952832"/>
            <a:ext cx="227426" cy="227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12"/>
          <p:cNvSpPr/>
          <p:nvPr/>
        </p:nvSpPr>
        <p:spPr>
          <a:xfrm>
            <a:off x="4503724" y="1507328"/>
            <a:ext cx="289909" cy="18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13"/>
          <p:cNvSpPr/>
          <p:nvPr/>
        </p:nvSpPr>
        <p:spPr>
          <a:xfrm>
            <a:off x="6588670" y="4204148"/>
            <a:ext cx="282661" cy="183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7498715" y="94805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98715" y="94805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5" name="直接连接符 44"/>
          <p:cNvCxnSpPr/>
          <p:nvPr/>
        </p:nvCxnSpPr>
        <p:spPr>
          <a:xfrm>
            <a:off x="2646045" y="2695575"/>
            <a:ext cx="3293110" cy="238950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cxnSp>
        <p:nvCxnSpPr>
          <p:cNvPr id="46" name="直接箭头连接符 45"/>
          <p:cNvCxnSpPr>
            <a:stCxn id="37" idx="2"/>
          </p:cNvCxnSpPr>
          <p:nvPr/>
        </p:nvCxnSpPr>
        <p:spPr>
          <a:xfrm flipH="1">
            <a:off x="4860290" y="3277235"/>
            <a:ext cx="909955" cy="10153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>
            <a:stCxn id="32" idx="2"/>
          </p:cNvCxnSpPr>
          <p:nvPr/>
        </p:nvCxnSpPr>
        <p:spPr>
          <a:xfrm flipH="1">
            <a:off x="4541520" y="2550160"/>
            <a:ext cx="1325880" cy="151511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 flipH="1">
            <a:off x="4358640" y="3356610"/>
            <a:ext cx="541655" cy="619760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直接箭头连接符 48"/>
          <p:cNvCxnSpPr>
            <a:stCxn id="39" idx="3"/>
          </p:cNvCxnSpPr>
          <p:nvPr/>
        </p:nvCxnSpPr>
        <p:spPr>
          <a:xfrm flipV="1">
            <a:off x="3340100" y="3860800"/>
            <a:ext cx="871855" cy="120586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V="1">
            <a:off x="2240915" y="3429000"/>
            <a:ext cx="1331595" cy="1842135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14471" y="1685652"/>
            <a:ext cx="3209471" cy="242025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8185" y="3769067"/>
            <a:ext cx="222883" cy="150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7653184" y="3733228"/>
            <a:ext cx="228598" cy="1504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09985" y="2107717"/>
            <a:ext cx="230503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5301" y="5195116"/>
            <a:ext cx="1897380" cy="278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66014" y="4606582"/>
            <a:ext cx="1021078" cy="24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828597" y="1512442"/>
            <a:ext cx="676273" cy="173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39021" y="179022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80068" y="176502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0045" y="305570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15942" y="2996755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46361" y="2671951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63823" y="2100604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06406" y="2534398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22120" y="3792307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94700" y="3670095"/>
            <a:ext cx="142891" cy="142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5152" y="1617407"/>
            <a:ext cx="172251" cy="109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63936" y="3226865"/>
            <a:ext cx="167946" cy="1093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6235065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13" imgW="215900" imgH="203200" progId="Equation.KSEE3">
                  <p:embed/>
                </p:oleObj>
              </mc:Choice>
              <mc:Fallback>
                <p:oleObj name="" r:id="rId13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35065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-2147482623"/>
          <p:cNvGraphicFramePr>
            <a:graphicFrameLocks noChangeAspect="1"/>
          </p:cNvGraphicFramePr>
          <p:nvPr/>
        </p:nvGraphicFramePr>
        <p:xfrm>
          <a:off x="7881620" y="882015"/>
          <a:ext cx="694690" cy="559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215900" imgH="203200" progId="Equation.KSEE3">
                  <p:embed/>
                </p:oleObj>
              </mc:Choice>
              <mc:Fallback>
                <p:oleObj name="" r:id="rId15" imgW="2159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881620" y="882015"/>
                        <a:ext cx="694690" cy="5594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箭头连接符 27"/>
          <p:cNvCxnSpPr/>
          <p:nvPr/>
        </p:nvCxnSpPr>
        <p:spPr>
          <a:xfrm>
            <a:off x="7001510" y="1162050"/>
            <a:ext cx="832485" cy="0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连接符 28"/>
          <p:cNvCxnSpPr/>
          <p:nvPr/>
        </p:nvCxnSpPr>
        <p:spPr>
          <a:xfrm flipH="1">
            <a:off x="1547495" y="177292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 flipH="1" flipV="1">
            <a:off x="3420110" y="242062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3606165" y="210058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2" name=" 184"/>
          <p:cNvSpPr/>
          <p:nvPr/>
        </p:nvSpPr>
        <p:spPr>
          <a:xfrm flipH="1">
            <a:off x="3343910" y="234886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 flipH="1">
            <a:off x="3097530" y="26009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 184"/>
          <p:cNvSpPr/>
          <p:nvPr/>
        </p:nvSpPr>
        <p:spPr>
          <a:xfrm flipH="1">
            <a:off x="2018665" y="359410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 184"/>
          <p:cNvSpPr/>
          <p:nvPr/>
        </p:nvSpPr>
        <p:spPr>
          <a:xfrm flipH="1">
            <a:off x="1664970" y="38836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523240" y="4589145"/>
            <a:ext cx="7981950" cy="125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维：将数据映射到一个方向上（一个向量                  ），使得映射后数据相对原始数据误差最小；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从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维降为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维：将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n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维数据映射到</a:t>
            </a:r>
            <a:r>
              <a:rPr lang="en-US" altLang="zh-CN" sz="2000"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个向量空间（                                   ） 上，使得映射后数据相对原始数据误差最小；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标题 37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/>
        </p:nvSpPr>
        <p:spPr>
          <a:xfrm>
            <a:off x="603250" y="1172349"/>
            <a:ext cx="405384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 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不是线性回归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5"/>
          <p:cNvSpPr/>
          <p:nvPr/>
        </p:nvSpPr>
        <p:spPr>
          <a:xfrm>
            <a:off x="6857301" y="2651287"/>
            <a:ext cx="0" cy="2207260"/>
          </a:xfrm>
          <a:custGeom>
            <a:avLst/>
            <a:gdLst/>
            <a:ahLst/>
            <a:cxnLst/>
            <a:rect l="l" t="t" r="r" b="b"/>
            <a:pathLst>
              <a:path h="2207260">
                <a:moveTo>
                  <a:pt x="0" y="220681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16"/>
          <p:cNvSpPr/>
          <p:nvPr/>
        </p:nvSpPr>
        <p:spPr>
          <a:xfrm>
            <a:off x="6798348" y="26260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7"/>
          <p:cNvSpPr/>
          <p:nvPr/>
        </p:nvSpPr>
        <p:spPr>
          <a:xfrm>
            <a:off x="5278325" y="3916768"/>
            <a:ext cx="3046730" cy="0"/>
          </a:xfrm>
          <a:custGeom>
            <a:avLst/>
            <a:gdLst/>
            <a:ahLst/>
            <a:cxnLst/>
            <a:rect l="l" t="t" r="r" b="b"/>
            <a:pathLst>
              <a:path w="3046729">
                <a:moveTo>
                  <a:pt x="0" y="0"/>
                </a:moveTo>
                <a:lnTo>
                  <a:pt x="304660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18"/>
          <p:cNvSpPr/>
          <p:nvPr/>
        </p:nvSpPr>
        <p:spPr>
          <a:xfrm>
            <a:off x="8234222" y="3857815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9"/>
          <p:cNvSpPr/>
          <p:nvPr/>
        </p:nvSpPr>
        <p:spPr>
          <a:xfrm>
            <a:off x="7164641" y="3533011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0"/>
          <p:cNvSpPr/>
          <p:nvPr/>
        </p:nvSpPr>
        <p:spPr>
          <a:xfrm>
            <a:off x="7682103" y="2961664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1"/>
          <p:cNvSpPr/>
          <p:nvPr/>
        </p:nvSpPr>
        <p:spPr>
          <a:xfrm>
            <a:off x="7624686" y="3395458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2"/>
          <p:cNvSpPr/>
          <p:nvPr/>
        </p:nvSpPr>
        <p:spPr>
          <a:xfrm>
            <a:off x="5540400" y="4653367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3"/>
          <p:cNvSpPr/>
          <p:nvPr/>
        </p:nvSpPr>
        <p:spPr>
          <a:xfrm>
            <a:off x="6112980" y="4531155"/>
            <a:ext cx="142891" cy="142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4"/>
          <p:cNvSpPr/>
          <p:nvPr/>
        </p:nvSpPr>
        <p:spPr>
          <a:xfrm>
            <a:off x="6943432" y="2478467"/>
            <a:ext cx="172251" cy="10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5"/>
          <p:cNvSpPr/>
          <p:nvPr/>
        </p:nvSpPr>
        <p:spPr>
          <a:xfrm>
            <a:off x="8182216" y="4087925"/>
            <a:ext cx="167946" cy="109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39" name="直接连接符 38"/>
          <p:cNvCxnSpPr/>
          <p:nvPr/>
        </p:nvCxnSpPr>
        <p:spPr>
          <a:xfrm flipH="1">
            <a:off x="5565775" y="2633980"/>
            <a:ext cx="2520315" cy="230378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箭头连接符 39"/>
          <p:cNvCxnSpPr/>
          <p:nvPr/>
        </p:nvCxnSpPr>
        <p:spPr>
          <a:xfrm flipH="1" flipV="1">
            <a:off x="7438390" y="3281680"/>
            <a:ext cx="144145" cy="14414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84" name=" 184"/>
          <p:cNvSpPr/>
          <p:nvPr/>
        </p:nvSpPr>
        <p:spPr>
          <a:xfrm flipH="1">
            <a:off x="7624445" y="296164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184"/>
          <p:cNvSpPr/>
          <p:nvPr/>
        </p:nvSpPr>
        <p:spPr>
          <a:xfrm flipH="1">
            <a:off x="7362190" y="3209925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184"/>
          <p:cNvSpPr/>
          <p:nvPr/>
        </p:nvSpPr>
        <p:spPr>
          <a:xfrm flipH="1">
            <a:off x="7115810" y="34620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184"/>
          <p:cNvSpPr/>
          <p:nvPr/>
        </p:nvSpPr>
        <p:spPr>
          <a:xfrm flipH="1">
            <a:off x="6036945" y="445516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184"/>
          <p:cNvSpPr/>
          <p:nvPr/>
        </p:nvSpPr>
        <p:spPr>
          <a:xfrm flipH="1">
            <a:off x="5683250" y="4744720"/>
            <a:ext cx="76200" cy="76200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510" y="1797685"/>
            <a:ext cx="4495800" cy="3751580"/>
            <a:chOff x="226" y="2831"/>
            <a:chExt cx="7080" cy="5908"/>
          </a:xfrm>
        </p:grpSpPr>
        <p:sp>
          <p:nvSpPr>
            <p:cNvPr id="2" name="object 2"/>
            <p:cNvSpPr/>
            <p:nvPr/>
          </p:nvSpPr>
          <p:spPr>
            <a:xfrm>
              <a:off x="4111" y="3309"/>
              <a:ext cx="186" cy="1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4" name="object 4"/>
            <p:cNvSpPr/>
            <p:nvPr/>
          </p:nvSpPr>
          <p:spPr>
            <a:xfrm>
              <a:off x="4807" y="5155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" name="object 5"/>
            <p:cNvSpPr/>
            <p:nvPr/>
          </p:nvSpPr>
          <p:spPr>
            <a:xfrm>
              <a:off x="5818" y="3997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" name="object 6"/>
            <p:cNvSpPr/>
            <p:nvPr/>
          </p:nvSpPr>
          <p:spPr>
            <a:xfrm>
              <a:off x="5706" y="4876"/>
              <a:ext cx="272" cy="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" name="object 9"/>
            <p:cNvSpPr/>
            <p:nvPr/>
          </p:nvSpPr>
          <p:spPr>
            <a:xfrm>
              <a:off x="4372" y="3010"/>
              <a:ext cx="189" cy="2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23"/>
            <p:cNvSpPr/>
            <p:nvPr/>
          </p:nvSpPr>
          <p:spPr>
            <a:xfrm>
              <a:off x="226" y="2831"/>
              <a:ext cx="7081" cy="5908"/>
            </a:xfrm>
            <a:custGeom>
              <a:avLst/>
              <a:gdLst/>
              <a:ahLst/>
              <a:cxnLst/>
              <a:rect l="l" t="t" r="r" b="b"/>
              <a:pathLst>
                <a:path w="4496435" h="3751579">
                  <a:moveTo>
                    <a:pt x="0" y="3751465"/>
                  </a:moveTo>
                  <a:lnTo>
                    <a:pt x="4495803" y="3751465"/>
                  </a:lnTo>
                  <a:lnTo>
                    <a:pt x="4495803" y="0"/>
                  </a:lnTo>
                  <a:lnTo>
                    <a:pt x="0" y="0"/>
                  </a:lnTo>
                  <a:lnTo>
                    <a:pt x="0" y="37514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69" y="7274"/>
              <a:ext cx="398" cy="26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1" y="7211"/>
              <a:ext cx="408" cy="26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2" y="4381"/>
              <a:ext cx="412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67" y="3372"/>
              <a:ext cx="6577" cy="48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453" y="7252"/>
              <a:ext cx="328" cy="2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239" y="7342"/>
              <a:ext cx="360" cy="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26" y="5454"/>
              <a:ext cx="363" cy="2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3892" y="5036"/>
              <a:ext cx="1267" cy="1157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>
            <a:xfrm flipH="1">
              <a:off x="2891" y="5059"/>
              <a:ext cx="1021" cy="1021"/>
            </a:xfrm>
            <a:prstGeom prst="straightConnector1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aphicFrame>
          <p:nvGraphicFramePr>
            <p:cNvPr id="47" name="对象 -2147482623"/>
            <p:cNvGraphicFramePr>
              <a:graphicFrameLocks noChangeAspect="1"/>
            </p:cNvGraphicFramePr>
            <p:nvPr/>
          </p:nvGraphicFramePr>
          <p:xfrm>
            <a:off x="4529" y="4812"/>
            <a:ext cx="837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" name="" r:id="rId15" imgW="165100" imgH="215900" progId="Equation.KSEE3">
                    <p:embed/>
                  </p:oleObj>
                </mc:Choice>
                <mc:Fallback>
                  <p:oleObj name="" r:id="rId15" imgW="1651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529" y="4812"/>
                          <a:ext cx="837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对象 -2147482623"/>
            <p:cNvGraphicFramePr>
              <a:graphicFrameLocks noChangeAspect="1"/>
            </p:cNvGraphicFramePr>
            <p:nvPr/>
          </p:nvGraphicFramePr>
          <p:xfrm>
            <a:off x="2680" y="4885"/>
            <a:ext cx="773" cy="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" name="" r:id="rId17" imgW="152400" imgH="215900" progId="Equation.KSEE3">
                    <p:embed/>
                  </p:oleObj>
                </mc:Choice>
                <mc:Fallback>
                  <p:oleObj name="" r:id="rId17" imgW="152400" imgH="2159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680" y="4885"/>
                          <a:ext cx="773" cy="9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2" name="标题 51"/>
          <p:cNvSpPr>
            <a:spLocks noGrp="1"/>
          </p:cNvSpPr>
          <p:nvPr>
            <p:ph type="title"/>
          </p:nvPr>
        </p:nvSpPr>
        <p:spPr>
          <a:xfrm>
            <a:off x="107315" y="0"/>
            <a:ext cx="5760085" cy="762000"/>
          </a:xfrm>
        </p:spPr>
        <p:txBody>
          <a:bodyPr/>
          <a:p>
            <a:r>
              <a:rPr lang="en-US" altLang="zh-CN" dirty="0" smtClean="0"/>
              <a:t>7.2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）问题构想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31495" y="1503958"/>
            <a:ext cx="8473440" cy="335280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数据预处理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6195">
              <a:lnSpc>
                <a:spcPts val="284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预处理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特征值平衡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中值标准化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574675">
              <a:lnSpc>
                <a:spcPts val="2840"/>
              </a:lnSpc>
              <a:tabLst>
                <a:tab pos="2755265" algn="l"/>
                <a:tab pos="433895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用                  代替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	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如果不同特征值的数据数量级不同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如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,         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房屋面积，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63650" marR="5080" indent="-689610">
              <a:lnSpc>
                <a:spcPts val="2900"/>
              </a:lnSpc>
              <a:spcBef>
                <a:spcPts val="40"/>
              </a:spcBef>
              <a:tabLst>
                <a:tab pos="67786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       卧室数目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),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需要将其特征值标准化到可比较范围。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9252" y="2091829"/>
            <a:ext cx="2359151" cy="333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138555" y="2865539"/>
            <a:ext cx="2016252" cy="832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3021266" y="3706495"/>
            <a:ext cx="420624" cy="45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401000" y="3831590"/>
            <a:ext cx="944117" cy="224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6245161" y="4194721"/>
            <a:ext cx="608074" cy="180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1138555" y="4549140"/>
            <a:ext cx="608076" cy="1805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1607820" y="1172349"/>
            <a:ext cx="6000115" cy="7613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lang="zh-CN" sz="2400" dirty="0">
                <a:solidFill>
                  <a:srgbClr val="000000"/>
                </a:solidFill>
              </a:rPr>
              <a:t>将</a:t>
            </a:r>
            <a:r>
              <a:rPr lang="en-US" altLang="zh-CN" sz="2400" dirty="0">
                <a:solidFill>
                  <a:srgbClr val="000000"/>
                </a:solidFill>
              </a:rPr>
              <a:t>n</a:t>
            </a:r>
            <a:r>
              <a:rPr lang="zh-CN" altLang="en-US" sz="2400" dirty="0">
                <a:solidFill>
                  <a:srgbClr val="000000"/>
                </a:solidFill>
              </a:rPr>
              <a:t>维数据降低至</a:t>
            </a:r>
            <a:r>
              <a:rPr lang="en-US" altLang="zh-CN" sz="2400" dirty="0">
                <a:solidFill>
                  <a:srgbClr val="000000"/>
                </a:solidFill>
              </a:rPr>
              <a:t>k</a:t>
            </a:r>
            <a:r>
              <a:rPr lang="zh-CN" altLang="en-US" sz="2400" dirty="0">
                <a:solidFill>
                  <a:srgbClr val="000000"/>
                </a:solidFill>
              </a:rPr>
              <a:t>维数据；</a:t>
            </a:r>
            <a:endParaRPr lang="zh-CN" altLang="en-US" sz="2400" dirty="0">
              <a:solidFill>
                <a:srgbClr val="000000"/>
              </a:solidFill>
            </a:endParaRPr>
          </a:p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2432685" algn="l"/>
                <a:tab pos="4479290" algn="l"/>
              </a:tabLst>
            </a:pPr>
            <a:r>
              <a:rPr sz="2400" dirty="0">
                <a:solidFill>
                  <a:srgbClr val="000000"/>
                </a:solidFill>
              </a:rPr>
              <a:t> </a:t>
            </a:r>
            <a:r>
              <a:rPr lang="zh-CN" sz="2400" dirty="0">
                <a:solidFill>
                  <a:srgbClr val="000000"/>
                </a:solidFill>
              </a:rPr>
              <a:t>计算协方差矩阵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7820" y="3016872"/>
            <a:ext cx="46913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613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计算特征向量：</a:t>
            </a:r>
            <a:r>
              <a:rPr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eigenValue,eigenVector</a:t>
            </a:r>
            <a:r>
              <a:rPr sz="22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sz="22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numpy.linalg.eig(Sigma)</a:t>
            </a:r>
            <a:endParaRPr sz="22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5880" y="2002795"/>
            <a:ext cx="2743200" cy="75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7315" y="0"/>
            <a:ext cx="511683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573530" y="4308233"/>
            <a:ext cx="4951476" cy="1094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文本框 8"/>
          <p:cNvSpPr txBox="1"/>
          <p:nvPr/>
        </p:nvSpPr>
        <p:spPr>
          <a:xfrm>
            <a:off x="574675" y="4356735"/>
            <a:ext cx="1296035" cy="9531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eigen Vector</a:t>
            </a:r>
            <a:endParaRPr lang="en-US" altLang="zh-CN" sz="2800"/>
          </a:p>
        </p:txBody>
      </p:sp>
      <p:sp>
        <p:nvSpPr>
          <p:cNvPr id="10" name="右大括号 9"/>
          <p:cNvSpPr/>
          <p:nvPr/>
        </p:nvSpPr>
        <p:spPr>
          <a:xfrm rot="5400000">
            <a:off x="3409950" y="4704715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13430" y="5811520"/>
            <a:ext cx="782955" cy="52197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026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531495" y="1028839"/>
            <a:ext cx="58566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由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r>
              <a:rPr sz="2400" dirty="0">
                <a:solidFill>
                  <a:srgbClr val="000000"/>
                </a:solidFill>
              </a:rPr>
              <a:t>, </a:t>
            </a:r>
            <a:r>
              <a:rPr lang="zh-CN" sz="2400" dirty="0">
                <a:solidFill>
                  <a:srgbClr val="000000"/>
                </a:solidFill>
              </a:rPr>
              <a:t>得</a:t>
            </a:r>
            <a:r>
              <a:rPr sz="2400" dirty="0">
                <a:solidFill>
                  <a:srgbClr val="000000"/>
                </a:solidFill>
              </a:rPr>
              <a:t>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755" y="1940318"/>
            <a:ext cx="4951476" cy="10949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右大括号 9"/>
          <p:cNvSpPr/>
          <p:nvPr/>
        </p:nvSpPr>
        <p:spPr>
          <a:xfrm rot="5400000">
            <a:off x="2979420" y="2193290"/>
            <a:ext cx="215900" cy="184404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54655" y="3156585"/>
            <a:ext cx="782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</a:t>
            </a:r>
            <a:endParaRPr lang="en-US" altLang="zh-CN" sz="2800"/>
          </a:p>
        </p:txBody>
      </p:sp>
      <p:graphicFrame>
        <p:nvGraphicFramePr>
          <p:cNvPr id="43" name="对象 -2147482623"/>
          <p:cNvGraphicFramePr>
            <a:graphicFrameLocks noChangeAspect="1"/>
          </p:cNvGraphicFramePr>
          <p:nvPr/>
        </p:nvGraphicFramePr>
        <p:xfrm>
          <a:off x="1132205" y="3500755"/>
          <a:ext cx="278511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" name="" r:id="rId2" imgW="1066800" imgH="203200" progId="Equation.KSEE3">
                  <p:embed/>
                </p:oleObj>
              </mc:Choice>
              <mc:Fallback>
                <p:oleObj name="" r:id="rId2" imgW="1066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2205" y="3500755"/>
                        <a:ext cx="2785110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1712595" y="4091940"/>
            <a:ext cx="2794000" cy="842010"/>
            <a:chOff x="4392" y="6670"/>
            <a:chExt cx="4400" cy="1326"/>
          </a:xfrm>
        </p:grpSpPr>
        <p:graphicFrame>
          <p:nvGraphicFramePr>
            <p:cNvPr id="4" name="对象 -2147482623"/>
            <p:cNvGraphicFramePr>
              <a:graphicFrameLocks noChangeAspect="1"/>
            </p:cNvGraphicFramePr>
            <p:nvPr/>
          </p:nvGraphicFramePr>
          <p:xfrm>
            <a:off x="4392" y="6887"/>
            <a:ext cx="940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4" imgW="228600" imgH="203200" progId="Equation.KSEE3">
                    <p:embed/>
                  </p:oleObj>
                </mc:Choice>
                <mc:Fallback>
                  <p:oleObj name="" r:id="rId4" imgW="2286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92" y="6887"/>
                          <a:ext cx="940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-2147482623"/>
            <p:cNvGraphicFramePr>
              <a:graphicFrameLocks noChangeAspect="1"/>
            </p:cNvGraphicFramePr>
            <p:nvPr/>
          </p:nvGraphicFramePr>
          <p:xfrm>
            <a:off x="5322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" r:id="rId6" imgW="254000" imgH="203200" progId="Equation.KSEE3">
                    <p:embed/>
                  </p:oleObj>
                </mc:Choice>
                <mc:Fallback>
                  <p:oleObj name="" r:id="rId6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2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-2147482623"/>
            <p:cNvGraphicFramePr>
              <a:graphicFrameLocks noChangeAspect="1"/>
            </p:cNvGraphicFramePr>
            <p:nvPr/>
          </p:nvGraphicFramePr>
          <p:xfrm>
            <a:off x="6143" y="6887"/>
            <a:ext cx="993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8" imgW="241300" imgH="203200" progId="Equation.KSEE3">
                    <p:embed/>
                  </p:oleObj>
                </mc:Choice>
                <mc:Fallback>
                  <p:oleObj name="" r:id="rId8" imgW="2413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143" y="6887"/>
                          <a:ext cx="993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-2147482623"/>
            <p:cNvGraphicFramePr>
              <a:graphicFrameLocks noChangeAspect="1"/>
            </p:cNvGraphicFramePr>
            <p:nvPr/>
          </p:nvGraphicFramePr>
          <p:xfrm>
            <a:off x="7747" y="6887"/>
            <a:ext cx="104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10" imgW="254000" imgH="203200" progId="Equation.KSEE3">
                    <p:embed/>
                  </p:oleObj>
                </mc:Choice>
                <mc:Fallback>
                  <p:oleObj name="" r:id="rId10" imgW="254000" imgH="2032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747" y="6887"/>
                          <a:ext cx="1045" cy="71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文本框 16"/>
            <p:cNvSpPr txBox="1"/>
            <p:nvPr/>
          </p:nvSpPr>
          <p:spPr>
            <a:xfrm>
              <a:off x="7057" y="7044"/>
              <a:ext cx="8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45" y="6670"/>
              <a:ext cx="8" cy="1324"/>
              <a:chOff x="4645" y="6670"/>
              <a:chExt cx="8" cy="1324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" name="组合 22"/>
            <p:cNvGrpSpPr/>
            <p:nvPr/>
          </p:nvGrpSpPr>
          <p:grpSpPr>
            <a:xfrm>
              <a:off x="5577" y="6672"/>
              <a:ext cx="8" cy="1324"/>
              <a:chOff x="4645" y="6670"/>
              <a:chExt cx="8" cy="1324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直接连接符 24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6" name="组合 25"/>
            <p:cNvGrpSpPr/>
            <p:nvPr/>
          </p:nvGrpSpPr>
          <p:grpSpPr>
            <a:xfrm>
              <a:off x="6314" y="6672"/>
              <a:ext cx="8" cy="1324"/>
              <a:chOff x="4645" y="6670"/>
              <a:chExt cx="8" cy="1324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直接连接符 27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组合 28"/>
            <p:cNvGrpSpPr/>
            <p:nvPr/>
          </p:nvGrpSpPr>
          <p:grpSpPr>
            <a:xfrm>
              <a:off x="8014" y="6672"/>
              <a:ext cx="8" cy="1324"/>
              <a:chOff x="4645" y="6670"/>
              <a:chExt cx="8" cy="1324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4645" y="6670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53" y="7624"/>
                <a:ext cx="0" cy="37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32" name="对象 -2147482623"/>
          <p:cNvGraphicFramePr>
            <a:graphicFrameLocks noChangeAspect="1"/>
          </p:cNvGraphicFramePr>
          <p:nvPr/>
        </p:nvGraphicFramePr>
        <p:xfrm>
          <a:off x="508000" y="4250690"/>
          <a:ext cx="929640" cy="426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2" imgW="355600" imgH="190500" progId="Equation.KSEE3">
                  <p:embed/>
                </p:oleObj>
              </mc:Choice>
              <mc:Fallback>
                <p:oleObj name="" r:id="rId12" imgW="355600" imgH="190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4250690"/>
                        <a:ext cx="929640" cy="426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左中括号 34"/>
          <p:cNvSpPr/>
          <p:nvPr/>
        </p:nvSpPr>
        <p:spPr>
          <a:xfrm>
            <a:off x="1548130" y="4076700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左中括号 35"/>
          <p:cNvSpPr/>
          <p:nvPr/>
        </p:nvSpPr>
        <p:spPr>
          <a:xfrm rot="10800000">
            <a:off x="4366895" y="4081145"/>
            <a:ext cx="75565" cy="86423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7" name="对象 -2147482623"/>
          <p:cNvGraphicFramePr>
            <a:graphicFrameLocks noChangeAspect="1"/>
          </p:cNvGraphicFramePr>
          <p:nvPr/>
        </p:nvGraphicFramePr>
        <p:xfrm>
          <a:off x="4442143" y="4215130"/>
          <a:ext cx="962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4" imgW="368300" imgH="203200" progId="Equation.KSEE3">
                  <p:embed/>
                </p:oleObj>
              </mc:Choice>
              <mc:Fallback>
                <p:oleObj name="" r:id="rId14" imgW="3683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42143" y="4215130"/>
                        <a:ext cx="96202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4440555" y="3900170"/>
            <a:ext cx="40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</a:t>
            </a:r>
            <a:endParaRPr lang="en-US" altLang="zh-CN"/>
          </a:p>
        </p:txBody>
      </p:sp>
      <p:grpSp>
        <p:nvGrpSpPr>
          <p:cNvPr id="68" name="组合 67"/>
          <p:cNvGrpSpPr/>
          <p:nvPr/>
        </p:nvGrpSpPr>
        <p:grpSpPr>
          <a:xfrm>
            <a:off x="5438140" y="3506470"/>
            <a:ext cx="1494790" cy="2100580"/>
            <a:chOff x="9242" y="5748"/>
            <a:chExt cx="2354" cy="3308"/>
          </a:xfrm>
        </p:grpSpPr>
        <p:graphicFrame>
          <p:nvGraphicFramePr>
            <p:cNvPr id="42" name="对象 -2147482623"/>
            <p:cNvGraphicFramePr>
              <a:graphicFrameLocks noChangeAspect="1"/>
            </p:cNvGraphicFramePr>
            <p:nvPr/>
          </p:nvGraphicFramePr>
          <p:xfrm>
            <a:off x="9668" y="5748"/>
            <a:ext cx="1724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419100" imgH="228600" progId="Equation.KSEE3">
                    <p:embed/>
                  </p:oleObj>
                </mc:Choice>
                <mc:Fallback>
                  <p:oleObj name="" r:id="rId16" imgW="4191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9668" y="5748"/>
                          <a:ext cx="1724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-2147482623"/>
            <p:cNvGraphicFramePr>
              <a:graphicFrameLocks noChangeAspect="1"/>
            </p:cNvGraphicFramePr>
            <p:nvPr/>
          </p:nvGraphicFramePr>
          <p:xfrm>
            <a:off x="9642" y="6375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431800" imgH="228600" progId="Equation.KSEE3">
                    <p:embed/>
                  </p:oleObj>
                </mc:Choice>
                <mc:Fallback>
                  <p:oleObj name="" r:id="rId18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42" y="6375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-2147482623"/>
            <p:cNvGraphicFramePr>
              <a:graphicFrameLocks noChangeAspect="1"/>
            </p:cNvGraphicFramePr>
            <p:nvPr/>
          </p:nvGraphicFramePr>
          <p:xfrm>
            <a:off x="9643" y="7028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431800" imgH="228600" progId="Equation.KSEE3">
                    <p:embed/>
                  </p:oleObj>
                </mc:Choice>
                <mc:Fallback>
                  <p:oleObj name="" r:id="rId20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9643" y="7028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对象 -2147482623"/>
            <p:cNvGraphicFramePr>
              <a:graphicFrameLocks noChangeAspect="1"/>
            </p:cNvGraphicFramePr>
            <p:nvPr/>
          </p:nvGraphicFramePr>
          <p:xfrm>
            <a:off x="9642" y="8251"/>
            <a:ext cx="1777" cy="8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" name="" r:id="rId22" imgW="431800" imgH="228600" progId="Equation.KSEE3">
                    <p:embed/>
                  </p:oleObj>
                </mc:Choice>
                <mc:Fallback>
                  <p:oleObj name="" r:id="rId22" imgW="431800" imgH="228600" progId="Equation.KSEE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9642" y="8251"/>
                          <a:ext cx="1777" cy="8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文本框 51"/>
            <p:cNvSpPr txBox="1"/>
            <p:nvPr/>
          </p:nvSpPr>
          <p:spPr>
            <a:xfrm>
              <a:off x="9945" y="7743"/>
              <a:ext cx="111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.....</a:t>
              </a:r>
              <a:endParaRPr lang="en-US" altLang="zh-CN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9243" y="6193"/>
              <a:ext cx="2303" cy="35"/>
              <a:chOff x="9243" y="6193"/>
              <a:chExt cx="2303" cy="35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9" name="组合 58"/>
            <p:cNvGrpSpPr/>
            <p:nvPr/>
          </p:nvGrpSpPr>
          <p:grpSpPr>
            <a:xfrm>
              <a:off x="9293" y="6818"/>
              <a:ext cx="2303" cy="35"/>
              <a:chOff x="9243" y="6193"/>
              <a:chExt cx="2303" cy="35"/>
            </a:xfrm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直接连接符 60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组合 62"/>
            <p:cNvGrpSpPr/>
            <p:nvPr/>
          </p:nvGrpSpPr>
          <p:grpSpPr>
            <a:xfrm>
              <a:off x="9242" y="7565"/>
              <a:ext cx="2354" cy="1089"/>
              <a:chOff x="9192" y="6193"/>
              <a:chExt cx="2354" cy="1089"/>
            </a:xfrm>
          </p:grpSpPr>
          <p:cxnSp>
            <p:nvCxnSpPr>
              <p:cNvPr id="64" name="直接连接符 63"/>
              <p:cNvCxnSpPr/>
              <p:nvPr/>
            </p:nvCxnSpPr>
            <p:spPr>
              <a:xfrm>
                <a:off x="9243" y="6193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直接连接符 64"/>
              <p:cNvCxnSpPr/>
              <p:nvPr/>
            </p:nvCxnSpPr>
            <p:spPr>
              <a:xfrm>
                <a:off x="11093" y="6228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1093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>
              <a:xfrm>
                <a:off x="9192" y="7282"/>
                <a:ext cx="45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69" name="左中括号 68"/>
          <p:cNvSpPr/>
          <p:nvPr/>
        </p:nvSpPr>
        <p:spPr>
          <a:xfrm>
            <a:off x="5398135" y="3677920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左中括号 69"/>
          <p:cNvSpPr/>
          <p:nvPr/>
        </p:nvSpPr>
        <p:spPr>
          <a:xfrm rot="10800000">
            <a:off x="6902450" y="3678555"/>
            <a:ext cx="78105" cy="180657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" name="对象 -2147482623"/>
          <p:cNvGraphicFramePr>
            <a:graphicFrameLocks noChangeAspect="1"/>
          </p:cNvGraphicFramePr>
          <p:nvPr/>
        </p:nvGraphicFramePr>
        <p:xfrm>
          <a:off x="7068503" y="4208145"/>
          <a:ext cx="59753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" name="" r:id="rId24" imgW="228600" imgH="203200" progId="Equation.KSEE3">
                  <p:embed/>
                </p:oleObj>
              </mc:Choice>
              <mc:Fallback>
                <p:oleObj name="" r:id="rId24" imgW="228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68503" y="4208145"/>
                        <a:ext cx="597535" cy="454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7.3  </a:t>
            </a:r>
            <a:r>
              <a:rPr lang="zh-CN" altLang="en-US" dirty="0" smtClean="0"/>
              <a:t>主成分分析（</a:t>
            </a:r>
            <a:r>
              <a:rPr lang="en-US" altLang="zh-CN" dirty="0" smtClean="0"/>
              <a:t>PCA</a:t>
            </a:r>
            <a:r>
              <a:rPr lang="zh-CN" altLang="en-US" dirty="0" smtClean="0"/>
              <a:t>）算法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244104"/>
            <a:ext cx="8290559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算法总结</a:t>
            </a:r>
            <a:endParaRPr lang="zh-CN" altLang="en-US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937385"/>
            <a:ext cx="7508240" cy="3450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lang="zh-CN" sz="2400" spc="55" dirty="0">
                <a:latin typeface="Calibri" panose="020F0502020204030204"/>
                <a:cs typeface="Calibri" panose="020F0502020204030204"/>
              </a:rPr>
              <a:t>均值标准化（确保每个特征值均值为</a:t>
            </a:r>
            <a:r>
              <a:rPr lang="en-US" altLang="zh-CN" sz="2400" spc="55" dirty="0">
                <a:latin typeface="Calibri" panose="020F0502020204030204"/>
                <a:cs typeface="Calibri" panose="020F0502020204030204"/>
              </a:rPr>
              <a:t>0</a:t>
            </a:r>
            <a:r>
              <a:rPr lang="zh-CN" sz="2400" spc="55" dirty="0">
                <a:latin typeface="Calibri" panose="020F0502020204030204"/>
                <a:cs typeface="Calibri" panose="020F0502020204030204"/>
              </a:rPr>
              <a:t>）后，根据具体情况平衡特征值；</a:t>
            </a: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lang="zh-CN" sz="2400" spc="5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6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Ureduce	=</a:t>
            </a:r>
            <a:r>
              <a:rPr sz="2400" b="1" spc="-10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U(:,1:k); </a:t>
            </a:r>
            <a:endParaRPr sz="2400" b="1" spc="-5" dirty="0">
              <a:solidFill>
                <a:srgbClr val="002060"/>
              </a:solidFill>
              <a:latin typeface="Courier New" panose="02070309020205020404"/>
              <a:cs typeface="Courier New" panose="02070309020205020404"/>
            </a:endParaRPr>
          </a:p>
          <a:p>
            <a:pPr marL="12700" marR="4012565">
              <a:lnSpc>
                <a:spcPct val="101000"/>
              </a:lnSpc>
              <a:tabLst>
                <a:tab pos="1475740" algn="l"/>
              </a:tabLst>
            </a:pP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z =</a:t>
            </a:r>
            <a:r>
              <a:rPr sz="2400" b="1" spc="-2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</a:rPr>
              <a:t>Ureduce’*x;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9446" y="2930220"/>
            <a:ext cx="2363724" cy="8321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文本框 5"/>
          <p:cNvSpPr txBox="1"/>
          <p:nvPr/>
        </p:nvSpPr>
        <p:spPr>
          <a:xfrm>
            <a:off x="1075055" y="3085465"/>
            <a:ext cx="140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Sigma=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075055" y="3762375"/>
            <a:ext cx="4551045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lang="zh-CN" altLang="en-US" sz="24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7.4  </a:t>
            </a:r>
            <a:r>
              <a:rPr lang="zh-CN" altLang="en-US" dirty="0" smtClean="0"/>
              <a:t>压缩表征的重构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8" name="object 3"/>
          <p:cNvSpPr/>
          <p:nvPr/>
        </p:nvSpPr>
        <p:spPr>
          <a:xfrm>
            <a:off x="1489964" y="1914940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5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2753017" y="1644378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6"/>
          <p:cNvSpPr/>
          <p:nvPr/>
        </p:nvSpPr>
        <p:spPr>
          <a:xfrm>
            <a:off x="2694063" y="1619173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7"/>
          <p:cNvSpPr/>
          <p:nvPr/>
        </p:nvSpPr>
        <p:spPr>
          <a:xfrm>
            <a:off x="1129665" y="299530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4172089" y="2936354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2841561" y="1461973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4115168" y="3177768"/>
            <a:ext cx="172665" cy="1165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069120" y="2588988"/>
            <a:ext cx="146658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/>
          <p:nvPr/>
        </p:nvSpPr>
        <p:spPr>
          <a:xfrm>
            <a:off x="3601123" y="1979896"/>
            <a:ext cx="146658" cy="1466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3"/>
          <p:cNvSpPr/>
          <p:nvPr/>
        </p:nvSpPr>
        <p:spPr>
          <a:xfrm>
            <a:off x="3542094" y="2442354"/>
            <a:ext cx="146658" cy="1466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6"/>
          <p:cNvSpPr/>
          <p:nvPr/>
        </p:nvSpPr>
        <p:spPr>
          <a:xfrm>
            <a:off x="6833857" y="1642904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23544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7"/>
          <p:cNvSpPr/>
          <p:nvPr/>
        </p:nvSpPr>
        <p:spPr>
          <a:xfrm>
            <a:off x="6774904" y="1617700"/>
            <a:ext cx="117906" cy="115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8"/>
          <p:cNvSpPr/>
          <p:nvPr/>
        </p:nvSpPr>
        <p:spPr>
          <a:xfrm>
            <a:off x="5210505" y="2993834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8252917" y="2934881"/>
            <a:ext cx="115912" cy="1179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0"/>
          <p:cNvSpPr/>
          <p:nvPr/>
        </p:nvSpPr>
        <p:spPr>
          <a:xfrm>
            <a:off x="6922401" y="1460500"/>
            <a:ext cx="177092" cy="1165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923300" y="4345940"/>
            <a:ext cx="1659636" cy="347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129665" y="5422900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12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172089" y="5363946"/>
            <a:ext cx="115900" cy="11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4213860" y="5575300"/>
            <a:ext cx="192404" cy="150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3037992" y="5348307"/>
            <a:ext cx="146658" cy="146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510979" y="5356267"/>
            <a:ext cx="205687" cy="146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1363600" y="5347939"/>
            <a:ext cx="146658" cy="1466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1952282" y="5347939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5571401" y="1905821"/>
            <a:ext cx="2597785" cy="2115820"/>
          </a:xfrm>
          <a:custGeom>
            <a:avLst/>
            <a:gdLst/>
            <a:ahLst/>
            <a:cxnLst/>
            <a:rect l="l" t="t" r="r" b="b"/>
            <a:pathLst>
              <a:path w="2597784" h="2115820">
                <a:moveTo>
                  <a:pt x="0" y="2115328"/>
                </a:moveTo>
                <a:lnTo>
                  <a:pt x="2597368" y="0"/>
                </a:lnTo>
              </a:path>
            </a:pathLst>
          </a:custGeom>
          <a:ln w="1904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7150557" y="2600342"/>
            <a:ext cx="146657" cy="1466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623531" y="2169520"/>
            <a:ext cx="205687" cy="1958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5480660" y="396306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6069343" y="349359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01973" y="2055066"/>
            <a:ext cx="185896" cy="229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3"/>
          <p:cNvSpPr/>
          <p:nvPr/>
        </p:nvSpPr>
        <p:spPr>
          <a:xfrm>
            <a:off x="1506830" y="3853845"/>
            <a:ext cx="146658" cy="1466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4"/>
          <p:cNvSpPr/>
          <p:nvPr/>
        </p:nvSpPr>
        <p:spPr>
          <a:xfrm>
            <a:off x="2095513" y="3384376"/>
            <a:ext cx="146658" cy="1466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0" name=" 160"/>
          <p:cNvSpPr/>
          <p:nvPr/>
        </p:nvSpPr>
        <p:spPr>
          <a:xfrm>
            <a:off x="4406265" y="4149090"/>
            <a:ext cx="1678305" cy="12960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 160"/>
          <p:cNvSpPr/>
          <p:nvPr/>
        </p:nvSpPr>
        <p:spPr>
          <a:xfrm rot="8820000">
            <a:off x="643255" y="4203700"/>
            <a:ext cx="1146175" cy="88963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11543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降维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062980" y="4324985"/>
            <a:ext cx="1090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重构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/>
          <p:cNvSpPr txBox="1"/>
          <p:nvPr/>
        </p:nvSpPr>
        <p:spPr>
          <a:xfrm>
            <a:off x="962025" y="1436370"/>
            <a:ext cx="7381240" cy="42348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1844675" algn="l"/>
              </a:tabLst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平均方差映射错误，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数据总差异：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2451735">
              <a:lnSpc>
                <a:spcPts val="3300"/>
              </a:lnSpc>
              <a:spcBef>
                <a:spcPts val="4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通常做法是，选择     个特征使得差异率保持在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以上；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  <a:tabLst>
                <a:tab pos="277876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sz="3750" dirty="0">
                <a:latin typeface="Times New Roman" panose="02020603050405020304"/>
                <a:cs typeface="Times New Roman" panose="02020603050405020304"/>
              </a:rPr>
              <a:t>                                            </a:t>
            </a:r>
            <a:r>
              <a:rPr sz="3750" spc="-5" dirty="0">
                <a:latin typeface="Calibri" panose="020F0502020204030204"/>
                <a:cs typeface="Calibri" panose="020F0502020204030204"/>
                <a:sym typeface="+mn-ea"/>
              </a:rPr>
              <a:t>(1%)</a:t>
            </a:r>
            <a:endParaRPr sz="3750" dirty="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1837690" y="156239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043555" y="255210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12825" y="3213100"/>
            <a:ext cx="5016627" cy="10214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532130" y="3533140"/>
            <a:ext cx="4138930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m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训练集数量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输入变量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特征值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ct val="100000"/>
              </a:lnSpc>
              <a:spcBef>
                <a:spcPts val="20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’s </a:t>
            </a: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输出变量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目标变量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92065" y="3961130"/>
            <a:ext cx="35191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(x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,y</a:t>
            </a:r>
            <a:r>
              <a:rPr lang="en-US" altLang="zh-CN" sz="2000" baseline="30000">
                <a:sym typeface="+mn-ea"/>
              </a:rPr>
              <a:t>(i)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为一组训练样本</a:t>
            </a:r>
            <a:r>
              <a:rPr lang="en-US" altLang="zh-CN" sz="2000">
                <a:sym typeface="+mn-ea"/>
              </a:rPr>
              <a:t>;</a:t>
            </a:r>
            <a:endParaRPr lang="en-US" altLang="zh-CN" sz="2000"/>
          </a:p>
          <a:p>
            <a:r>
              <a:rPr lang="en-US" altLang="zh-CN" sz="2000"/>
              <a:t>x</a:t>
            </a:r>
            <a:r>
              <a:rPr lang="en-US" altLang="zh-CN" sz="2000" baseline="30000"/>
              <a:t>(1)</a:t>
            </a:r>
            <a:r>
              <a:rPr lang="en-US" altLang="zh-CN" sz="2000"/>
              <a:t>=2104,y</a:t>
            </a:r>
            <a:r>
              <a:rPr lang="en-US" altLang="zh-CN" sz="2000" baseline="30000"/>
              <a:t>(1)</a:t>
            </a:r>
            <a:r>
              <a:rPr lang="en-US" altLang="zh-CN" sz="2000"/>
              <a:t>=460;</a:t>
            </a:r>
            <a:endParaRPr lang="en-US" altLang="zh-CN" sz="2000"/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=1416,y</a:t>
            </a:r>
            <a:r>
              <a:rPr lang="en-US" altLang="zh-CN" sz="2000" baseline="30000">
                <a:sym typeface="+mn-ea"/>
              </a:rPr>
              <a:t>(2)</a:t>
            </a:r>
            <a:r>
              <a:rPr lang="en-US" altLang="zh-CN" sz="2000">
                <a:sym typeface="+mn-ea"/>
              </a:rPr>
              <a:t>=232;</a:t>
            </a:r>
            <a:endParaRPr lang="en-US" altLang="zh-CN" sz="2000">
              <a:sym typeface="+mn-ea"/>
            </a:endParaRPr>
          </a:p>
          <a:p>
            <a:r>
              <a:rPr lang="en-US" altLang="zh-CN" sz="2000">
                <a:sym typeface="+mn-ea"/>
              </a:rPr>
              <a:t>x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=1534,y</a:t>
            </a:r>
            <a:r>
              <a:rPr lang="en-US" altLang="zh-CN" sz="2000" baseline="30000">
                <a:sym typeface="+mn-ea"/>
              </a:rPr>
              <a:t>(3)</a:t>
            </a:r>
            <a:r>
              <a:rPr lang="en-US" altLang="zh-CN" sz="2000">
                <a:sym typeface="+mn-ea"/>
              </a:rPr>
              <a:t>=315;</a:t>
            </a:r>
            <a:endParaRPr lang="en-US" altLang="zh-CN" sz="2000"/>
          </a:p>
          <a:p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10" name="object 5"/>
          <p:cNvSpPr txBox="1"/>
          <p:nvPr/>
        </p:nvSpPr>
        <p:spPr>
          <a:xfrm>
            <a:off x="459740" y="1062990"/>
            <a:ext cx="1865630" cy="1211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算法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检验测试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6"/>
          <p:cNvSpPr txBox="1"/>
          <p:nvPr/>
        </p:nvSpPr>
        <p:spPr>
          <a:xfrm>
            <a:off x="459740" y="2836545"/>
            <a:ext cx="25292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检查是否满足：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533402" y="3163576"/>
            <a:ext cx="3733800" cy="7344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8"/>
          <p:cNvSpPr/>
          <p:nvPr/>
        </p:nvSpPr>
        <p:spPr>
          <a:xfrm>
            <a:off x="1478915" y="1972832"/>
            <a:ext cx="2041017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85800" y="2409571"/>
            <a:ext cx="3453384" cy="37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1836623" y="1615820"/>
            <a:ext cx="628650" cy="19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4572000" y="1182370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1" y="4038596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2"/>
          <p:cNvSpPr txBox="1"/>
          <p:nvPr/>
        </p:nvSpPr>
        <p:spPr>
          <a:xfrm>
            <a:off x="4751705" y="1134745"/>
            <a:ext cx="421005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0460" y="1524000"/>
            <a:ext cx="122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,2,3,4,...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4710430" y="4057650"/>
            <a:ext cx="4109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对于给定</a:t>
            </a:r>
            <a:r>
              <a:rPr lang="en-US" altLang="zh-CN"/>
              <a:t>k</a:t>
            </a:r>
            <a:r>
              <a:rPr lang="zh-CN" altLang="en-US"/>
              <a:t>，选取</a:t>
            </a:r>
            <a:r>
              <a:rPr lang="en-US" altLang="zh-CN"/>
              <a:t>eigenValue</a:t>
            </a:r>
            <a:r>
              <a:rPr lang="zh-CN" altLang="en-US"/>
              <a:t>值前</a:t>
            </a:r>
            <a:r>
              <a:rPr lang="en-US" altLang="zh-CN"/>
              <a:t>k</a:t>
            </a:r>
            <a:r>
              <a:rPr lang="zh-CN" altLang="en-US"/>
              <a:t>大的值：</a:t>
            </a:r>
            <a:endParaRPr lang="zh-CN" altLang="en-US"/>
          </a:p>
        </p:txBody>
      </p:sp>
      <p:graphicFrame>
        <p:nvGraphicFramePr>
          <p:cNvPr id="47" name="对象 -2147482623"/>
          <p:cNvGraphicFramePr>
            <a:graphicFrameLocks noChangeAspect="1"/>
          </p:cNvGraphicFramePr>
          <p:nvPr/>
        </p:nvGraphicFramePr>
        <p:xfrm>
          <a:off x="5428933" y="4631055"/>
          <a:ext cx="2672715" cy="1560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" name="" r:id="rId5" imgW="1638300" imgH="1117600" progId="Equation.KSEE3">
                  <p:embed/>
                </p:oleObj>
              </mc:Choice>
              <mc:Fallback>
                <p:oleObj name="" r:id="rId5" imgW="1638300" imgH="1117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933" y="4631055"/>
                        <a:ext cx="2672715" cy="15608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QQ图片201711300758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30" y="2044700"/>
            <a:ext cx="433768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7.5  </a:t>
            </a:r>
            <a:r>
              <a:rPr lang="zh-CN" altLang="en-US" dirty="0" smtClean="0"/>
              <a:t>选择主成分数量</a:t>
            </a:r>
            <a:r>
              <a:rPr lang="en-US" altLang="zh-CN" dirty="0" smtClean="0"/>
              <a:t>  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323340"/>
            <a:ext cx="69094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4675" algn="l"/>
              </a:tabLst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    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主成分数量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3650" y="1418883"/>
            <a:ext cx="162687" cy="2506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4"/>
          <p:cNvSpPr txBox="1"/>
          <p:nvPr/>
        </p:nvSpPr>
        <p:spPr>
          <a:xfrm>
            <a:off x="1535430" y="2113687"/>
            <a:ext cx="4871085" cy="1681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eigenValue,eigenVector</a:t>
            </a:r>
            <a:r>
              <a:rPr sz="2400" b="1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=</a:t>
            </a:r>
            <a:r>
              <a:rPr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 </a:t>
            </a:r>
            <a:endParaRPr sz="2400" b="1" spc="-55" dirty="0">
              <a:solidFill>
                <a:srgbClr val="002060"/>
              </a:solidFill>
              <a:latin typeface="Courier New" panose="02070309020205020404"/>
              <a:cs typeface="Courier New" panose="020703090202050204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5" dirty="0">
                <a:solidFill>
                  <a:srgbClr val="002060"/>
                </a:solidFill>
                <a:latin typeface="Courier New" panose="02070309020205020404"/>
                <a:cs typeface="Courier New" panose="02070309020205020404"/>
                <a:sym typeface="+mn-ea"/>
              </a:rPr>
              <a:t>numpy.linalg.eig(Sigma)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  <a:tabLst>
                <a:tab pos="3496945" algn="l"/>
              </a:tabLst>
            </a:pPr>
            <a:r>
              <a:rPr lang="zh-CN" sz="2800" dirty="0">
                <a:latin typeface="Calibri" panose="020F0502020204030204"/>
                <a:cs typeface="Calibri" panose="020F0502020204030204"/>
              </a:rPr>
              <a:t>在失真度很小的情况下，选取     个特征值，确保：</a:t>
            </a:r>
            <a:endParaRPr lang="zh-CN"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5"/>
          <p:cNvSpPr txBox="1"/>
          <p:nvPr/>
        </p:nvSpPr>
        <p:spPr>
          <a:xfrm>
            <a:off x="1840230" y="4846345"/>
            <a:ext cx="383730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保留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99%</a:t>
            </a:r>
            <a:r>
              <a:rPr lang="zh-CN" sz="2800" spc="-5" dirty="0">
                <a:latin typeface="Calibri" panose="020F0502020204030204"/>
                <a:cs typeface="Calibri" panose="020F0502020204030204"/>
              </a:rPr>
              <a:t>以上的方差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6"/>
          <p:cNvSpPr/>
          <p:nvPr/>
        </p:nvSpPr>
        <p:spPr>
          <a:xfrm>
            <a:off x="6181090" y="3019183"/>
            <a:ext cx="162687" cy="2506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7"/>
          <p:cNvSpPr/>
          <p:nvPr/>
        </p:nvSpPr>
        <p:spPr>
          <a:xfrm>
            <a:off x="2258314" y="3876941"/>
            <a:ext cx="2474976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4" name="object 3"/>
          <p:cNvSpPr txBox="1">
            <a:spLocks noGrp="1"/>
          </p:cNvSpPr>
          <p:nvPr/>
        </p:nvSpPr>
        <p:spPr>
          <a:xfrm>
            <a:off x="675005" y="1323340"/>
            <a:ext cx="367220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>
                <a:latin typeface="Calibri" panose="020F0502020204030204"/>
                <a:cs typeface="Calibri" panose="020F0502020204030204"/>
              </a:rPr>
              <a:t>为监督式学习加速</a:t>
            </a:r>
            <a:endParaRPr lang="zh-CN" sz="24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2465" y="1823720"/>
            <a:ext cx="5010912" cy="365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5"/>
          <p:cNvSpPr txBox="1"/>
          <p:nvPr/>
        </p:nvSpPr>
        <p:spPr>
          <a:xfrm>
            <a:off x="675005" y="2233282"/>
            <a:ext cx="328295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提取输入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7100">
              <a:lnSpc>
                <a:spcPts val="2840"/>
              </a:lnSpc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           非标记数据集：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4176903" y="2615755"/>
            <a:ext cx="3582162" cy="349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7"/>
          <p:cNvSpPr txBox="1"/>
          <p:nvPr/>
        </p:nvSpPr>
        <p:spPr>
          <a:xfrm>
            <a:off x="675005" y="3914140"/>
            <a:ext cx="21424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新数据集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238624" y="3539147"/>
            <a:ext cx="3399282" cy="34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9"/>
          <p:cNvSpPr/>
          <p:nvPr/>
        </p:nvSpPr>
        <p:spPr>
          <a:xfrm>
            <a:off x="5419724" y="3113277"/>
            <a:ext cx="928115" cy="278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0"/>
          <p:cNvSpPr/>
          <p:nvPr/>
        </p:nvSpPr>
        <p:spPr>
          <a:xfrm>
            <a:off x="729615" y="4342790"/>
            <a:ext cx="4953762" cy="365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1"/>
          <p:cNvSpPr txBox="1"/>
          <p:nvPr/>
        </p:nvSpPr>
        <p:spPr>
          <a:xfrm>
            <a:off x="675005" y="4771212"/>
            <a:ext cx="7808595" cy="629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  <a:tabLst>
                <a:tab pos="2427605" algn="l"/>
                <a:tab pos="3390900" algn="l"/>
                <a:tab pos="372110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在训练集上运行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并定义映射                      ，这种映射同样可以应用到交叉验证集          和测试集                 。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4547235" y="4705031"/>
            <a:ext cx="1339596" cy="294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2590609" y="5069031"/>
            <a:ext cx="420624" cy="3680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4"/>
          <p:cNvSpPr/>
          <p:nvPr/>
        </p:nvSpPr>
        <p:spPr>
          <a:xfrm>
            <a:off x="4207179" y="5044168"/>
            <a:ext cx="569213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52425" y="1149350"/>
            <a:ext cx="84683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压缩</a:t>
            </a:r>
            <a:endParaRPr lang="zh-CN" altLang="en-US" sz="2000"/>
          </a:p>
          <a:p>
            <a:r>
              <a:rPr lang="en-US" altLang="zh-CN" sz="2000"/>
              <a:t>1. </a:t>
            </a:r>
            <a:r>
              <a:rPr lang="zh-CN" altLang="en-US" sz="2000"/>
              <a:t>减少存储数据所需的内存</a:t>
            </a:r>
            <a:r>
              <a:rPr lang="en-US" altLang="zh-CN" sz="2000"/>
              <a:t>/</a:t>
            </a:r>
            <a:r>
              <a:rPr lang="zh-CN" altLang="en-US" sz="2000"/>
              <a:t>硬盘；</a:t>
            </a:r>
            <a:endParaRPr lang="zh-CN" altLang="en-US" sz="2000"/>
          </a:p>
          <a:p>
            <a:r>
              <a:rPr lang="en-US" altLang="zh-CN" sz="2000"/>
              <a:t>2. </a:t>
            </a:r>
            <a:r>
              <a:rPr lang="zh-CN" altLang="en-US" sz="2000"/>
              <a:t>加速学习算法；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可视化（降维至</a:t>
            </a:r>
            <a:r>
              <a:rPr lang="en-US" altLang="zh-CN" sz="2000"/>
              <a:t>2D/3D</a:t>
            </a:r>
            <a:r>
              <a:rPr lang="zh-CN" altLang="en-US" sz="2000"/>
              <a:t>）；</a:t>
            </a:r>
            <a:endParaRPr lang="zh-CN" altLang="en-US" sz="2000"/>
          </a:p>
        </p:txBody>
      </p:sp>
      <p:sp>
        <p:nvSpPr>
          <p:cNvPr id="4" name="object 2"/>
          <p:cNvSpPr txBox="1"/>
          <p:nvPr/>
        </p:nvSpPr>
        <p:spPr>
          <a:xfrm>
            <a:off x="459740" y="2512695"/>
            <a:ext cx="7508875" cy="21437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防止过拟合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1.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用         代替         以此降低特征个数，特征个数越少 （             ），越不容易拟合；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2. 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通常这样是可行的，但并不是一个好的防止过拟合的办法，可用正则化防止过拟合；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12700" marR="504190">
              <a:lnSpc>
                <a:spcPts val="3300"/>
              </a:lnSpc>
              <a:spcBef>
                <a:spcPts val="400"/>
              </a:spcBef>
              <a:tabLst>
                <a:tab pos="1280160" algn="l"/>
                <a:tab pos="3441065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1011555" y="2904388"/>
            <a:ext cx="397763" cy="292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2042795" y="2904769"/>
            <a:ext cx="420624" cy="292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5"/>
          <p:cNvSpPr/>
          <p:nvPr/>
        </p:nvSpPr>
        <p:spPr>
          <a:xfrm>
            <a:off x="6613778" y="2972968"/>
            <a:ext cx="800100" cy="224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6"/>
          <p:cNvSpPr/>
          <p:nvPr/>
        </p:nvSpPr>
        <p:spPr>
          <a:xfrm>
            <a:off x="1676400" y="4252297"/>
            <a:ext cx="5397246" cy="873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07315" y="0"/>
            <a:ext cx="5407660" cy="762000"/>
          </a:xfrm>
        </p:spPr>
        <p:txBody>
          <a:bodyPr/>
          <a:p>
            <a:r>
              <a:rPr lang="en-US" altLang="zh-CN" dirty="0" smtClean="0"/>
              <a:t>7.6  </a:t>
            </a:r>
            <a:r>
              <a:rPr lang="zh-CN" altLang="en-US" dirty="0" smtClean="0"/>
              <a:t>应用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的建议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746760" y="1395095"/>
            <a:ext cx="6149340" cy="2613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机器学习系统设计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ts val="2840"/>
              </a:lnSpc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获取训练集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374332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运行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将       降维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用逻辑回归训练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0"/>
              </a:spcBef>
              <a:tabLst>
                <a:tab pos="812165" algn="l"/>
                <a:tab pos="4116070" algn="l"/>
                <a:tab pos="4999355" algn="l"/>
              </a:tabLst>
            </a:pPr>
            <a:r>
              <a:rPr sz="2400" spc="-490" dirty="0">
                <a:latin typeface="Calibri" panose="020F0502020204030204"/>
                <a:cs typeface="Calibri" panose="020F0502020204030204"/>
              </a:rPr>
              <a:t>-­‐	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用测试集上测试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将          映射</a:t>
            </a:r>
            <a:r>
              <a:rPr sz="2400" dirty="0">
                <a:latin typeface="Calibri" panose="020F0502020204030204"/>
                <a:cs typeface="Calibri" panose="020F0502020204030204"/>
              </a:rPr>
              <a:t>	      .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获取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" y="3989527"/>
            <a:ext cx="8087995" cy="13169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不用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，整个过程会怎样？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应用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之前，先用原始数据进行处理，如果不可行，再考虑用</a:t>
            </a:r>
            <a:r>
              <a:rPr lang="en-US" altLang="zh-CN" sz="2400">
                <a:latin typeface="Calibri" panose="020F0502020204030204"/>
                <a:cs typeface="Calibri" panose="020F0502020204030204"/>
              </a:rPr>
              <a:t>PCA</a:t>
            </a:r>
            <a:r>
              <a:rPr lang="zh-CN" altLang="en-US" sz="2400">
                <a:latin typeface="Calibri" panose="020F0502020204030204"/>
                <a:cs typeface="Calibri" panose="020F0502020204030204"/>
              </a:rPr>
              <a:t>将       降维为      进行处理。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3164268" y="2188400"/>
            <a:ext cx="4444365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3004375" y="2565806"/>
            <a:ext cx="350520" cy="24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739512" y="2565806"/>
            <a:ext cx="331468" cy="243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3791585" y="2896489"/>
            <a:ext cx="3168015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4232274" y="3236455"/>
            <a:ext cx="474345" cy="333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5523992" y="3259201"/>
            <a:ext cx="443863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66672" y="3643845"/>
            <a:ext cx="3318510" cy="333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244471" y="4975070"/>
            <a:ext cx="350520" cy="24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>
            <a:r>
              <a:rPr lang="en-US"/>
              <a:t> </a:t>
            </a:r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3583940" y="4975415"/>
            <a:ext cx="331468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8 </a:t>
            </a:r>
            <a:r>
              <a:rPr lang="zh-CN" altLang="en-US" dirty="0" smtClean="0"/>
              <a:t>支持向量机 </a:t>
            </a:r>
            <a:r>
              <a:rPr lang="en-US" altLang="zh-CN" dirty="0" smtClean="0"/>
              <a:t>SVM</a:t>
            </a:r>
            <a:endParaRPr lang="en-US" altLang="zh-CN" dirty="0" smtClean="0"/>
          </a:p>
        </p:txBody>
      </p:sp>
      <p:sp>
        <p:nvSpPr>
          <p:cNvPr id="37" name="文本框 36"/>
          <p:cNvSpPr txBox="1"/>
          <p:nvPr/>
        </p:nvSpPr>
        <p:spPr>
          <a:xfrm>
            <a:off x="236855" y="792480"/>
            <a:ext cx="32321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分类：寻找最佳分割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/>
              <a:t>映射：使用高效计算</a:t>
            </a:r>
            <a:endParaRPr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2245" y="4301490"/>
            <a:ext cx="2818765" cy="1664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15" y="4752340"/>
            <a:ext cx="2152650" cy="76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55" y="1633855"/>
            <a:ext cx="2457450" cy="1981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70" y="1289050"/>
            <a:ext cx="2870200" cy="2421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1932940"/>
            <a:ext cx="3712210" cy="3132455"/>
          </a:xfrm>
          <a:prstGeom prst="rect">
            <a:avLst/>
          </a:prstGeom>
        </p:spPr>
      </p:pic>
      <p:graphicFrame>
        <p:nvGraphicFramePr>
          <p:cNvPr id="82" name="对象 81"/>
          <p:cNvGraphicFramePr>
            <a:graphicFrameLocks noChangeAspect="1"/>
          </p:cNvGraphicFramePr>
          <p:nvPr/>
        </p:nvGraphicFramePr>
        <p:xfrm>
          <a:off x="5053330" y="1931670"/>
          <a:ext cx="3118485" cy="3186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2" imgW="1600200" imgH="1638300" progId="Equation.KSEE3">
                  <p:embed/>
                </p:oleObj>
              </mc:Choice>
              <mc:Fallback>
                <p:oleObj name="" r:id="rId2" imgW="1600200" imgH="16383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53330" y="1931670"/>
                        <a:ext cx="3118485" cy="3186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sp>
        <p:nvSpPr>
          <p:cNvPr id="5" name="object 5"/>
          <p:cNvSpPr/>
          <p:nvPr/>
        </p:nvSpPr>
        <p:spPr>
          <a:xfrm>
            <a:off x="2125345" y="4987290"/>
            <a:ext cx="189230" cy="189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58415" y="5026025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146300" y="5330190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589915" y="5367020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63625" y="4985385"/>
            <a:ext cx="189230" cy="189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723265" y="4744085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674495" y="4264025"/>
            <a:ext cx="0" cy="1732915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1732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3"/>
          <p:cNvSpPr/>
          <p:nvPr/>
        </p:nvSpPr>
        <p:spPr>
          <a:xfrm>
            <a:off x="1597025" y="4244340"/>
            <a:ext cx="155575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/>
          <p:nvPr/>
        </p:nvSpPr>
        <p:spPr>
          <a:xfrm>
            <a:off x="322580" y="523684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5"/>
          <p:cNvSpPr/>
          <p:nvPr/>
        </p:nvSpPr>
        <p:spPr>
          <a:xfrm>
            <a:off x="3183890" y="5158740"/>
            <a:ext cx="110490" cy="155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25" name="直接箭头连接符 24"/>
          <p:cNvCxnSpPr/>
          <p:nvPr/>
        </p:nvCxnSpPr>
        <p:spPr>
          <a:xfrm flipV="1">
            <a:off x="1332230" y="4436745"/>
            <a:ext cx="935355" cy="133858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object 16"/>
          <p:cNvSpPr/>
          <p:nvPr/>
        </p:nvSpPr>
        <p:spPr>
          <a:xfrm>
            <a:off x="6621145" y="4987290"/>
            <a:ext cx="189230" cy="189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7"/>
          <p:cNvSpPr/>
          <p:nvPr/>
        </p:nvSpPr>
        <p:spPr>
          <a:xfrm>
            <a:off x="7054215" y="5026025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8"/>
          <p:cNvSpPr/>
          <p:nvPr/>
        </p:nvSpPr>
        <p:spPr>
          <a:xfrm>
            <a:off x="6642100" y="5330190"/>
            <a:ext cx="189230" cy="18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9"/>
          <p:cNvSpPr/>
          <p:nvPr/>
        </p:nvSpPr>
        <p:spPr>
          <a:xfrm>
            <a:off x="5085715" y="5367020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20"/>
          <p:cNvSpPr/>
          <p:nvPr/>
        </p:nvSpPr>
        <p:spPr>
          <a:xfrm>
            <a:off x="5559425" y="4985385"/>
            <a:ext cx="189230" cy="189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1"/>
          <p:cNvSpPr/>
          <p:nvPr/>
        </p:nvSpPr>
        <p:spPr>
          <a:xfrm>
            <a:off x="5219065" y="4744085"/>
            <a:ext cx="189230" cy="189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2"/>
          <p:cNvSpPr/>
          <p:nvPr/>
        </p:nvSpPr>
        <p:spPr>
          <a:xfrm>
            <a:off x="6170295" y="4264025"/>
            <a:ext cx="0" cy="1732915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1732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6092825" y="4244340"/>
            <a:ext cx="155575" cy="110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4"/>
          <p:cNvSpPr/>
          <p:nvPr/>
        </p:nvSpPr>
        <p:spPr>
          <a:xfrm>
            <a:off x="4818380" y="523684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26" name="直接箭头连接符 25"/>
          <p:cNvCxnSpPr/>
          <p:nvPr/>
        </p:nvCxnSpPr>
        <p:spPr>
          <a:xfrm>
            <a:off x="5428615" y="5220335"/>
            <a:ext cx="1952625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9" name="object 11"/>
          <p:cNvSpPr/>
          <p:nvPr/>
        </p:nvSpPr>
        <p:spPr>
          <a:xfrm>
            <a:off x="203835" y="894714"/>
            <a:ext cx="2953511" cy="731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"/>
          <p:cNvSpPr/>
          <p:nvPr/>
        </p:nvSpPr>
        <p:spPr>
          <a:xfrm>
            <a:off x="838200" y="1957386"/>
            <a:ext cx="0" cy="1843405"/>
          </a:xfrm>
          <a:custGeom>
            <a:avLst/>
            <a:gdLst/>
            <a:ahLst/>
            <a:cxnLst/>
            <a:rect l="l" t="t" r="r" b="b"/>
            <a:pathLst>
              <a:path h="1843405">
                <a:moveTo>
                  <a:pt x="0" y="184308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68" name="object 4"/>
          <p:cNvSpPr/>
          <p:nvPr/>
        </p:nvSpPr>
        <p:spPr>
          <a:xfrm>
            <a:off x="760453" y="1937550"/>
            <a:ext cx="155493" cy="110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9" name="object 5"/>
          <p:cNvSpPr/>
          <p:nvPr/>
        </p:nvSpPr>
        <p:spPr>
          <a:xfrm>
            <a:off x="609600" y="3571875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0" name="object 6"/>
          <p:cNvSpPr/>
          <p:nvPr/>
        </p:nvSpPr>
        <p:spPr>
          <a:xfrm>
            <a:off x="3471113" y="3494125"/>
            <a:ext cx="110286" cy="155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2" name="object 9"/>
          <p:cNvSpPr/>
          <p:nvPr/>
        </p:nvSpPr>
        <p:spPr>
          <a:xfrm>
            <a:off x="5053965" y="3539490"/>
            <a:ext cx="2952115" cy="0"/>
          </a:xfrm>
          <a:custGeom>
            <a:avLst/>
            <a:gdLst/>
            <a:ahLst/>
            <a:cxnLst/>
            <a:rect l="l" t="t" r="r" b="b"/>
            <a:pathLst>
              <a:path w="2952115">
                <a:moveTo>
                  <a:pt x="0" y="0"/>
                </a:moveTo>
                <a:lnTo>
                  <a:pt x="295195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3" name="object 10"/>
          <p:cNvSpPr/>
          <p:nvPr/>
        </p:nvSpPr>
        <p:spPr>
          <a:xfrm>
            <a:off x="7915478" y="3461743"/>
            <a:ext cx="110286" cy="155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object 7"/>
          <p:cNvSpPr/>
          <p:nvPr/>
        </p:nvSpPr>
        <p:spPr>
          <a:xfrm>
            <a:off x="5761989" y="1896267"/>
            <a:ext cx="0" cy="2113915"/>
          </a:xfrm>
          <a:custGeom>
            <a:avLst/>
            <a:gdLst/>
            <a:ahLst/>
            <a:cxnLst/>
            <a:rect l="l" t="t" r="r" b="b"/>
            <a:pathLst>
              <a:path h="2113915">
                <a:moveTo>
                  <a:pt x="0" y="211375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6" name="object 8"/>
          <p:cNvSpPr/>
          <p:nvPr/>
        </p:nvSpPr>
        <p:spPr>
          <a:xfrm>
            <a:off x="5684240" y="1876425"/>
            <a:ext cx="155498" cy="11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77" name="直接箭头连接符 76"/>
          <p:cNvCxnSpPr/>
          <p:nvPr/>
        </p:nvCxnSpPr>
        <p:spPr>
          <a:xfrm flipV="1">
            <a:off x="845820" y="2420620"/>
            <a:ext cx="918210" cy="11328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28040" y="2852420"/>
            <a:ext cx="1800225" cy="720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5761990" y="2819400"/>
            <a:ext cx="1800225" cy="720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 flipH="1" flipV="1">
            <a:off x="5364480" y="2780665"/>
            <a:ext cx="431800" cy="79184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87" name="图片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2825" y="833755"/>
            <a:ext cx="2922905" cy="129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8.1 </a:t>
            </a:r>
            <a:r>
              <a:rPr lang="zh-CN" altLang="en-US" dirty="0" smtClean="0"/>
              <a:t>分类：寻找最佳分割</a:t>
            </a:r>
            <a:endParaRPr lang="zh-CN" altLang="en-US" dirty="0" smtClean="0"/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265" y="1038860"/>
            <a:ext cx="5969000" cy="5892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766570"/>
            <a:ext cx="5651500" cy="213487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3882390"/>
            <a:ext cx="5813425" cy="2576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 </a:t>
            </a:r>
            <a:r>
              <a:rPr lang="zh-CN" altLang="en-US">
                <a:sym typeface="+mn-ea"/>
              </a:rPr>
              <a:t>映射：使用高效计算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342900" y="1406525"/>
            <a:ext cx="193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普通映射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900" y="3660140"/>
            <a:ext cx="193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核函数</a:t>
            </a:r>
            <a:endParaRPr lang="zh-CN" altLang="en-US"/>
          </a:p>
        </p:txBody>
      </p:sp>
      <p:graphicFrame>
        <p:nvGraphicFramePr>
          <p:cNvPr id="82" name="对象 81"/>
          <p:cNvGraphicFramePr>
            <a:graphicFrameLocks noChangeAspect="1"/>
          </p:cNvGraphicFramePr>
          <p:nvPr/>
        </p:nvGraphicFramePr>
        <p:xfrm>
          <a:off x="1138873" y="1680528"/>
          <a:ext cx="6785610" cy="311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" name="" r:id="rId1" imgW="3479800" imgH="1600200" progId="Equation.KSEE3">
                  <p:embed/>
                </p:oleObj>
              </mc:Choice>
              <mc:Fallback>
                <p:oleObj name="" r:id="rId1" imgW="3479800" imgH="1600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8873" y="1680528"/>
                        <a:ext cx="6785610" cy="311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2900" y="5138420"/>
            <a:ext cx="8021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常用核函数：线性核函数，多项式核函数，</a:t>
            </a:r>
            <a:r>
              <a:rPr lang="zh-CN" altLang="en-US">
                <a:solidFill>
                  <a:srgbClr val="FF0000"/>
                </a:solidFill>
              </a:rPr>
              <a:t>高斯核函数</a:t>
            </a:r>
            <a:r>
              <a:rPr lang="zh-CN" altLang="en-US"/>
              <a:t>，</a:t>
            </a:r>
            <a:r>
              <a:rPr lang="en-US" altLang="zh-CN"/>
              <a:t>sigmoid</a:t>
            </a:r>
            <a:r>
              <a:rPr lang="zh-CN" altLang="en-US"/>
              <a:t>核函数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一元线性回归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4800600" y="1299210"/>
            <a:ext cx="0" cy="4114800"/>
          </a:xfrm>
          <a:custGeom>
            <a:avLst/>
            <a:gdLst/>
            <a:ahLst/>
            <a:cxnLst/>
            <a:rect l="l" t="t" r="r" b="b"/>
            <a:pathLst>
              <a:path h="4114800">
                <a:moveTo>
                  <a:pt x="0" y="0"/>
                </a:moveTo>
                <a:lnTo>
                  <a:pt x="1" y="4114796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1048287" y="1260551"/>
            <a:ext cx="2533650" cy="609600"/>
          </a:xfrm>
          <a:custGeom>
            <a:avLst/>
            <a:gdLst/>
            <a:ahLst/>
            <a:cxnLst/>
            <a:rect l="l" t="t" r="r" b="b"/>
            <a:pathLst>
              <a:path w="2533650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431508" y="0"/>
                </a:lnTo>
                <a:lnTo>
                  <a:pt x="2471054" y="7984"/>
                </a:lnTo>
                <a:lnTo>
                  <a:pt x="2503349" y="29758"/>
                </a:lnTo>
                <a:lnTo>
                  <a:pt x="2525123" y="62053"/>
                </a:lnTo>
                <a:lnTo>
                  <a:pt x="2533108" y="101601"/>
                </a:lnTo>
                <a:lnTo>
                  <a:pt x="2533108" y="507997"/>
                </a:lnTo>
                <a:lnTo>
                  <a:pt x="2525123" y="547545"/>
                </a:lnTo>
                <a:lnTo>
                  <a:pt x="2503349" y="579840"/>
                </a:lnTo>
                <a:lnTo>
                  <a:pt x="2471054" y="601615"/>
                </a:lnTo>
                <a:lnTo>
                  <a:pt x="2431508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0"/>
                </a:lnTo>
                <a:lnTo>
                  <a:pt x="7984" y="547545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1858010" y="1369695"/>
            <a:ext cx="1162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训练集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43488" y="2479751"/>
            <a:ext cx="3143250" cy="586740"/>
          </a:xfrm>
          <a:custGeom>
            <a:avLst/>
            <a:gdLst/>
            <a:ahLst/>
            <a:cxnLst/>
            <a:rect l="l" t="t" r="r" b="b"/>
            <a:pathLst>
              <a:path w="3143250" h="586739">
                <a:moveTo>
                  <a:pt x="0" y="97761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3044947" y="0"/>
                </a:lnTo>
                <a:lnTo>
                  <a:pt x="3082999" y="7682"/>
                </a:lnTo>
                <a:lnTo>
                  <a:pt x="3114073" y="28633"/>
                </a:lnTo>
                <a:lnTo>
                  <a:pt x="3135025" y="59707"/>
                </a:lnTo>
                <a:lnTo>
                  <a:pt x="3142707" y="97761"/>
                </a:lnTo>
                <a:lnTo>
                  <a:pt x="3142707" y="488794"/>
                </a:lnTo>
                <a:lnTo>
                  <a:pt x="3135025" y="526847"/>
                </a:lnTo>
                <a:lnTo>
                  <a:pt x="3114073" y="557921"/>
                </a:lnTo>
                <a:lnTo>
                  <a:pt x="3082999" y="578872"/>
                </a:lnTo>
                <a:lnTo>
                  <a:pt x="3044947" y="586555"/>
                </a:lnTo>
                <a:lnTo>
                  <a:pt x="97760" y="586555"/>
                </a:lnTo>
                <a:lnTo>
                  <a:pt x="59707" y="578872"/>
                </a:lnTo>
                <a:lnTo>
                  <a:pt x="28633" y="557921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1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 txBox="1"/>
          <p:nvPr/>
        </p:nvSpPr>
        <p:spPr>
          <a:xfrm>
            <a:off x="1695450" y="2577465"/>
            <a:ext cx="15195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线性算法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1933841" y="3698951"/>
            <a:ext cx="762000" cy="586740"/>
          </a:xfrm>
          <a:custGeom>
            <a:avLst/>
            <a:gdLst/>
            <a:ahLst/>
            <a:cxnLst/>
            <a:rect l="l" t="t" r="r" b="b"/>
            <a:pathLst>
              <a:path w="762000" h="586739">
                <a:moveTo>
                  <a:pt x="0" y="97760"/>
                </a:moveTo>
                <a:lnTo>
                  <a:pt x="7682" y="59707"/>
                </a:lnTo>
                <a:lnTo>
                  <a:pt x="28633" y="28633"/>
                </a:lnTo>
                <a:lnTo>
                  <a:pt x="59707" y="7682"/>
                </a:lnTo>
                <a:lnTo>
                  <a:pt x="97760" y="0"/>
                </a:lnTo>
                <a:lnTo>
                  <a:pt x="664238" y="0"/>
                </a:lnTo>
                <a:lnTo>
                  <a:pt x="702291" y="7682"/>
                </a:lnTo>
                <a:lnTo>
                  <a:pt x="733366" y="28633"/>
                </a:lnTo>
                <a:lnTo>
                  <a:pt x="754316" y="59707"/>
                </a:lnTo>
                <a:lnTo>
                  <a:pt x="761999" y="97760"/>
                </a:lnTo>
                <a:lnTo>
                  <a:pt x="761999" y="488794"/>
                </a:lnTo>
                <a:lnTo>
                  <a:pt x="754316" y="526847"/>
                </a:lnTo>
                <a:lnTo>
                  <a:pt x="733366" y="557922"/>
                </a:lnTo>
                <a:lnTo>
                  <a:pt x="702291" y="578873"/>
                </a:lnTo>
                <a:lnTo>
                  <a:pt x="664238" y="586555"/>
                </a:lnTo>
                <a:lnTo>
                  <a:pt x="97760" y="586555"/>
                </a:lnTo>
                <a:lnTo>
                  <a:pt x="59707" y="578873"/>
                </a:lnTo>
                <a:lnTo>
                  <a:pt x="28633" y="557922"/>
                </a:lnTo>
                <a:lnTo>
                  <a:pt x="7682" y="526847"/>
                </a:lnTo>
                <a:lnTo>
                  <a:pt x="0" y="488794"/>
                </a:lnTo>
                <a:lnTo>
                  <a:pt x="0" y="97760"/>
                </a:lnTo>
                <a:close/>
              </a:path>
            </a:pathLst>
          </a:custGeom>
          <a:ln w="2539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 txBox="1"/>
          <p:nvPr/>
        </p:nvSpPr>
        <p:spPr>
          <a:xfrm>
            <a:off x="2226387" y="3796639"/>
            <a:ext cx="182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 panose="020F0502020204030204"/>
                <a:cs typeface="Calibri" panose="020F0502020204030204"/>
              </a:rPr>
              <a:t>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158983" y="3701630"/>
            <a:ext cx="830580" cy="74993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8735" marR="5080" indent="-26670">
              <a:lnSpc>
                <a:spcPts val="2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房屋面积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445926" y="3701630"/>
            <a:ext cx="1266825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324485" marR="5080" indent="-312420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估算价格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2314841" y="1870151"/>
            <a:ext cx="0" cy="552450"/>
          </a:xfrm>
          <a:custGeom>
            <a:avLst/>
            <a:gdLst/>
            <a:ahLst/>
            <a:cxnLst/>
            <a:rect l="l" t="t" r="r" b="b"/>
            <a:pathLst>
              <a:path h="552450">
                <a:moveTo>
                  <a:pt x="0" y="0"/>
                </a:moveTo>
                <a:lnTo>
                  <a:pt x="0" y="552449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171966" y="2194001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314841" y="306630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468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171966" y="34131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42875" y="285750"/>
                </a:lnTo>
                <a:lnTo>
                  <a:pt x="228600" y="114300"/>
                </a:lnTo>
                <a:lnTo>
                  <a:pt x="142875" y="114300"/>
                </a:lnTo>
                <a:lnTo>
                  <a:pt x="0" y="0"/>
                </a:lnTo>
                <a:close/>
              </a:path>
              <a:path w="285750" h="285750">
                <a:moveTo>
                  <a:pt x="285750" y="0"/>
                </a:moveTo>
                <a:lnTo>
                  <a:pt x="142875" y="114300"/>
                </a:lnTo>
                <a:lnTo>
                  <a:pt x="228600" y="114300"/>
                </a:lnTo>
                <a:lnTo>
                  <a:pt x="28575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1143000" y="3992219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>
                <a:moveTo>
                  <a:pt x="0" y="0"/>
                </a:moveTo>
                <a:lnTo>
                  <a:pt x="73342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1647825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95841" y="3992219"/>
            <a:ext cx="676275" cy="0"/>
          </a:xfrm>
          <a:custGeom>
            <a:avLst/>
            <a:gdLst/>
            <a:ahLst/>
            <a:cxnLst/>
            <a:rect l="l" t="t" r="r" b="b"/>
            <a:pathLst>
              <a:path w="676275">
                <a:moveTo>
                  <a:pt x="0" y="0"/>
                </a:moveTo>
                <a:lnTo>
                  <a:pt x="676274" y="0"/>
                </a:lnTo>
              </a:path>
            </a:pathLst>
          </a:custGeom>
          <a:ln w="57149">
            <a:solidFill>
              <a:srgbClr val="133250"/>
            </a:solidFill>
          </a:ln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3143516" y="384934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0"/>
                </a:moveTo>
                <a:lnTo>
                  <a:pt x="114300" y="142875"/>
                </a:lnTo>
                <a:lnTo>
                  <a:pt x="0" y="285750"/>
                </a:lnTo>
                <a:lnTo>
                  <a:pt x="28575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13325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 txBox="1">
            <a:spLocks noGrp="1"/>
          </p:cNvSpPr>
          <p:nvPr/>
        </p:nvSpPr>
        <p:spPr>
          <a:xfrm>
            <a:off x="5336540" y="1332230"/>
            <a:ext cx="3194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如何表示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呢？</a:t>
            </a:r>
            <a:endParaRPr lang="zh-CN" altLang="en-US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024882" y="4976495"/>
            <a:ext cx="370395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仅有一个变量的线性回归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86680" y="1829435"/>
            <a:ext cx="3489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h</a:t>
            </a:r>
            <a:r>
              <a:rPr lang="en-US" altLang="zh-CN" sz="2800" baseline="-25000">
                <a:latin typeface="Arial" panose="020B0604020202020204" pitchFamily="34" charset="0"/>
              </a:rPr>
              <a:t>θ</a:t>
            </a:r>
            <a:r>
              <a:rPr lang="en-US" altLang="zh-CN" sz="2800"/>
              <a:t>(x)=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0</a:t>
            </a:r>
            <a:r>
              <a:rPr lang="en-US" altLang="zh-CN" sz="2800">
                <a:latin typeface="Arial" panose="020B0604020202020204" pitchFamily="34" charset="0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>
                <a:latin typeface="Arial" panose="020B0604020202020204" pitchFamily="34" charset="0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357495" y="4343400"/>
            <a:ext cx="267208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5" name="直接箭头连接符 24"/>
          <p:cNvCxnSpPr/>
          <p:nvPr/>
        </p:nvCxnSpPr>
        <p:spPr>
          <a:xfrm flipV="1">
            <a:off x="5541645" y="2579370"/>
            <a:ext cx="0" cy="197485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object 23"/>
          <p:cNvSpPr/>
          <p:nvPr/>
        </p:nvSpPr>
        <p:spPr>
          <a:xfrm>
            <a:off x="6214999" y="30709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6611239" y="27953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5967349" y="36431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6266434" y="3474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6778244" y="32360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7121144" y="296049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7108444" y="24804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7398639" y="263156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7478014" y="22550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5801614" y="397141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35" name="直接连接符 34"/>
          <p:cNvCxnSpPr/>
          <p:nvPr/>
        </p:nvCxnSpPr>
        <p:spPr>
          <a:xfrm flipV="1">
            <a:off x="5423535" y="2060575"/>
            <a:ext cx="2677160" cy="2058670"/>
          </a:xfrm>
          <a:prstGeom prst="lin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bject 23"/>
          <p:cNvSpPr/>
          <p:nvPr/>
        </p:nvSpPr>
        <p:spPr>
          <a:xfrm>
            <a:off x="6228969" y="30551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6625209" y="27795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5981319" y="3627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6280404" y="34583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6792214" y="322020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23"/>
          <p:cNvSpPr/>
          <p:nvPr/>
        </p:nvSpPr>
        <p:spPr>
          <a:xfrm>
            <a:off x="7135114" y="294461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7122414" y="246455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7412609" y="261568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7491984" y="223913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5815584" y="395553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459740" y="1100594"/>
            <a:ext cx="7785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Kernel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983739" y="3277260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459740" y="2134260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344170" y="3923665"/>
            <a:ext cx="546798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  <a:tabLst>
                <a:tab pos="89281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对于给定样本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，带入高斯核函数实现高维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：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743600" y="1605662"/>
            <a:ext cx="0" cy="1823720"/>
          </a:xfrm>
          <a:custGeom>
            <a:avLst/>
            <a:gdLst/>
            <a:ahLst/>
            <a:cxnLst/>
            <a:rect l="l" t="t" r="r" b="b"/>
            <a:pathLst>
              <a:path h="1823720">
                <a:moveTo>
                  <a:pt x="0" y="1823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9"/>
          <p:cNvSpPr/>
          <p:nvPr/>
        </p:nvSpPr>
        <p:spPr>
          <a:xfrm>
            <a:off x="665853" y="1585823"/>
            <a:ext cx="155493" cy="1102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0"/>
          <p:cNvSpPr/>
          <p:nvPr/>
        </p:nvSpPr>
        <p:spPr>
          <a:xfrm>
            <a:off x="574865" y="3230038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1"/>
          <p:cNvSpPr/>
          <p:nvPr/>
        </p:nvSpPr>
        <p:spPr>
          <a:xfrm>
            <a:off x="3775824" y="3152609"/>
            <a:ext cx="110566" cy="155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文本框 16"/>
          <p:cNvSpPr txBox="1"/>
          <p:nvPr/>
        </p:nvSpPr>
        <p:spPr>
          <a:xfrm>
            <a:off x="1238250" y="18370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06675" y="233362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64410" y="146875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＊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540193" y="1604645"/>
          <a:ext cx="39624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3" imgW="203200" imgH="203200" progId="Equation.KSEE3">
                  <p:embed/>
                </p:oleObj>
              </mc:Choice>
              <mc:Fallback>
                <p:oleObj name="" r:id="rId3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0193" y="1604645"/>
                        <a:ext cx="396240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610486" y="1261745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215900" imgH="203200" progId="Equation.KSEE3">
                  <p:embed/>
                </p:oleObj>
              </mc:Choice>
              <mc:Fallback>
                <p:oleObj name="" r:id="rId5" imgW="2159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0486" y="1261745"/>
                        <a:ext cx="421005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984501" y="2133600"/>
          <a:ext cx="421005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7" imgW="215900" imgH="203200" progId="Equation.KSEE3">
                  <p:embed/>
                </p:oleObj>
              </mc:Choice>
              <mc:Fallback>
                <p:oleObj name="" r:id="rId7" imgW="2159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4501" y="2133600"/>
                        <a:ext cx="421005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>
          <a:xfrm>
            <a:off x="4623435" y="1496695"/>
            <a:ext cx="3771900" cy="768350"/>
            <a:chOff x="6264" y="1566"/>
            <a:chExt cx="5940" cy="1210"/>
          </a:xfrm>
        </p:grpSpPr>
        <p:sp>
          <p:nvSpPr>
            <p:cNvPr id="11" name="object 6"/>
            <p:cNvSpPr/>
            <p:nvPr/>
          </p:nvSpPr>
          <p:spPr>
            <a:xfrm>
              <a:off x="6264" y="1740"/>
              <a:ext cx="1872" cy="4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7"/>
            <p:cNvSpPr/>
            <p:nvPr/>
          </p:nvSpPr>
          <p:spPr>
            <a:xfrm>
              <a:off x="6264" y="2409"/>
              <a:ext cx="222" cy="20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5"/>
            <p:cNvSpPr txBox="1"/>
            <p:nvPr/>
          </p:nvSpPr>
          <p:spPr>
            <a:xfrm>
              <a:off x="6654" y="1566"/>
              <a:ext cx="5551" cy="12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 marR="5080">
                <a:lnSpc>
                  <a:spcPct val="121000"/>
                </a:lnSpc>
                <a:spcBef>
                  <a:spcPts val="100"/>
                </a:spcBef>
                <a:tabLst>
                  <a:tab pos="892810" algn="l"/>
                </a:tabLst>
              </a:pPr>
              <a:r>
                <a:rPr lang="en-US" sz="2000">
                  <a:latin typeface="Calibri" panose="020F0502020204030204"/>
                  <a:cs typeface="Calibri" panose="020F0502020204030204"/>
                </a:rPr>
                <a:t>                  landmark</a:t>
              </a:r>
              <a:r>
                <a:rPr lang="zh-CN" altLang="en-US" sz="2000">
                  <a:latin typeface="Calibri" panose="020F0502020204030204"/>
                  <a:cs typeface="Calibri" panose="020F0502020204030204"/>
                </a:rPr>
                <a:t>基准点</a:t>
              </a:r>
              <a:endParaRPr lang="zh-CN" altLang="en-US" sz="2000">
                <a:latin typeface="Calibri" panose="020F0502020204030204"/>
                <a:cs typeface="Calibri" panose="020F0502020204030204"/>
              </a:endParaRPr>
            </a:p>
            <a:p>
              <a:pPr marL="12700" marR="5080">
                <a:lnSpc>
                  <a:spcPct val="121000"/>
                </a:lnSpc>
                <a:spcBef>
                  <a:spcPts val="100"/>
                </a:spcBef>
                <a:tabLst>
                  <a:tab pos="892810" algn="l"/>
                </a:tabLst>
              </a:pPr>
              <a:r>
                <a:rPr lang="zh-CN" altLang="en-US" sz="2000">
                  <a:latin typeface="Calibri" panose="020F0502020204030204"/>
                  <a:cs typeface="Calibri" panose="020F0502020204030204"/>
                </a:rPr>
                <a:t>样本点</a:t>
              </a:r>
              <a:endParaRPr lang="zh-CN" altLang="en-US" sz="2000">
                <a:latin typeface="Calibri" panose="020F0502020204030204"/>
                <a:cs typeface="Calibri" panose="020F0502020204030204"/>
              </a:endParaRPr>
            </a:p>
          </p:txBody>
        </p:sp>
      </p:grp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606676" y="4603115"/>
          <a:ext cx="289750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1" imgW="1485900" imgH="634365" progId="Equation.KSEE3">
                  <p:embed/>
                </p:oleObj>
              </mc:Choice>
              <mc:Fallback>
                <p:oleObj name="" r:id="rId11" imgW="1485900" imgH="6343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06676" y="4603115"/>
                        <a:ext cx="2897505" cy="1238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318135" y="2807970"/>
          <a:ext cx="2396490" cy="201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" imgW="1524000" imgH="1282700" progId="Equation.KSEE3">
                  <p:embed/>
                </p:oleObj>
              </mc:Choice>
              <mc:Fallback>
                <p:oleObj name="" r:id="rId1" imgW="1524000" imgH="12827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18135" y="2807970"/>
                        <a:ext cx="2396490" cy="2018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54966" y="4820603"/>
          <a:ext cx="2550795" cy="1313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1308100" imgH="673100" progId="Equation.KSEE3">
                  <p:embed/>
                </p:oleObj>
              </mc:Choice>
              <mc:Fallback>
                <p:oleObj name="" r:id="rId3" imgW="1308100" imgH="6731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6" y="4820603"/>
                        <a:ext cx="2550795" cy="1313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" y="918210"/>
            <a:ext cx="2875915" cy="1943100"/>
          </a:xfrm>
          <a:prstGeom prst="rect">
            <a:avLst/>
          </a:prstGeom>
        </p:spPr>
      </p:pic>
      <p:sp>
        <p:nvSpPr>
          <p:cNvPr id="46" name="object 5"/>
          <p:cNvSpPr/>
          <p:nvPr/>
        </p:nvSpPr>
        <p:spPr>
          <a:xfrm>
            <a:off x="5801995" y="2296160"/>
            <a:ext cx="1088390" cy="25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11"/>
          <p:cNvSpPr/>
          <p:nvPr/>
        </p:nvSpPr>
        <p:spPr>
          <a:xfrm>
            <a:off x="3920490" y="787400"/>
            <a:ext cx="2044700" cy="1571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7" name="object 6"/>
          <p:cNvSpPr/>
          <p:nvPr/>
        </p:nvSpPr>
        <p:spPr>
          <a:xfrm>
            <a:off x="5925185" y="6363335"/>
            <a:ext cx="854710" cy="254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9" name="object 9"/>
          <p:cNvSpPr/>
          <p:nvPr/>
        </p:nvSpPr>
        <p:spPr>
          <a:xfrm>
            <a:off x="4180840" y="4762500"/>
            <a:ext cx="2044700" cy="15716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4925" y="5109210"/>
            <a:ext cx="114300" cy="996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5" name="object 4"/>
          <p:cNvSpPr/>
          <p:nvPr/>
        </p:nvSpPr>
        <p:spPr>
          <a:xfrm>
            <a:off x="5873750" y="4354195"/>
            <a:ext cx="843280" cy="251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8" name="object 7"/>
          <p:cNvSpPr/>
          <p:nvPr/>
        </p:nvSpPr>
        <p:spPr>
          <a:xfrm>
            <a:off x="4069080" y="2802255"/>
            <a:ext cx="2044700" cy="1571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966945" y="2778183"/>
            <a:ext cx="1749546" cy="15877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7032010" y="4785037"/>
            <a:ext cx="1747051" cy="15861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962207" y="844564"/>
            <a:ext cx="1744775" cy="15861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6" name="直接连接符 5"/>
          <p:cNvCxnSpPr/>
          <p:nvPr/>
        </p:nvCxnSpPr>
        <p:spPr>
          <a:xfrm>
            <a:off x="3634105" y="2693670"/>
            <a:ext cx="5436870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3634105" y="4749165"/>
            <a:ext cx="5436870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8.2.1 </a:t>
            </a:r>
            <a:r>
              <a:rPr lang="zh-CN" altLang="en-US" dirty="0" smtClean="0"/>
              <a:t>高斯核函数解析</a:t>
            </a:r>
            <a:endParaRPr lang="zh-CN" altLang="en-US" dirty="0" smtClean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918210"/>
            <a:ext cx="2875915" cy="1943100"/>
          </a:xfrm>
          <a:prstGeom prst="rect">
            <a:avLst/>
          </a:prstGeom>
        </p:spPr>
      </p:pic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565785" y="3180715"/>
          <a:ext cx="3116580" cy="79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2" imgW="1688465" imgH="431800" progId="Equation.KSEE3">
                  <p:embed/>
                </p:oleObj>
              </mc:Choice>
              <mc:Fallback>
                <p:oleObj name="" r:id="rId2" imgW="1688465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5785" y="3180715"/>
                        <a:ext cx="3116580" cy="798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565785" y="4299585"/>
          <a:ext cx="2907030" cy="126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4" imgW="1574800" imgH="685800" progId="Equation.KSEE3">
                  <p:embed/>
                </p:oleObj>
              </mc:Choice>
              <mc:Fallback>
                <p:oleObj name="" r:id="rId4" imgW="1574800" imgH="685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85" y="4299585"/>
                        <a:ext cx="2907030" cy="1268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4514850" y="4299585"/>
          <a:ext cx="2907030" cy="126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6" imgW="1574800" imgH="685800" progId="Equation.KSEE3">
                  <p:embed/>
                </p:oleObj>
              </mc:Choice>
              <mc:Fallback>
                <p:oleObj name="" r:id="rId6" imgW="1574800" imgH="685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4299585"/>
                        <a:ext cx="2907030" cy="12680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983739" y="3405746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459740" y="2262746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r>
              <a:rPr sz="180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8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2743200" y="2226348"/>
            <a:ext cx="91439" cy="91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1219200" y="2026500"/>
            <a:ext cx="91440" cy="914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1819795" y="2978048"/>
            <a:ext cx="91440" cy="91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1111239" y="1714131"/>
            <a:ext cx="296265" cy="217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2895600" y="1889328"/>
            <a:ext cx="296265" cy="217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97430" y="3023768"/>
            <a:ext cx="296265" cy="217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43600" y="1528555"/>
            <a:ext cx="0" cy="2029460"/>
          </a:xfrm>
          <a:custGeom>
            <a:avLst/>
            <a:gdLst/>
            <a:ahLst/>
            <a:cxnLst/>
            <a:rect l="l" t="t" r="r" b="b"/>
            <a:pathLst>
              <a:path h="2029460">
                <a:moveTo>
                  <a:pt x="0" y="202882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665853" y="1508721"/>
            <a:ext cx="155493" cy="1102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74865" y="3358524"/>
            <a:ext cx="3291840" cy="14604"/>
          </a:xfrm>
          <a:custGeom>
            <a:avLst/>
            <a:gdLst/>
            <a:ahLst/>
            <a:cxnLst/>
            <a:rect l="l" t="t" r="r" b="b"/>
            <a:pathLst>
              <a:path w="3291840" h="14605">
                <a:moveTo>
                  <a:pt x="0" y="14201"/>
                </a:moveTo>
                <a:lnTo>
                  <a:pt x="3291687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775824" y="3281095"/>
            <a:ext cx="110566" cy="155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 txBox="1">
            <a:spLocks noGrp="1"/>
          </p:cNvSpPr>
          <p:nvPr/>
        </p:nvSpPr>
        <p:spPr>
          <a:xfrm>
            <a:off x="459740" y="1108075"/>
            <a:ext cx="2816860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选择</a:t>
            </a:r>
            <a:r>
              <a:rPr sz="2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landmarks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237099" y="1931539"/>
            <a:ext cx="2793098" cy="7349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 txBox="1"/>
          <p:nvPr/>
        </p:nvSpPr>
        <p:spPr>
          <a:xfrm>
            <a:off x="2730104" y="4169587"/>
            <a:ext cx="154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?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4"/>
          <p:cNvSpPr/>
          <p:nvPr/>
        </p:nvSpPr>
        <p:spPr>
          <a:xfrm>
            <a:off x="710463" y="4187240"/>
            <a:ext cx="1825180" cy="320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4955223" y="2117408"/>
          <a:ext cx="28130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9" imgW="152400" imgH="203200" progId="Equation.KSEE3">
                  <p:embed/>
                </p:oleObj>
              </mc:Choice>
              <mc:Fallback>
                <p:oleObj name="" r:id="rId9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55223" y="2117408"/>
                        <a:ext cx="28130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708343" y="3736023"/>
          <a:ext cx="3494405" cy="42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11" imgW="1892300" imgH="228600" progId="Equation.KSEE3">
                  <p:embed/>
                </p:oleObj>
              </mc:Choice>
              <mc:Fallback>
                <p:oleObj name="" r:id="rId11" imgW="1892300" imgH="2286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8343" y="3736023"/>
                        <a:ext cx="3494405" cy="422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" name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9995" y="4718050"/>
            <a:ext cx="6684645" cy="1564005"/>
          </a:xfrm>
          <a:prstGeom prst="rect">
            <a:avLst/>
          </a:prstGeom>
        </p:spPr>
      </p:pic>
      <p:cxnSp>
        <p:nvCxnSpPr>
          <p:cNvPr id="59" name="直接箭头连接符 58"/>
          <p:cNvCxnSpPr/>
          <p:nvPr/>
        </p:nvCxnSpPr>
        <p:spPr>
          <a:xfrm>
            <a:off x="3636645" y="5607050"/>
            <a:ext cx="161925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0" name="文本框 59"/>
          <p:cNvSpPr txBox="1"/>
          <p:nvPr/>
        </p:nvSpPr>
        <p:spPr>
          <a:xfrm>
            <a:off x="3870960" y="5012055"/>
            <a:ext cx="1420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landmarks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2299335" y="1238707"/>
            <a:ext cx="4677156" cy="3352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2630868" y="1640117"/>
            <a:ext cx="4610100" cy="320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 txBox="1"/>
          <p:nvPr/>
        </p:nvSpPr>
        <p:spPr>
          <a:xfrm>
            <a:off x="459740" y="892810"/>
            <a:ext cx="209867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SVM with</a:t>
            </a:r>
            <a:r>
              <a:rPr sz="2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Kernels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12700" marR="1270635">
              <a:lnSpc>
                <a:spcPts val="2600"/>
              </a:lnSpc>
              <a:spcBef>
                <a:spcPts val="100"/>
              </a:spcBef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给定样本点：</a:t>
            </a:r>
            <a:endParaRPr lang="zh-CN" sz="22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201104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设定</a:t>
            </a:r>
            <a:r>
              <a:rPr lang="en-US" altLang="zh-CN" sz="2200" dirty="0">
                <a:latin typeface="Calibri" panose="020F0502020204030204"/>
                <a:cs typeface="Calibri" panose="020F0502020204030204"/>
              </a:rPr>
              <a:t>Landmarks</a:t>
            </a:r>
            <a:r>
              <a:rPr sz="2200" dirty="0">
                <a:latin typeface="Calibri" panose="020F0502020204030204"/>
                <a:cs typeface="Calibri" panose="020F0502020204030204"/>
              </a:rPr>
              <a:t>	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5"/>
          <p:cNvSpPr/>
          <p:nvPr/>
        </p:nvSpPr>
        <p:spPr>
          <a:xfrm>
            <a:off x="1269555" y="2102739"/>
            <a:ext cx="140398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8"/>
          <p:cNvSpPr/>
          <p:nvPr/>
        </p:nvSpPr>
        <p:spPr>
          <a:xfrm>
            <a:off x="1469428" y="3298190"/>
            <a:ext cx="278700" cy="31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9"/>
          <p:cNvSpPr txBox="1"/>
          <p:nvPr/>
        </p:nvSpPr>
        <p:spPr>
          <a:xfrm>
            <a:off x="603250" y="3953586"/>
            <a:ext cx="2370455" cy="35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200">
                <a:latin typeface="Calibri" panose="020F0502020204030204"/>
                <a:cs typeface="Calibri" panose="020F0502020204030204"/>
              </a:rPr>
              <a:t>对于训练样本</a:t>
            </a: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 txBox="1"/>
          <p:nvPr/>
        </p:nvSpPr>
        <p:spPr>
          <a:xfrm>
            <a:off x="2632723" y="3953586"/>
            <a:ext cx="1003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: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584200" y="2195513"/>
          <a:ext cx="2304415" cy="157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5" imgW="1524000" imgH="1041400" progId="Equation.KSEE3">
                  <p:embed/>
                </p:oleObj>
              </mc:Choice>
              <mc:Fallback>
                <p:oleObj name="" r:id="rId5" imgW="1524000" imgH="10414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00" y="2195513"/>
                        <a:ext cx="2304415" cy="15760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969895" y="4171633"/>
          <a:ext cx="2304415" cy="2287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7" imgW="1524000" imgH="1511300" progId="Equation.KSEE3">
                  <p:embed/>
                </p:oleObj>
              </mc:Choice>
              <mc:Fallback>
                <p:oleObj name="" r:id="rId7" imgW="1524000" imgH="15113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9895" y="4171633"/>
                        <a:ext cx="2304415" cy="2287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bject 5"/>
          <p:cNvSpPr/>
          <p:nvPr/>
        </p:nvSpPr>
        <p:spPr>
          <a:xfrm>
            <a:off x="2418905" y="4066794"/>
            <a:ext cx="140398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8.2.2 </a:t>
            </a:r>
            <a:r>
              <a:rPr lang="zh-CN" altLang="en-US" dirty="0" smtClean="0"/>
              <a:t>高斯核函数应用</a:t>
            </a:r>
            <a:endParaRPr lang="zh-CN" altLang="en-US" dirty="0" smtClean="0"/>
          </a:p>
        </p:txBody>
      </p:sp>
      <p:sp>
        <p:nvSpPr>
          <p:cNvPr id="18" name="object 4"/>
          <p:cNvSpPr txBox="1"/>
          <p:nvPr/>
        </p:nvSpPr>
        <p:spPr>
          <a:xfrm>
            <a:off x="459740" y="892810"/>
            <a:ext cx="8219440" cy="5241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sz="2200" b="1" spc="-5" dirty="0">
                <a:latin typeface="Calibri" panose="020F0502020204030204"/>
                <a:cs typeface="Calibri" panose="020F0502020204030204"/>
              </a:rPr>
              <a:t>SVM with</a:t>
            </a:r>
            <a:r>
              <a:rPr sz="2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b="1" spc="-5" dirty="0">
                <a:latin typeface="Calibri" panose="020F0502020204030204"/>
                <a:cs typeface="Calibri" panose="020F0502020204030204"/>
              </a:rPr>
              <a:t>Kernels</a:t>
            </a:r>
            <a:endParaRPr sz="22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en-US" sz="2200" b="1" spc="-5" dirty="0">
                <a:latin typeface="Calibri" panose="020F0502020204030204"/>
                <a:cs typeface="Calibri" panose="020F0502020204030204"/>
              </a:rPr>
              <a:t>1. Train</a:t>
            </a:r>
            <a:endParaRPr 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给定样本集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X</a:t>
            </a:r>
            <a:endParaRPr lang="en-US" altLang="zh-CN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设定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landmarks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基准点       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对样本集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的每个元素       进行高斯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，转换为高维特征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基于高纬特征，进行训练，</a:t>
            </a:r>
            <a:r>
              <a:rPr lang="en-US" altLang="zh-CN" sz="2200" b="1" spc="-5" dirty="0">
                <a:latin typeface="Calibri" panose="020F0502020204030204"/>
                <a:cs typeface="Calibri" panose="020F0502020204030204"/>
              </a:rPr>
              <a:t>Loss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函数：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获取向量       值</a:t>
            </a:r>
            <a:endParaRPr 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625"/>
              </a:lnSpc>
              <a:spcBef>
                <a:spcPts val="100"/>
              </a:spcBef>
            </a:pPr>
            <a:r>
              <a:rPr lang="en-US" sz="2200" b="1" spc="-5" dirty="0">
                <a:latin typeface="Calibri" panose="020F0502020204030204"/>
                <a:cs typeface="Calibri" panose="020F0502020204030204"/>
              </a:rPr>
              <a:t>2. Predict</a:t>
            </a:r>
            <a:r>
              <a:rPr lang="zh-CN" altLang="en-US" sz="2200" b="1" spc="-5" dirty="0">
                <a:latin typeface="Calibri" panose="020F0502020204030204"/>
                <a:cs typeface="Calibri" panose="020F0502020204030204"/>
              </a:rPr>
              <a:t>：</a:t>
            </a:r>
            <a:endParaRPr lang="zh-CN" altLang="en-US" sz="2200" b="1" spc="-5" dirty="0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sz="2200" b="1">
                <a:latin typeface="Calibri" panose="020F0502020204030204"/>
                <a:cs typeface="Calibri" panose="020F0502020204030204"/>
              </a:rPr>
              <a:t>给定待测样本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x</a:t>
            </a:r>
            <a:endParaRPr lang="en-US" altLang="zh-CN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>
                <a:latin typeface="Calibri" panose="020F0502020204030204"/>
                <a:cs typeface="Calibri" panose="020F0502020204030204"/>
              </a:rPr>
              <a:t>进行高斯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“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映射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”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，获取高维特征</a:t>
            </a:r>
            <a:endParaRPr lang="zh-CN" altLang="en-US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r>
              <a:rPr lang="zh-CN" altLang="en-US" sz="2200" b="1">
                <a:latin typeface="Calibri" panose="020F0502020204030204"/>
                <a:cs typeface="Calibri" panose="020F0502020204030204"/>
              </a:rPr>
              <a:t>通过              运算，预测样本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的</a:t>
            </a:r>
            <a:r>
              <a:rPr lang="en-US" altLang="zh-CN" sz="2200" b="1">
                <a:latin typeface="Calibri" panose="020F0502020204030204"/>
                <a:cs typeface="Calibri" panose="020F0502020204030204"/>
              </a:rPr>
              <a:t>y*</a:t>
            </a:r>
            <a:r>
              <a:rPr lang="zh-CN" altLang="en-US" sz="2200" b="1">
                <a:latin typeface="Calibri" panose="020F0502020204030204"/>
                <a:cs typeface="Calibri" panose="020F0502020204030204"/>
              </a:rPr>
              <a:t>值</a:t>
            </a:r>
            <a:endParaRPr lang="zh-CN" altLang="en-US" sz="2200" b="1">
              <a:latin typeface="Calibri" panose="020F0502020204030204"/>
              <a:cs typeface="Calibri" panose="020F0502020204030204"/>
            </a:endParaRPr>
          </a:p>
          <a:p>
            <a:pPr marL="812800" lvl="1" indent="-342900">
              <a:lnSpc>
                <a:spcPts val="2625"/>
              </a:lnSpc>
              <a:spcBef>
                <a:spcPts val="100"/>
              </a:spcBef>
              <a:buFont typeface="Wingdings" panose="05000000000000000000" charset="0"/>
              <a:buChar char=""/>
            </a:pPr>
            <a:endParaRPr lang="zh-CN" altLang="en-US" sz="22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3903663" y="1902143"/>
          <a:ext cx="37528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1" imgW="203200" imgH="203200" progId="Equation.KSEE3">
                  <p:embed/>
                </p:oleObj>
              </mc:Choice>
              <mc:Fallback>
                <p:oleObj name="" r:id="rId1" imgW="2032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03663" y="1902143"/>
                        <a:ext cx="37528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951923" y="2217738"/>
          <a:ext cx="42227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228600" imgH="203200" progId="Equation.KSEE3">
                  <p:embed/>
                </p:oleObj>
              </mc:Choice>
              <mc:Fallback>
                <p:oleObj name="" r:id="rId3" imgW="2286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1923" y="2217738"/>
                        <a:ext cx="42227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bject 6"/>
          <p:cNvSpPr/>
          <p:nvPr/>
        </p:nvSpPr>
        <p:spPr>
          <a:xfrm>
            <a:off x="873823" y="3076194"/>
            <a:ext cx="7508176" cy="800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80311" y="4044951"/>
          <a:ext cx="234950" cy="328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6" imgW="127000" imgH="177165" progId="Equation.KSEE3">
                  <p:embed/>
                </p:oleObj>
              </mc:Choice>
              <mc:Fallback>
                <p:oleObj name="" r:id="rId6" imgW="127000" imgH="177165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0311" y="4044951"/>
                        <a:ext cx="234950" cy="3282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582026" y="2289493"/>
          <a:ext cx="2819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152400" imgH="203200" progId="Equation.KSEE3">
                  <p:embed/>
                </p:oleObj>
              </mc:Choice>
              <mc:Fallback>
                <p:oleObj name="" r:id="rId8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82026" y="2289493"/>
                        <a:ext cx="2819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5165726" y="5021898"/>
          <a:ext cx="2819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0" imgW="152400" imgH="203200" progId="Equation.KSEE3">
                  <p:embed/>
                </p:oleObj>
              </mc:Choice>
              <mc:Fallback>
                <p:oleObj name="" r:id="rId10" imgW="1524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5726" y="5021898"/>
                        <a:ext cx="2819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1846581" y="5400993"/>
          <a:ext cx="891540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" name="" r:id="rId12" imgW="482600" imgH="203200" progId="Equation.KSEE3">
                  <p:embed/>
                </p:oleObj>
              </mc:Choice>
              <mc:Fallback>
                <p:oleObj name="" r:id="rId12" imgW="482600" imgH="2032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46581" y="5400993"/>
                        <a:ext cx="891540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  <p:graphicFrame>
        <p:nvGraphicFramePr>
          <p:cNvPr id="5" name="表格 4"/>
          <p:cNvGraphicFramePr/>
          <p:nvPr/>
        </p:nvGraphicFramePr>
        <p:xfrm>
          <a:off x="360045" y="1125220"/>
          <a:ext cx="38703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65"/>
                <a:gridCol w="774065"/>
                <a:gridCol w="774065"/>
                <a:gridCol w="774065"/>
                <a:gridCol w="7740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369570" y="4481195"/>
          <a:ext cx="38608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/>
                <a:gridCol w="772160"/>
                <a:gridCol w="772160"/>
                <a:gridCol w="772160"/>
                <a:gridCol w="77216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？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515610" y="1125220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喜欢技术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463105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643191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有车</a:t>
            </a:r>
            <a:endParaRPr lang="zh-CN" altLang="en-US" sz="2000" b="1"/>
          </a:p>
        </p:txBody>
      </p:sp>
      <p:sp>
        <p:nvSpPr>
          <p:cNvPr id="23" name="文本框 22"/>
          <p:cNvSpPr txBox="1"/>
          <p:nvPr/>
        </p:nvSpPr>
        <p:spPr>
          <a:xfrm>
            <a:off x="551561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收入</a:t>
            </a:r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726440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sp>
        <p:nvSpPr>
          <p:cNvPr id="25" name="文本框 24"/>
          <p:cNvSpPr txBox="1"/>
          <p:nvPr/>
        </p:nvSpPr>
        <p:spPr>
          <a:xfrm>
            <a:off x="4874895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性别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6602730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7" name="文本框 26"/>
          <p:cNvSpPr txBox="1"/>
          <p:nvPr/>
        </p:nvSpPr>
        <p:spPr>
          <a:xfrm>
            <a:off x="4361180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8" name="文本框 27"/>
          <p:cNvSpPr txBox="1"/>
          <p:nvPr/>
        </p:nvSpPr>
        <p:spPr>
          <a:xfrm>
            <a:off x="6161405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cxnSp>
        <p:nvCxnSpPr>
          <p:cNvPr id="29" name="直接箭头连接符 28"/>
          <p:cNvCxnSpPr>
            <a:stCxn id="20" idx="2"/>
          </p:cNvCxnSpPr>
          <p:nvPr/>
        </p:nvCxnSpPr>
        <p:spPr>
          <a:xfrm flipH="1">
            <a:off x="5219700" y="1524000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0"/>
          </p:cNvCxnSpPr>
          <p:nvPr/>
        </p:nvCxnSpPr>
        <p:spPr>
          <a:xfrm>
            <a:off x="6161405" y="155638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flipH="1">
            <a:off x="6195060" y="2577465"/>
            <a:ext cx="941705" cy="8445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103110" y="2609850"/>
            <a:ext cx="996950" cy="8191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2"/>
          </p:cNvCxnSpPr>
          <p:nvPr/>
        </p:nvCxnSpPr>
        <p:spPr>
          <a:xfrm flipH="1">
            <a:off x="5211445" y="3820795"/>
            <a:ext cx="983615" cy="576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153150" y="382079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4711065" y="4919345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23890" y="4940935"/>
            <a:ext cx="878840" cy="6330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81905" y="1605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807200" y="1644015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949315" y="284861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58735" y="281559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168900" y="3892550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&gt;8</a:t>
            </a:r>
            <a:endParaRPr lang="en-US" altLang="zh-CN" sz="2000"/>
          </a:p>
        </p:txBody>
      </p:sp>
      <p:sp>
        <p:nvSpPr>
          <p:cNvPr id="43" name="文本框 42"/>
          <p:cNvSpPr txBox="1"/>
          <p:nvPr/>
        </p:nvSpPr>
        <p:spPr>
          <a:xfrm>
            <a:off x="6678930" y="3931285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&lt;8</a:t>
            </a:r>
            <a:endParaRPr lang="en-US" altLang="zh-CN" sz="2000"/>
          </a:p>
        </p:txBody>
      </p:sp>
      <p:sp>
        <p:nvSpPr>
          <p:cNvPr id="44" name="文本框 43"/>
          <p:cNvSpPr txBox="1"/>
          <p:nvPr/>
        </p:nvSpPr>
        <p:spPr>
          <a:xfrm>
            <a:off x="4579620" y="5034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6233160" y="500126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515610" y="1125220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喜欢技术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463105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6431915" y="217868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有车</a:t>
            </a:r>
            <a:endParaRPr lang="zh-CN" altLang="en-US" sz="2000" b="1"/>
          </a:p>
        </p:txBody>
      </p:sp>
      <p:sp>
        <p:nvSpPr>
          <p:cNvPr id="23" name="文本框 22"/>
          <p:cNvSpPr txBox="1"/>
          <p:nvPr/>
        </p:nvSpPr>
        <p:spPr>
          <a:xfrm>
            <a:off x="551561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收入</a:t>
            </a:r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7264400" y="342201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sp>
        <p:nvSpPr>
          <p:cNvPr id="25" name="文本框 24"/>
          <p:cNvSpPr txBox="1"/>
          <p:nvPr/>
        </p:nvSpPr>
        <p:spPr>
          <a:xfrm>
            <a:off x="4874895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性别</a:t>
            </a:r>
            <a:endParaRPr lang="zh-CN" altLang="en-US" sz="2000" b="1"/>
          </a:p>
        </p:txBody>
      </p:sp>
      <p:sp>
        <p:nvSpPr>
          <p:cNvPr id="26" name="文本框 25"/>
          <p:cNvSpPr txBox="1"/>
          <p:nvPr/>
        </p:nvSpPr>
        <p:spPr>
          <a:xfrm>
            <a:off x="6602730" y="448119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7" name="文本框 26"/>
          <p:cNvSpPr txBox="1"/>
          <p:nvPr/>
        </p:nvSpPr>
        <p:spPr>
          <a:xfrm>
            <a:off x="4361180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不点击</a:t>
            </a:r>
            <a:endParaRPr lang="zh-CN" altLang="en-US" sz="2000" b="1"/>
          </a:p>
        </p:txBody>
      </p:sp>
      <p:sp>
        <p:nvSpPr>
          <p:cNvPr id="28" name="文本框 27"/>
          <p:cNvSpPr txBox="1"/>
          <p:nvPr/>
        </p:nvSpPr>
        <p:spPr>
          <a:xfrm>
            <a:off x="6161405" y="5578475"/>
            <a:ext cx="1358265" cy="3987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000" b="1"/>
              <a:t>点击</a:t>
            </a:r>
            <a:endParaRPr lang="zh-CN" altLang="en-US" sz="2000" b="1"/>
          </a:p>
        </p:txBody>
      </p:sp>
      <p:cxnSp>
        <p:nvCxnSpPr>
          <p:cNvPr id="29" name="直接箭头连接符 28"/>
          <p:cNvCxnSpPr>
            <a:stCxn id="20" idx="2"/>
          </p:cNvCxnSpPr>
          <p:nvPr/>
        </p:nvCxnSpPr>
        <p:spPr>
          <a:xfrm flipH="1">
            <a:off x="5219700" y="1524000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22" idx="0"/>
          </p:cNvCxnSpPr>
          <p:nvPr/>
        </p:nvCxnSpPr>
        <p:spPr>
          <a:xfrm>
            <a:off x="6161405" y="155638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endCxn id="23" idx="0"/>
          </p:cNvCxnSpPr>
          <p:nvPr/>
        </p:nvCxnSpPr>
        <p:spPr>
          <a:xfrm flipH="1">
            <a:off x="6195060" y="2577465"/>
            <a:ext cx="941705" cy="8445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7103110" y="2609850"/>
            <a:ext cx="996950" cy="8191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2"/>
          </p:cNvCxnSpPr>
          <p:nvPr/>
        </p:nvCxnSpPr>
        <p:spPr>
          <a:xfrm flipH="1">
            <a:off x="5211445" y="3820795"/>
            <a:ext cx="983615" cy="57658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153150" y="3820795"/>
            <a:ext cx="949960" cy="6223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4711065" y="4919345"/>
            <a:ext cx="975360" cy="6089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23890" y="4940935"/>
            <a:ext cx="878840" cy="6330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81905" y="1605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807200" y="1644015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949315" y="284861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658735" y="281559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168900" y="3892550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&gt;8</a:t>
            </a:r>
            <a:endParaRPr lang="en-US" altLang="zh-CN" sz="2000"/>
          </a:p>
        </p:txBody>
      </p:sp>
      <p:sp>
        <p:nvSpPr>
          <p:cNvPr id="43" name="文本框 42"/>
          <p:cNvSpPr txBox="1"/>
          <p:nvPr/>
        </p:nvSpPr>
        <p:spPr>
          <a:xfrm>
            <a:off x="6678930" y="3931285"/>
            <a:ext cx="568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&lt;8</a:t>
            </a:r>
            <a:endParaRPr lang="en-US" altLang="zh-CN" sz="2000"/>
          </a:p>
        </p:txBody>
      </p:sp>
      <p:sp>
        <p:nvSpPr>
          <p:cNvPr id="44" name="文本框 43"/>
          <p:cNvSpPr txBox="1"/>
          <p:nvPr/>
        </p:nvSpPr>
        <p:spPr>
          <a:xfrm>
            <a:off x="4579620" y="503428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6233160" y="5001260"/>
            <a:ext cx="56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57505" y="219329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505" y="295211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性别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57505" y="373189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收入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57505" y="454660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有车</a:t>
            </a:r>
            <a:r>
              <a:rPr lang="en-US" altLang="zh-CN" sz="2000"/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505" y="219329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505" y="295211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性别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357505" y="373189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收入</a:t>
            </a:r>
            <a:r>
              <a:rPr lang="en-US" altLang="zh-CN" sz="2000"/>
              <a:t>--&gt;</a:t>
            </a:r>
            <a:r>
              <a:rPr lang="zh-CN" altLang="en-US" sz="2000"/>
              <a:t>有车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357505" y="4546600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有车</a:t>
            </a:r>
            <a:r>
              <a:rPr lang="en-US" altLang="zh-CN" sz="2000"/>
              <a:t>--&gt;</a:t>
            </a:r>
            <a:r>
              <a:rPr lang="zh-CN" altLang="en-US" sz="2000">
                <a:sym typeface="+mn-ea"/>
              </a:rPr>
              <a:t>技术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收入</a:t>
            </a:r>
            <a:r>
              <a:rPr lang="en-US" altLang="zh-CN" sz="2000">
                <a:sym typeface="+mn-ea"/>
              </a:rPr>
              <a:t>--&gt;</a:t>
            </a:r>
            <a:r>
              <a:rPr lang="zh-CN" altLang="en-US" sz="2000">
                <a:sym typeface="+mn-ea"/>
              </a:rPr>
              <a:t>性别</a:t>
            </a:r>
            <a:endParaRPr lang="zh-CN" altLang="en-US" sz="200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914458" y="1257300"/>
          <a:ext cx="5087620" cy="46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2946400" imgH="2705100" progId="Equation.KSEE3">
                  <p:embed/>
                </p:oleObj>
              </mc:Choice>
              <mc:Fallback>
                <p:oleObj name="" r:id="rId1" imgW="2946400" imgH="27051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4458" y="1257300"/>
                        <a:ext cx="5087620" cy="4670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12115" y="1018540"/>
          <a:ext cx="3657600" cy="146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790700" imgH="825500" progId="Equation.KSEE3">
                  <p:embed/>
                </p:oleObj>
              </mc:Choice>
              <mc:Fallback>
                <p:oleObj name="" r:id="rId1" imgW="1790700" imgH="8255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2115" y="1018540"/>
                        <a:ext cx="3657600" cy="14662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60" y="2095500"/>
            <a:ext cx="5507990" cy="45624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823720" y="3820160"/>
            <a:ext cx="4138930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假设：</a:t>
            </a:r>
            <a:r>
              <a:rPr lang="en-US" altLang="zh-CN" sz="2800">
                <a:sym typeface="+mn-ea"/>
              </a:rPr>
              <a:t>h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>
                <a:sym typeface="+mn-ea"/>
              </a:rPr>
              <a:t>(x)=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+θ</a:t>
            </a:r>
            <a:r>
              <a:rPr lang="en-US" altLang="zh-CN" sz="28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800">
                <a:latin typeface="Arial" panose="020B0604020202020204" pitchFamily="34" charset="0"/>
                <a:sym typeface="+mn-ea"/>
              </a:rPr>
              <a:t>x</a:t>
            </a:r>
            <a:endParaRPr lang="en-US" altLang="zh-CN" sz="2800"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zh-CN"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     ‘s</a:t>
            </a:r>
            <a:r>
              <a:rPr lang="en-US" sz="2800" spc="-5" dirty="0">
                <a:latin typeface="Calibri" panose="020F0502020204030204"/>
                <a:cs typeface="Calibri" panose="020F0502020204030204"/>
                <a:sym typeface="+mn-ea"/>
              </a:rPr>
              <a:t>:  </a:t>
            </a:r>
            <a:r>
              <a:rPr lang="zh-CN" altLang="en-US" sz="2800" spc="-5" dirty="0">
                <a:latin typeface="Calibri" panose="020F0502020204030204"/>
                <a:cs typeface="Calibri" panose="020F0502020204030204"/>
                <a:sym typeface="+mn-ea"/>
              </a:rPr>
              <a:t>参数；</a:t>
            </a:r>
            <a:endParaRPr lang="zh-CN" altLang="en-US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lang="zh-CN" sz="28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  <a:sym typeface="+mn-ea"/>
              </a:rPr>
              <a:t>如何选择</a:t>
            </a:r>
            <a:r>
              <a:rPr sz="2800" spc="-5" dirty="0">
                <a:latin typeface="Calibri" panose="020F0502020204030204"/>
                <a:cs typeface="Calibri" panose="020F0502020204030204"/>
                <a:sym typeface="+mn-ea"/>
              </a:rPr>
              <a:t>	    ‘s</a:t>
            </a:r>
            <a:r>
              <a:rPr sz="2800" spc="-9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  <a:sym typeface="+mn-ea"/>
              </a:rPr>
              <a:t>?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19075">
              <a:lnSpc>
                <a:spcPts val="2840"/>
              </a:lnSpc>
              <a:spcBef>
                <a:spcPts val="120"/>
              </a:spcBef>
            </a:pP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5667701" y="1214120"/>
            <a:ext cx="0" cy="2324735"/>
          </a:xfrm>
          <a:custGeom>
            <a:avLst/>
            <a:gdLst/>
            <a:ahLst/>
            <a:cxnLst/>
            <a:rect l="l" t="t" r="r" b="b"/>
            <a:pathLst>
              <a:path h="2324735">
                <a:moveTo>
                  <a:pt x="0" y="0"/>
                </a:moveTo>
                <a:lnTo>
                  <a:pt x="0" y="23241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3276600" y="1671320"/>
            <a:ext cx="5334635" cy="0"/>
          </a:xfrm>
          <a:custGeom>
            <a:avLst/>
            <a:gdLst/>
            <a:ahLst/>
            <a:cxnLst/>
            <a:rect l="l" t="t" r="r" b="b"/>
            <a:pathLst>
              <a:path w="5334634">
                <a:moveTo>
                  <a:pt x="0" y="0"/>
                </a:moveTo>
                <a:lnTo>
                  <a:pt x="53340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3525866" y="1250949"/>
            <a:ext cx="1898014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feet</a:t>
            </a:r>
            <a:r>
              <a:rPr sz="2400" b="1" spc="-7" baseline="24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b="1" spc="-104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5817778" y="1250949"/>
            <a:ext cx="2649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lang="en-US" altLang="zh-CN" sz="2400" b="1" spc="-5" dirty="0">
                <a:latin typeface="Calibri" panose="020F0502020204030204"/>
                <a:cs typeface="Calibri" panose="020F0502020204030204"/>
              </a:rPr>
              <a:t>--</a:t>
            </a:r>
            <a:r>
              <a:rPr lang="en-US" sz="2400" b="1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$</a:t>
            </a:r>
            <a:r>
              <a:rPr sz="24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4153178" y="1666240"/>
            <a:ext cx="64389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2104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1416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1534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852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6897749" y="1666240"/>
            <a:ext cx="488950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460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232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315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178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9"/>
          <p:cNvSpPr txBox="1">
            <a:spLocks noGrp="1"/>
          </p:cNvSpPr>
          <p:nvPr/>
        </p:nvSpPr>
        <p:spPr>
          <a:xfrm>
            <a:off x="557561" y="1390650"/>
            <a:ext cx="2143125" cy="444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房价训练集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7668260" y="1772920"/>
            <a:ext cx="144145" cy="172783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82280" y="2461260"/>
            <a:ext cx="909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共</a:t>
            </a:r>
            <a:r>
              <a:rPr lang="en-US" altLang="zh-CN" b="1"/>
              <a:t>m</a:t>
            </a:r>
            <a:r>
              <a:rPr lang="zh-CN" altLang="en-US"/>
              <a:t>组</a:t>
            </a:r>
            <a:endParaRPr lang="zh-CN" altLang="en-US"/>
          </a:p>
        </p:txBody>
      </p:sp>
      <p:sp>
        <p:nvSpPr>
          <p:cNvPr id="11" name="object 4"/>
          <p:cNvSpPr/>
          <p:nvPr/>
        </p:nvSpPr>
        <p:spPr>
          <a:xfrm>
            <a:off x="2096134" y="4634169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4"/>
          <p:cNvSpPr/>
          <p:nvPr/>
        </p:nvSpPr>
        <p:spPr>
          <a:xfrm>
            <a:off x="3563619" y="5427284"/>
            <a:ext cx="315615" cy="4032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99708" y="1538605"/>
          <a:ext cx="3424555" cy="90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676400" imgH="508000" progId="Equation.KSEE3">
                  <p:embed/>
                </p:oleObj>
              </mc:Choice>
              <mc:Fallback>
                <p:oleObj name="" r:id="rId1" imgW="1676400" imgH="5080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708" y="1538605"/>
                        <a:ext cx="3424555" cy="9023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</a:t>
            </a:r>
            <a:r>
              <a:rPr lang="zh-CN" altLang="en-US" dirty="0" smtClean="0"/>
              <a:t>决策树</a:t>
            </a:r>
            <a:endParaRPr lang="zh-CN" altLang="en-US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4872355" y="1790065"/>
            <a:ext cx="3314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技术</a:t>
            </a:r>
            <a:r>
              <a:rPr lang="en-US" altLang="zh-CN" sz="2000">
                <a:solidFill>
                  <a:srgbClr val="FF0000"/>
                </a:solidFill>
              </a:rPr>
              <a:t>--&gt;</a:t>
            </a:r>
            <a:r>
              <a:rPr lang="zh-CN" altLang="en-US" sz="2000">
                <a:solidFill>
                  <a:srgbClr val="FF0000"/>
                </a:solidFill>
              </a:rPr>
              <a:t>有车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收入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--&gt;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性别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16535" y="2345055"/>
          <a:ext cx="387032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4065"/>
                <a:gridCol w="774065"/>
                <a:gridCol w="774065"/>
                <a:gridCol w="774065"/>
                <a:gridCol w="7740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性别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收入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有车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技术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点击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...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472940" y="2606675"/>
            <a:ext cx="41313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确定节点：计算根据每个特征分类后纯度，选择纯度最高的对样本分类；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对被分完的每一个类，再次进行</a:t>
            </a:r>
            <a:r>
              <a:rPr lang="en-US" altLang="zh-CN"/>
              <a:t>1</a:t>
            </a:r>
            <a:r>
              <a:rPr lang="zh-CN" altLang="en-US"/>
              <a:t>的运算；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直到被分成的类纯度为</a:t>
            </a:r>
            <a:r>
              <a:rPr lang="en-US" altLang="zh-CN"/>
              <a:t>1</a:t>
            </a:r>
            <a:r>
              <a:rPr lang="zh-CN" altLang="en-US"/>
              <a:t>，结束循环</a:t>
            </a:r>
            <a:endParaRPr lang="zh-CN" altLang="en-US"/>
          </a:p>
          <a:p>
            <a:r>
              <a:rPr lang="en-US" altLang="zh-CN"/>
              <a:t>Note</a:t>
            </a:r>
            <a:r>
              <a:rPr lang="zh-CN" altLang="en-US"/>
              <a:t>：对于不能将纯度提纯为</a:t>
            </a:r>
            <a:r>
              <a:rPr lang="en-US" altLang="zh-CN"/>
              <a:t>1</a:t>
            </a:r>
            <a:r>
              <a:rPr lang="zh-CN" altLang="en-US"/>
              <a:t>的类，设置树的最大深度或者最小样本数来退出循环；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end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37845" y="1230376"/>
            <a:ext cx="220141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96792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17624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17624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17624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17624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96792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80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96595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3198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388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2760853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219751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51972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2410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19624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68378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1223645" y="4478400"/>
            <a:ext cx="1044701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4195445" y="4478400"/>
            <a:ext cx="1044701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7091045" y="4478400"/>
            <a:ext cx="1044701" cy="626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623538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354437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4437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4437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4437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794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3623538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3623341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4346548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5065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787599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 txBox="1"/>
          <p:nvPr/>
        </p:nvSpPr>
        <p:spPr>
          <a:xfrm>
            <a:off x="3246500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2"/>
          <p:cNvSpPr txBox="1"/>
          <p:nvPr/>
        </p:nvSpPr>
        <p:spPr>
          <a:xfrm>
            <a:off x="3546474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3"/>
          <p:cNvSpPr txBox="1"/>
          <p:nvPr/>
        </p:nvSpPr>
        <p:spPr>
          <a:xfrm>
            <a:off x="426782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49891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5"/>
          <p:cNvSpPr txBox="1"/>
          <p:nvPr/>
        </p:nvSpPr>
        <p:spPr>
          <a:xfrm>
            <a:off x="5710529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6650291" y="2205228"/>
            <a:ext cx="0" cy="1630045"/>
          </a:xfrm>
          <a:custGeom>
            <a:avLst/>
            <a:gdLst/>
            <a:ahLst/>
            <a:cxnLst/>
            <a:rect l="l" t="t" r="r" b="b"/>
            <a:pathLst>
              <a:path h="1630045">
                <a:moveTo>
                  <a:pt x="0" y="1629500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6571118" y="383472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6571118" y="3290268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6571118" y="2749943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6571118" y="2205459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650291" y="3834726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>
                <a:moveTo>
                  <a:pt x="0" y="0"/>
                </a:moveTo>
                <a:lnTo>
                  <a:pt x="216406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6650094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737330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8092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8814352" y="3755780"/>
            <a:ext cx="0" cy="158115"/>
          </a:xfrm>
          <a:custGeom>
            <a:avLst/>
            <a:gdLst/>
            <a:ahLst/>
            <a:cxnLst/>
            <a:rect l="l" t="t" r="r" b="b"/>
            <a:pathLst>
              <a:path h="158114">
                <a:moveTo>
                  <a:pt x="0" y="0"/>
                </a:moveTo>
                <a:lnTo>
                  <a:pt x="0" y="157941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 txBox="1"/>
          <p:nvPr/>
        </p:nvSpPr>
        <p:spPr>
          <a:xfrm>
            <a:off x="6273253" y="2040128"/>
            <a:ext cx="154305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7"/>
          <p:cNvSpPr txBox="1"/>
          <p:nvPr/>
        </p:nvSpPr>
        <p:spPr>
          <a:xfrm>
            <a:off x="6573227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8"/>
          <p:cNvSpPr txBox="1"/>
          <p:nvPr/>
        </p:nvSpPr>
        <p:spPr>
          <a:xfrm>
            <a:off x="729457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49"/>
          <p:cNvSpPr txBox="1"/>
          <p:nvPr/>
        </p:nvSpPr>
        <p:spPr>
          <a:xfrm>
            <a:off x="8015935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0"/>
          <p:cNvSpPr txBox="1"/>
          <p:nvPr/>
        </p:nvSpPr>
        <p:spPr>
          <a:xfrm>
            <a:off x="8737282" y="398322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452520" y="3386572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14288" y="3599"/>
                </a:moveTo>
                <a:lnTo>
                  <a:pt x="14288" y="3599"/>
                </a:lnTo>
              </a:path>
            </a:pathLst>
          </a:custGeom>
          <a:ln w="7199">
            <a:solidFill>
              <a:srgbClr val="00F900"/>
            </a:solidFill>
          </a:ln>
        </p:spPr>
        <p:txBody>
          <a:bodyPr wrap="square" lIns="0" tIns="0" rIns="0" bIns="0" rtlCol="0"/>
          <a:p/>
        </p:txBody>
      </p:sp>
      <p:cxnSp>
        <p:nvCxnSpPr>
          <p:cNvPr id="52" name="直接连接符 51"/>
          <p:cNvCxnSpPr/>
          <p:nvPr/>
        </p:nvCxnSpPr>
        <p:spPr>
          <a:xfrm>
            <a:off x="580390" y="3013710"/>
            <a:ext cx="172466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直接连接符 52"/>
          <p:cNvCxnSpPr/>
          <p:nvPr/>
        </p:nvCxnSpPr>
        <p:spPr>
          <a:xfrm flipV="1">
            <a:off x="3563620" y="3068955"/>
            <a:ext cx="2088515" cy="7918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>
          <a:xfrm flipV="1">
            <a:off x="6661785" y="2420620"/>
            <a:ext cx="2230755" cy="89598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组合 64"/>
          <p:cNvGrpSpPr/>
          <p:nvPr/>
        </p:nvGrpSpPr>
        <p:grpSpPr>
          <a:xfrm>
            <a:off x="6891655" y="1808480"/>
            <a:ext cx="1842770" cy="1880235"/>
            <a:chOff x="9158" y="3526"/>
            <a:chExt cx="2902" cy="2961"/>
          </a:xfrm>
        </p:grpSpPr>
        <p:sp>
          <p:nvSpPr>
            <p:cNvPr id="55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6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7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8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9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0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1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3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66" name="组合 65"/>
          <p:cNvGrpSpPr/>
          <p:nvPr/>
        </p:nvGrpSpPr>
        <p:grpSpPr>
          <a:xfrm>
            <a:off x="3867785" y="1809750"/>
            <a:ext cx="1842770" cy="1880235"/>
            <a:chOff x="9158" y="3526"/>
            <a:chExt cx="2902" cy="2961"/>
          </a:xfrm>
        </p:grpSpPr>
        <p:sp>
          <p:nvSpPr>
            <p:cNvPr id="67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9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0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1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4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6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7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78" name="组合 77"/>
          <p:cNvGrpSpPr/>
          <p:nvPr/>
        </p:nvGrpSpPr>
        <p:grpSpPr>
          <a:xfrm>
            <a:off x="824230" y="1809750"/>
            <a:ext cx="1842770" cy="1880235"/>
            <a:chOff x="9158" y="3526"/>
            <a:chExt cx="2902" cy="2961"/>
          </a:xfrm>
        </p:grpSpPr>
        <p:sp>
          <p:nvSpPr>
            <p:cNvPr id="79" name="object 23"/>
            <p:cNvSpPr/>
            <p:nvPr/>
          </p:nvSpPr>
          <p:spPr>
            <a:xfrm>
              <a:off x="9809" y="481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433" y="437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1" name="object 23"/>
            <p:cNvSpPr/>
            <p:nvPr/>
          </p:nvSpPr>
          <p:spPr>
            <a:xfrm>
              <a:off x="9419" y="5712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3"/>
            <p:cNvSpPr/>
            <p:nvPr/>
          </p:nvSpPr>
          <p:spPr>
            <a:xfrm>
              <a:off x="9890" y="544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3" name="object 23"/>
            <p:cNvSpPr/>
            <p:nvPr/>
          </p:nvSpPr>
          <p:spPr>
            <a:xfrm>
              <a:off x="10696" y="507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3"/>
            <p:cNvSpPr/>
            <p:nvPr/>
          </p:nvSpPr>
          <p:spPr>
            <a:xfrm>
              <a:off x="11236" y="4637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5" name="object 23"/>
            <p:cNvSpPr/>
            <p:nvPr/>
          </p:nvSpPr>
          <p:spPr>
            <a:xfrm>
              <a:off x="11216" y="3881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6" name="object 23"/>
            <p:cNvSpPr/>
            <p:nvPr/>
          </p:nvSpPr>
          <p:spPr>
            <a:xfrm>
              <a:off x="11673" y="411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7" name="object 23"/>
            <p:cNvSpPr/>
            <p:nvPr/>
          </p:nvSpPr>
          <p:spPr>
            <a:xfrm>
              <a:off x="11798" y="3526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8" name="object 23"/>
            <p:cNvSpPr/>
            <p:nvPr/>
          </p:nvSpPr>
          <p:spPr>
            <a:xfrm>
              <a:off x="9158" y="6229"/>
              <a:ext cx="262" cy="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grpSp>
        <p:nvGrpSpPr>
          <p:cNvPr id="91" name="组合 90"/>
          <p:cNvGrpSpPr/>
          <p:nvPr/>
        </p:nvGrpSpPr>
        <p:grpSpPr>
          <a:xfrm>
            <a:off x="3955415" y="5475605"/>
            <a:ext cx="4272915" cy="706755"/>
            <a:chOff x="4647" y="8962"/>
            <a:chExt cx="6729" cy="1113"/>
          </a:xfrm>
        </p:grpSpPr>
        <p:sp>
          <p:nvSpPr>
            <p:cNvPr id="89" name="object 10"/>
            <p:cNvSpPr/>
            <p:nvPr/>
          </p:nvSpPr>
          <p:spPr>
            <a:xfrm>
              <a:off x="5484" y="9064"/>
              <a:ext cx="5892" cy="9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0" name="文本框 89"/>
            <p:cNvSpPr txBox="1"/>
            <p:nvPr/>
          </p:nvSpPr>
          <p:spPr>
            <a:xfrm>
              <a:off x="4647" y="8962"/>
              <a:ext cx="2401" cy="11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/>
              <a:r>
                <a:rPr lang="en-US" altLang="zh-CN" sz="2000"/>
                <a:t>Minimize</a:t>
              </a:r>
              <a:endParaRPr lang="en-US" altLang="zh-CN" sz="2000"/>
            </a:p>
            <a:p>
              <a:r>
                <a:rPr lang="zh-CN" altLang="en-US" sz="2000"/>
                <a:t>  （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0</a:t>
              </a:r>
              <a:r>
                <a:rPr lang="en-US" altLang="zh-CN" sz="2000">
                  <a:latin typeface="Arial" panose="020B0604020202020204" pitchFamily="34" charset="0"/>
                </a:rPr>
                <a:t>,</a:t>
              </a:r>
              <a:r>
                <a:rPr lang="zh-CN" altLang="en-US" sz="2000">
                  <a:latin typeface="Arial" panose="020B0604020202020204" pitchFamily="34" charset="0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</a:rPr>
                <a:t>1</a:t>
              </a:r>
              <a:r>
                <a:rPr lang="zh-CN" altLang="en-US" sz="2000"/>
                <a:t>）</a:t>
              </a:r>
              <a:endParaRPr lang="zh-CN" altLang="en-US" sz="2000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4015" y="5573395"/>
            <a:ext cx="323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，使得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h(x)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靠近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y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147" name="object 2"/>
          <p:cNvSpPr/>
          <p:nvPr/>
        </p:nvSpPr>
        <p:spPr>
          <a:xfrm>
            <a:off x="914398" y="1899918"/>
            <a:ext cx="2261476" cy="3146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8" name="object 4"/>
          <p:cNvSpPr/>
          <p:nvPr/>
        </p:nvSpPr>
        <p:spPr>
          <a:xfrm>
            <a:off x="914400" y="4045715"/>
            <a:ext cx="3810000" cy="535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9" name="object 5"/>
          <p:cNvSpPr/>
          <p:nvPr/>
        </p:nvSpPr>
        <p:spPr>
          <a:xfrm>
            <a:off x="1210816" y="4923703"/>
            <a:ext cx="2435263" cy="481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0" name="object 6"/>
          <p:cNvSpPr txBox="1"/>
          <p:nvPr/>
        </p:nvSpPr>
        <p:spPr>
          <a:xfrm>
            <a:off x="383540" y="1399540"/>
            <a:ext cx="1800860" cy="3916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305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1" name="object 7"/>
          <p:cNvSpPr/>
          <p:nvPr/>
        </p:nvSpPr>
        <p:spPr>
          <a:xfrm>
            <a:off x="5105400" y="1571370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2" name="object 8"/>
          <p:cNvSpPr/>
          <p:nvPr/>
        </p:nvSpPr>
        <p:spPr>
          <a:xfrm>
            <a:off x="5345963" y="1823722"/>
            <a:ext cx="1799412" cy="355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4" name="object 10"/>
          <p:cNvSpPr/>
          <p:nvPr/>
        </p:nvSpPr>
        <p:spPr>
          <a:xfrm>
            <a:off x="5257800" y="3961803"/>
            <a:ext cx="3741420" cy="577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5" name="object 11"/>
          <p:cNvSpPr/>
          <p:nvPr/>
        </p:nvSpPr>
        <p:spPr>
          <a:xfrm>
            <a:off x="5257800" y="4906615"/>
            <a:ext cx="2133600" cy="498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6" name="object 12"/>
          <p:cNvSpPr txBox="1">
            <a:spLocks noGrp="1"/>
          </p:cNvSpPr>
          <p:nvPr/>
        </p:nvSpPr>
        <p:spPr>
          <a:xfrm>
            <a:off x="6327140" y="1094740"/>
            <a:ext cx="12522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b="1" u="sng"/>
              <a:t>化简</a:t>
            </a:r>
            <a:endParaRPr lang="zh-CN" altLang="en-US" sz="2400" b="1" u="sng"/>
          </a:p>
        </p:txBody>
      </p:sp>
      <p:sp>
        <p:nvSpPr>
          <p:cNvPr id="158" name="文本框 157"/>
          <p:cNvSpPr txBox="1"/>
          <p:nvPr/>
        </p:nvSpPr>
        <p:spPr>
          <a:xfrm>
            <a:off x="885825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</a:rPr>
              <a:t>，θ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257800" y="2790190"/>
            <a:ext cx="2245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θ</a:t>
            </a:r>
            <a:r>
              <a:rPr lang="en-US" altLang="zh-CN" sz="2400" baseline="-25000">
                <a:latin typeface="Arial" panose="020B0604020202020204" pitchFamily="34" charset="0"/>
              </a:rPr>
              <a:t>1</a:t>
            </a:r>
            <a:endParaRPr lang="en-US" altLang="zh-CN" sz="2400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50900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82625" y="1628775"/>
            <a:ext cx="3154045" cy="585724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93" y="996315"/>
            <a:ext cx="3106109" cy="2329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841750" y="2931795"/>
            <a:ext cx="3154045" cy="3119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691E6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 Kmean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8. PCA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9. SVM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6"/>
          <p:cNvSpPr/>
          <p:nvPr/>
        </p:nvSpPr>
        <p:spPr>
          <a:xfrm>
            <a:off x="731519" y="1932306"/>
            <a:ext cx="3063240" cy="2354580"/>
          </a:xfrm>
          <a:custGeom>
            <a:avLst/>
            <a:gdLst/>
            <a:ahLst/>
            <a:cxnLst/>
            <a:rect l="l" t="t" r="r" b="b"/>
            <a:pathLst>
              <a:path w="3063240" h="2354579">
                <a:moveTo>
                  <a:pt x="0" y="2354578"/>
                </a:moveTo>
                <a:lnTo>
                  <a:pt x="3063237" y="0"/>
                </a:lnTo>
              </a:path>
            </a:pathLst>
          </a:custGeom>
          <a:ln w="38099">
            <a:solidFill>
              <a:srgbClr val="282515"/>
            </a:solidFill>
          </a:ln>
        </p:spPr>
        <p:txBody>
          <a:bodyPr wrap="square" lIns="0" tIns="0" rIns="0" bIns="0" rtlCol="0"/>
          <a:p/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986641" y="217443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907473" y="408968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907473" y="345067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907473" y="281474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907473" y="2174661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5">
                <a:moveTo>
                  <a:pt x="0" y="0"/>
                </a:moveTo>
                <a:lnTo>
                  <a:pt x="157942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986641" y="4089679"/>
            <a:ext cx="2501900" cy="0"/>
          </a:xfrm>
          <a:custGeom>
            <a:avLst/>
            <a:gdLst/>
            <a:ahLst/>
            <a:cxnLst/>
            <a:rect l="l" t="t" r="r" b="b"/>
            <a:pathLst>
              <a:path w="2501900">
                <a:moveTo>
                  <a:pt x="0" y="0"/>
                </a:moveTo>
                <a:lnTo>
                  <a:pt x="250129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986444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821873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265314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487932" y="400761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729041" y="3357943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2560320" y="2722016"/>
            <a:ext cx="182880" cy="1828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3395751" y="2081936"/>
            <a:ext cx="182879" cy="1828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 txBox="1"/>
          <p:nvPr/>
        </p:nvSpPr>
        <p:spPr>
          <a:xfrm>
            <a:off x="609601" y="3924579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609601" y="328616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09601" y="264774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09601" y="200933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90957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1743329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2577096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3410864" y="423818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1957577" y="998855"/>
            <a:ext cx="678942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4"/>
          <p:cNvSpPr txBox="1"/>
          <p:nvPr/>
        </p:nvSpPr>
        <p:spPr>
          <a:xfrm>
            <a:off x="307340" y="2925000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136139" y="4368329"/>
            <a:ext cx="157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3810000" y="2049195"/>
            <a:ext cx="543153" cy="24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3723005" y="1649920"/>
            <a:ext cx="640079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29"/>
          <p:cNvSpPr txBox="1"/>
          <p:nvPr/>
        </p:nvSpPr>
        <p:spPr>
          <a:xfrm>
            <a:off x="918210" y="1400810"/>
            <a:ext cx="65214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锁定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0"/>
          <p:cNvSpPr txBox="1"/>
          <p:nvPr/>
        </p:nvSpPr>
        <p:spPr>
          <a:xfrm>
            <a:off x="1734760" y="1401000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这是一个</a:t>
            </a:r>
            <a:r>
              <a:rPr lang="en-US" altLang="zh-CN" sz="18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dirty="0">
                <a:latin typeface="Calibri" panose="020F0502020204030204"/>
                <a:cs typeface="Calibri" panose="020F0502020204030204"/>
              </a:rPr>
              <a:t>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1534096" y="1456055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4648200" y="135610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6550786" y="998855"/>
            <a:ext cx="662940" cy="306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5" name="object 34"/>
          <p:cNvSpPr txBox="1"/>
          <p:nvPr/>
        </p:nvSpPr>
        <p:spPr>
          <a:xfrm>
            <a:off x="5027295" y="1400810"/>
            <a:ext cx="383794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335" algn="l"/>
              </a:tabLst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800" spc="-5" dirty="0">
                <a:latin typeface="Calibri" panose="020F0502020204030204"/>
                <a:cs typeface="Calibri" panose="020F0502020204030204"/>
              </a:rPr>
              <a:t>当锁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定所有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后，这是一个    的函数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0515" y="2110105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077991" y="402535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6077991" y="338634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6077991" y="275041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6077991" y="2110336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5687059" y="4025353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42"/>
          <p:cNvSpPr/>
          <p:nvPr/>
        </p:nvSpPr>
        <p:spPr>
          <a:xfrm>
            <a:off x="568729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3"/>
          <p:cNvSpPr/>
          <p:nvPr/>
        </p:nvSpPr>
        <p:spPr>
          <a:xfrm>
            <a:off x="6161116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4"/>
          <p:cNvSpPr/>
          <p:nvPr/>
        </p:nvSpPr>
        <p:spPr>
          <a:xfrm>
            <a:off x="6634942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5"/>
          <p:cNvSpPr/>
          <p:nvPr/>
        </p:nvSpPr>
        <p:spPr>
          <a:xfrm>
            <a:off x="7108770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6"/>
          <p:cNvSpPr/>
          <p:nvPr/>
        </p:nvSpPr>
        <p:spPr>
          <a:xfrm>
            <a:off x="75825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7"/>
          <p:cNvSpPr/>
          <p:nvPr/>
        </p:nvSpPr>
        <p:spPr>
          <a:xfrm>
            <a:off x="805642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8"/>
          <p:cNvSpPr/>
          <p:nvPr/>
        </p:nvSpPr>
        <p:spPr>
          <a:xfrm>
            <a:off x="8526091" y="3943290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9"/>
          <p:cNvSpPr txBox="1"/>
          <p:nvPr/>
        </p:nvSpPr>
        <p:spPr>
          <a:xfrm>
            <a:off x="5783478" y="3860253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83478" y="3221837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83478" y="2583421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3478" y="1945005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74677" y="4173855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83452" y="4173855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56047" y="2922168"/>
            <a:ext cx="530351" cy="245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31"/>
          <p:cNvSpPr/>
          <p:nvPr/>
        </p:nvSpPr>
        <p:spPr>
          <a:xfrm>
            <a:off x="7734236" y="1441450"/>
            <a:ext cx="184708" cy="208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8" name="组合 67"/>
          <p:cNvGrpSpPr/>
          <p:nvPr/>
        </p:nvGrpSpPr>
        <p:grpSpPr>
          <a:xfrm>
            <a:off x="937895" y="2193290"/>
            <a:ext cx="3637915" cy="2443480"/>
            <a:chOff x="1477" y="4132"/>
            <a:chExt cx="5729" cy="3848"/>
          </a:xfrm>
        </p:grpSpPr>
        <p:sp>
          <p:nvSpPr>
            <p:cNvPr id="69" name="object 26"/>
            <p:cNvSpPr/>
            <p:nvPr/>
          </p:nvSpPr>
          <p:spPr>
            <a:xfrm rot="1080000">
              <a:off x="1477" y="4840"/>
              <a:ext cx="4062" cy="3140"/>
            </a:xfrm>
            <a:custGeom>
              <a:avLst/>
              <a:gdLst/>
              <a:ahLst/>
              <a:cxnLst/>
              <a:rect l="l" t="t" r="r" b="b"/>
              <a:pathLst>
                <a:path w="3063240" h="2354579">
                  <a:moveTo>
                    <a:pt x="0" y="2354578"/>
                  </a:moveTo>
                  <a:lnTo>
                    <a:pt x="3063237" y="0"/>
                  </a:lnTo>
                </a:path>
              </a:pathLst>
            </a:custGeom>
            <a:ln w="38099">
              <a:solidFill>
                <a:srgbClr val="282515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0" name="object 27"/>
            <p:cNvSpPr/>
            <p:nvPr/>
          </p:nvSpPr>
          <p:spPr>
            <a:xfrm>
              <a:off x="5890" y="5027"/>
              <a:ext cx="1316" cy="3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cxnSp>
          <p:nvCxnSpPr>
            <p:cNvPr id="71" name="直接箭头连接符 70"/>
            <p:cNvCxnSpPr/>
            <p:nvPr/>
          </p:nvCxnSpPr>
          <p:spPr>
            <a:xfrm flipV="1">
              <a:off x="4150" y="5059"/>
              <a:ext cx="23" cy="1076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2" name="直接箭头连接符 71"/>
            <p:cNvCxnSpPr/>
            <p:nvPr/>
          </p:nvCxnSpPr>
          <p:spPr>
            <a:xfrm flipH="1" flipV="1">
              <a:off x="2857" y="6080"/>
              <a:ext cx="12" cy="51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5492" y="4132"/>
              <a:ext cx="7" cy="16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 w="med" len="med"/>
            </a:ln>
            <a:effectLst>
              <a:outerShdw dist="53882" dir="13500000" algn="ctr" rotWithShape="0">
                <a:srgbClr val="808080">
                  <a:alpha val="50000"/>
                </a:srgbClr>
              </a:outerShdw>
            </a:effectLst>
          </p:spPr>
        </p:cxnSp>
      </p:grpSp>
      <p:sp>
        <p:nvSpPr>
          <p:cNvPr id="74" name="object 10"/>
          <p:cNvSpPr/>
          <p:nvPr/>
        </p:nvSpPr>
        <p:spPr>
          <a:xfrm>
            <a:off x="204470" y="5196243"/>
            <a:ext cx="3741420" cy="577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5" name="文本框 74"/>
          <p:cNvSpPr txBox="1"/>
          <p:nvPr/>
        </p:nvSpPr>
        <p:spPr>
          <a:xfrm>
            <a:off x="4728210" y="5159375"/>
            <a:ext cx="43802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J(1.0)=1/(2*3)*((1-1)</a:t>
            </a:r>
            <a:r>
              <a:rPr lang="en-US" altLang="zh-CN" baseline="30000"/>
              <a:t>2</a:t>
            </a:r>
            <a:r>
              <a:rPr lang="en-US" altLang="zh-CN"/>
              <a:t>+(2-2)</a:t>
            </a:r>
            <a:r>
              <a:rPr lang="en-US" altLang="zh-CN" baseline="30000"/>
              <a:t>2</a:t>
            </a:r>
            <a:r>
              <a:rPr lang="en-US" altLang="zh-CN"/>
              <a:t>+(3-3)</a:t>
            </a:r>
            <a:r>
              <a:rPr lang="en-US" altLang="zh-CN" baseline="30000"/>
              <a:t>2</a:t>
            </a:r>
            <a:r>
              <a:rPr lang="en-US" altLang="zh-CN"/>
              <a:t>)=0;</a:t>
            </a:r>
            <a:endParaRPr lang="en-US" altLang="zh-CN"/>
          </a:p>
          <a:p>
            <a:r>
              <a:rPr lang="en-US" altLang="zh-CN">
                <a:sym typeface="+mn-ea"/>
              </a:rPr>
              <a:t>J(0.5)=1/(2*3)*((1-0.5)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+(2-1)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+(3-1.5)</a:t>
            </a:r>
            <a:r>
              <a:rPr lang="en-US" altLang="zh-CN" baseline="30000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r>
              <a:rPr lang="en-US" altLang="zh-CN"/>
              <a:t>         </a:t>
            </a:r>
            <a:r>
              <a:rPr lang="en-US" altLang="zh-CN">
                <a:latin typeface="Arial" panose="020B0604020202020204" pitchFamily="34" charset="0"/>
              </a:rPr>
              <a:t>≈0.583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85940" y="376491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391910" y="3378835"/>
            <a:ext cx="446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758815" y="2115820"/>
            <a:ext cx="2583815" cy="1755775"/>
            <a:chOff x="9069" y="3332"/>
            <a:chExt cx="4069" cy="2765"/>
          </a:xfrm>
        </p:grpSpPr>
        <p:sp>
          <p:nvSpPr>
            <p:cNvPr id="91" name="文本框 90"/>
            <p:cNvSpPr txBox="1"/>
            <p:nvPr/>
          </p:nvSpPr>
          <p:spPr>
            <a:xfrm>
              <a:off x="12110" y="4386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435" y="3332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9069" y="339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11477" y="5275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9346" y="4353"/>
              <a:ext cx="703" cy="82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28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2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4695190" y="5987415"/>
            <a:ext cx="438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J(0.0)=...</a:t>
            </a:r>
            <a:endParaRPr lang="en-US" altLang="zh-CN"/>
          </a:p>
          <a:p>
            <a:r>
              <a:rPr lang="en-US" altLang="zh-CN">
                <a:latin typeface="Arial" panose="020B0604020202020204" pitchFamily="34" charset="0"/>
              </a:rPr>
              <a:t>....</a:t>
            </a:r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ldLvl="0" animBg="1"/>
      <p:bldP spid="75" grpId="0"/>
      <p:bldP spid="76" grpId="0"/>
      <p:bldP spid="77" grpId="0"/>
      <p:bldP spid="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2"/>
          <p:cNvSpPr/>
          <p:nvPr/>
        </p:nvSpPr>
        <p:spPr>
          <a:xfrm>
            <a:off x="3371951" y="1684658"/>
            <a:ext cx="2580525" cy="359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3335019" y="2667218"/>
            <a:ext cx="755669" cy="321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4"/>
          <p:cNvSpPr/>
          <p:nvPr/>
        </p:nvSpPr>
        <p:spPr>
          <a:xfrm>
            <a:off x="3335019" y="3361057"/>
            <a:ext cx="5360670" cy="753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335019" y="4490720"/>
            <a:ext cx="2765679" cy="546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/>
          <p:nvPr/>
        </p:nvSpPr>
        <p:spPr>
          <a:xfrm>
            <a:off x="1059815" y="1609090"/>
            <a:ext cx="185293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假设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参数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84000"/>
              </a:lnSpc>
              <a:spcBef>
                <a:spcPts val="290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成本函数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目标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250565" y="5360229"/>
            <a:ext cx="14604" cy="7620"/>
          </a:xfrm>
          <a:custGeom>
            <a:avLst/>
            <a:gdLst/>
            <a:ahLst/>
            <a:cxnLst/>
            <a:rect l="l" t="t" r="r" b="b"/>
            <a:pathLst>
              <a:path w="14604" h="7620">
                <a:moveTo>
                  <a:pt x="14399" y="0"/>
                </a:moveTo>
                <a:lnTo>
                  <a:pt x="7199" y="0"/>
                </a:lnTo>
                <a:lnTo>
                  <a:pt x="7199" y="7199"/>
                </a:lnTo>
                <a:lnTo>
                  <a:pt x="0" y="7199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" name="弧形 2"/>
          <p:cNvSpPr/>
          <p:nvPr/>
        </p:nvSpPr>
        <p:spPr>
          <a:xfrm rot="16200000">
            <a:off x="5315585" y="1506220"/>
            <a:ext cx="3415665" cy="2686050"/>
          </a:xfrm>
          <a:prstGeom prst="arc">
            <a:avLst>
              <a:gd name="adj1" fmla="val 5199173"/>
              <a:gd name="adj2" fmla="val 16130710"/>
            </a:avLst>
          </a:prstGeom>
          <a:noFill/>
          <a:ln w="12700" cap="flat" cmpd="sng" algn="ctr">
            <a:solidFill>
              <a:srgbClr val="FF0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object 2"/>
          <p:cNvSpPr/>
          <p:nvPr/>
        </p:nvSpPr>
        <p:spPr>
          <a:xfrm>
            <a:off x="2386558" y="128587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3"/>
          <p:cNvSpPr/>
          <p:nvPr/>
        </p:nvSpPr>
        <p:spPr>
          <a:xfrm>
            <a:off x="1240027" y="5476875"/>
            <a:ext cx="2484882" cy="306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79" name="组合 78"/>
          <p:cNvGrpSpPr/>
          <p:nvPr/>
        </p:nvGrpSpPr>
        <p:grpSpPr>
          <a:xfrm>
            <a:off x="1634490" y="1687830"/>
            <a:ext cx="3171090" cy="289750"/>
            <a:chOff x="2235" y="2658"/>
            <a:chExt cx="4994" cy="456"/>
          </a:xfrm>
        </p:grpSpPr>
        <p:sp>
          <p:nvSpPr>
            <p:cNvPr id="6" name="object 4"/>
            <p:cNvSpPr txBox="1">
              <a:spLocks noGrp="1"/>
            </p:cNvSpPr>
            <p:nvPr/>
          </p:nvSpPr>
          <p:spPr>
            <a:xfrm>
              <a:off x="2235" y="2658"/>
              <a:ext cx="1011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000000"/>
                  </a:solidFill>
                </a:rPr>
                <a:t>(</a:t>
              </a:r>
              <a:r>
                <a:rPr lang="zh-CN" sz="1800" spc="-5" dirty="0">
                  <a:solidFill>
                    <a:srgbClr val="000000"/>
                  </a:solidFill>
                </a:rPr>
                <a:t>锁定</a:t>
              </a:r>
              <a:endParaRPr lang="zh-CN" sz="1800" spc="-5" dirty="0">
                <a:solidFill>
                  <a:srgbClr val="000000"/>
                </a:solidFill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3896" y="2658"/>
              <a:ext cx="333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, </a:t>
              </a:r>
              <a:r>
                <a:rPr lang="zh-CN" sz="1800" dirty="0">
                  <a:latin typeface="Calibri" panose="020F0502020204030204"/>
                  <a:cs typeface="Calibri" panose="020F0502020204030204"/>
                </a:rPr>
                <a:t>这是</a:t>
              </a:r>
              <a:r>
                <a:rPr lang="en-US" altLang="zh-CN" sz="1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dirty="0">
                  <a:latin typeface="Calibri" panose="020F0502020204030204"/>
                  <a:cs typeface="Calibri" panose="020F0502020204030204"/>
                </a:rPr>
                <a:t>的函数</a:t>
              </a: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" name="object 6"/>
            <p:cNvSpPr/>
            <p:nvPr/>
          </p:nvSpPr>
          <p:spPr>
            <a:xfrm>
              <a:off x="3091" y="2745"/>
              <a:ext cx="818" cy="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7"/>
          <p:cNvSpPr/>
          <p:nvPr/>
        </p:nvSpPr>
        <p:spPr>
          <a:xfrm>
            <a:off x="5248910" y="1643125"/>
            <a:ext cx="0" cy="396240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/>
          <p:nvPr/>
        </p:nvSpPr>
        <p:spPr>
          <a:xfrm>
            <a:off x="6694296" y="1285875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0" name="组合 79"/>
          <p:cNvGrpSpPr/>
          <p:nvPr/>
        </p:nvGrpSpPr>
        <p:grpSpPr>
          <a:xfrm>
            <a:off x="5837555" y="1687830"/>
            <a:ext cx="2782570" cy="299720"/>
            <a:chOff x="8741" y="2658"/>
            <a:chExt cx="4382" cy="472"/>
          </a:xfrm>
        </p:grpSpPr>
        <p:sp>
          <p:nvSpPr>
            <p:cNvPr id="11" name="object 9"/>
            <p:cNvSpPr txBox="1"/>
            <p:nvPr/>
          </p:nvSpPr>
          <p:spPr>
            <a:xfrm>
              <a:off x="8741" y="2658"/>
              <a:ext cx="4383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(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锁定</a:t>
              </a:r>
              <a:r>
                <a:rPr lang="en-US" altLang="zh-CN" sz="1800" spc="-5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lang="zh-CN" altLang="en-US" sz="1800" spc="-5" dirty="0">
                  <a:latin typeface="Calibri" panose="020F0502020204030204"/>
                  <a:cs typeface="Calibri" panose="020F0502020204030204"/>
                </a:rPr>
                <a:t>，这是            的函数</a:t>
              </a:r>
              <a:endParaRPr lang="zh-CN" altLang="en-US" sz="1800" spc="-5" dirty="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2" name="object 10"/>
            <p:cNvSpPr txBox="1"/>
            <p:nvPr/>
          </p:nvSpPr>
          <p:spPr>
            <a:xfrm>
              <a:off x="12868" y="2658"/>
              <a:ext cx="150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3" name="object 11"/>
            <p:cNvSpPr/>
            <p:nvPr/>
          </p:nvSpPr>
          <p:spPr>
            <a:xfrm>
              <a:off x="10942" y="2733"/>
              <a:ext cx="812" cy="3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2"/>
          <p:cNvSpPr/>
          <p:nvPr/>
        </p:nvSpPr>
        <p:spPr>
          <a:xfrm>
            <a:off x="1684847" y="427153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1684847" y="381848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1684847" y="3365442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1684847" y="2912399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1684847" y="2463511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>
                <a:moveTo>
                  <a:pt x="0" y="0"/>
                </a:moveTo>
                <a:lnTo>
                  <a:pt x="3166298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1685124" y="2461894"/>
            <a:ext cx="0" cy="2262505"/>
          </a:xfrm>
          <a:custGeom>
            <a:avLst/>
            <a:gdLst/>
            <a:ahLst/>
            <a:cxnLst/>
            <a:rect l="l" t="t" r="r" b="b"/>
            <a:pathLst>
              <a:path h="2262504">
                <a:moveTo>
                  <a:pt x="0" y="2261941"/>
                </a:moveTo>
                <a:lnTo>
                  <a:pt x="0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1622510" y="4723836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1622510" y="427153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1622510" y="3818485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1622510" y="3365442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1622510" y="2912399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622510" y="2463511"/>
            <a:ext cx="62865" cy="0"/>
          </a:xfrm>
          <a:custGeom>
            <a:avLst/>
            <a:gdLst/>
            <a:ahLst/>
            <a:cxnLst/>
            <a:rect l="l" t="t" r="r" b="b"/>
            <a:pathLst>
              <a:path w="62865">
                <a:moveTo>
                  <a:pt x="0" y="0"/>
                </a:moveTo>
                <a:lnTo>
                  <a:pt x="62345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1685124" y="47238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>
                <a:moveTo>
                  <a:pt x="0" y="0"/>
                </a:moveTo>
                <a:lnTo>
                  <a:pt x="3166021" y="0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5"/>
          <p:cNvSpPr/>
          <p:nvPr/>
        </p:nvSpPr>
        <p:spPr>
          <a:xfrm>
            <a:off x="1684847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2740565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379628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4851146" y="472456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0"/>
                </a:moveTo>
                <a:lnTo>
                  <a:pt x="0" y="62346"/>
                </a:lnTo>
              </a:path>
            </a:pathLst>
          </a:custGeom>
          <a:ln w="25400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3855135" y="28635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3323132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4166869" y="300072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3131934" y="362002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3730447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3256622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3140252" y="37696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6"/>
          <p:cNvSpPr/>
          <p:nvPr/>
        </p:nvSpPr>
        <p:spPr>
          <a:xfrm>
            <a:off x="3090367" y="3711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7"/>
          <p:cNvSpPr/>
          <p:nvPr/>
        </p:nvSpPr>
        <p:spPr>
          <a:xfrm>
            <a:off x="3210902" y="357430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368472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3747071" y="310047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0"/>
          <p:cNvSpPr/>
          <p:nvPr/>
        </p:nvSpPr>
        <p:spPr>
          <a:xfrm>
            <a:off x="363070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1"/>
          <p:cNvSpPr/>
          <p:nvPr/>
        </p:nvSpPr>
        <p:spPr>
          <a:xfrm>
            <a:off x="2973997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4062958" y="263496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02802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4"/>
          <p:cNvSpPr/>
          <p:nvPr/>
        </p:nvSpPr>
        <p:spPr>
          <a:xfrm>
            <a:off x="2940735" y="376548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5"/>
          <p:cNvSpPr/>
          <p:nvPr/>
        </p:nvSpPr>
        <p:spPr>
          <a:xfrm>
            <a:off x="4391316" y="241051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6"/>
          <p:cNvSpPr/>
          <p:nvPr/>
        </p:nvSpPr>
        <p:spPr>
          <a:xfrm>
            <a:off x="3501847" y="352858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7"/>
          <p:cNvSpPr/>
          <p:nvPr/>
        </p:nvSpPr>
        <p:spPr>
          <a:xfrm>
            <a:off x="3626548" y="351611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8"/>
          <p:cNvSpPr/>
          <p:nvPr/>
        </p:nvSpPr>
        <p:spPr>
          <a:xfrm>
            <a:off x="3327285" y="357015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49"/>
          <p:cNvSpPr/>
          <p:nvPr/>
        </p:nvSpPr>
        <p:spPr>
          <a:xfrm>
            <a:off x="3705516" y="349533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0"/>
          <p:cNvSpPr/>
          <p:nvPr/>
        </p:nvSpPr>
        <p:spPr>
          <a:xfrm>
            <a:off x="2795270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1"/>
          <p:cNvSpPr/>
          <p:nvPr/>
        </p:nvSpPr>
        <p:spPr>
          <a:xfrm>
            <a:off x="3173501" y="2568462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2"/>
          <p:cNvSpPr/>
          <p:nvPr/>
        </p:nvSpPr>
        <p:spPr>
          <a:xfrm>
            <a:off x="4299877" y="25476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3"/>
          <p:cNvSpPr/>
          <p:nvPr/>
        </p:nvSpPr>
        <p:spPr>
          <a:xfrm>
            <a:off x="3959047" y="252274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4"/>
          <p:cNvSpPr/>
          <p:nvPr/>
        </p:nvSpPr>
        <p:spPr>
          <a:xfrm>
            <a:off x="4420412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5"/>
          <p:cNvSpPr/>
          <p:nvPr/>
        </p:nvSpPr>
        <p:spPr>
          <a:xfrm>
            <a:off x="3576662" y="30880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6"/>
          <p:cNvSpPr/>
          <p:nvPr/>
        </p:nvSpPr>
        <p:spPr>
          <a:xfrm>
            <a:off x="2691358" y="390264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7"/>
          <p:cNvSpPr/>
          <p:nvPr/>
        </p:nvSpPr>
        <p:spPr>
          <a:xfrm>
            <a:off x="3788638" y="324594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8"/>
          <p:cNvSpPr/>
          <p:nvPr/>
        </p:nvSpPr>
        <p:spPr>
          <a:xfrm>
            <a:off x="3547567" y="3378951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59"/>
          <p:cNvSpPr/>
          <p:nvPr/>
        </p:nvSpPr>
        <p:spPr>
          <a:xfrm>
            <a:off x="3152711" y="35410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0"/>
          <p:cNvSpPr/>
          <p:nvPr/>
        </p:nvSpPr>
        <p:spPr>
          <a:xfrm>
            <a:off x="2944901" y="363249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1"/>
          <p:cNvSpPr/>
          <p:nvPr/>
        </p:nvSpPr>
        <p:spPr>
          <a:xfrm>
            <a:off x="3884231" y="310878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2"/>
          <p:cNvSpPr/>
          <p:nvPr/>
        </p:nvSpPr>
        <p:spPr>
          <a:xfrm>
            <a:off x="3917492" y="337063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3"/>
          <p:cNvSpPr/>
          <p:nvPr/>
        </p:nvSpPr>
        <p:spPr>
          <a:xfrm>
            <a:off x="3393782" y="3004873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4"/>
          <p:cNvSpPr/>
          <p:nvPr/>
        </p:nvSpPr>
        <p:spPr>
          <a:xfrm>
            <a:off x="3996461" y="317944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5"/>
          <p:cNvSpPr/>
          <p:nvPr/>
        </p:nvSpPr>
        <p:spPr>
          <a:xfrm>
            <a:off x="4345596" y="3250110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6"/>
          <p:cNvSpPr/>
          <p:nvPr/>
        </p:nvSpPr>
        <p:spPr>
          <a:xfrm>
            <a:off x="2903334" y="3316607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7"/>
          <p:cNvSpPr/>
          <p:nvPr/>
        </p:nvSpPr>
        <p:spPr>
          <a:xfrm>
            <a:off x="2533421" y="3856928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68"/>
          <p:cNvSpPr/>
          <p:nvPr/>
        </p:nvSpPr>
        <p:spPr>
          <a:xfrm>
            <a:off x="3589134" y="331245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69"/>
          <p:cNvSpPr/>
          <p:nvPr/>
        </p:nvSpPr>
        <p:spPr>
          <a:xfrm>
            <a:off x="2907487" y="3586774"/>
            <a:ext cx="99752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0"/>
          <p:cNvSpPr txBox="1"/>
          <p:nvPr/>
        </p:nvSpPr>
        <p:spPr>
          <a:xfrm>
            <a:off x="1175006" y="3232048"/>
            <a:ext cx="334645" cy="162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1844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1"/>
          <p:cNvSpPr txBox="1"/>
          <p:nvPr/>
        </p:nvSpPr>
        <p:spPr>
          <a:xfrm>
            <a:off x="1175006" y="2327275"/>
            <a:ext cx="33464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2"/>
          <p:cNvSpPr txBox="1"/>
          <p:nvPr/>
        </p:nvSpPr>
        <p:spPr>
          <a:xfrm>
            <a:off x="1620939" y="4840084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3"/>
          <p:cNvSpPr txBox="1"/>
          <p:nvPr/>
        </p:nvSpPr>
        <p:spPr>
          <a:xfrm>
            <a:off x="4632464" y="4840084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3000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4"/>
          <p:cNvSpPr txBox="1"/>
          <p:nvPr/>
        </p:nvSpPr>
        <p:spPr>
          <a:xfrm>
            <a:off x="222249" y="3110966"/>
            <a:ext cx="859155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800" spc="-5" dirty="0">
                <a:latin typeface="Calibri" panose="020F0502020204030204"/>
                <a:cs typeface="Calibri" panose="020F0502020204030204"/>
              </a:rPr>
              <a:t>1000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$) 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5"/>
          <p:cNvSpPr txBox="1"/>
          <p:nvPr/>
        </p:nvSpPr>
        <p:spPr>
          <a:xfrm>
            <a:off x="2521788" y="4840084"/>
            <a:ext cx="1492885" cy="50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95"/>
              </a:lnSpc>
              <a:spcBef>
                <a:spcPts val="100"/>
              </a:spcBef>
              <a:tabLst>
                <a:tab pos="106743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1000	2000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24130">
              <a:lnSpc>
                <a:spcPts val="2035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sz="1800" spc="-127" baseline="25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6"/>
          <p:cNvSpPr/>
          <p:nvPr/>
        </p:nvSpPr>
        <p:spPr>
          <a:xfrm>
            <a:off x="1157249" y="3611331"/>
            <a:ext cx="3863340" cy="1047750"/>
          </a:xfrm>
          <a:custGeom>
            <a:avLst/>
            <a:gdLst/>
            <a:ahLst/>
            <a:cxnLst/>
            <a:rect l="l" t="t" r="r" b="b"/>
            <a:pathLst>
              <a:path w="3863340" h="1047750">
                <a:moveTo>
                  <a:pt x="0" y="1047219"/>
                </a:moveTo>
                <a:lnTo>
                  <a:pt x="3863057" y="0"/>
                </a:lnTo>
              </a:path>
            </a:pathLst>
          </a:custGeom>
          <a:ln w="253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36"/>
          <p:cNvSpPr/>
          <p:nvPr/>
        </p:nvSpPr>
        <p:spPr>
          <a:xfrm>
            <a:off x="6160515" y="2612390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1915250"/>
                </a:moveTo>
                <a:lnTo>
                  <a:pt x="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2" name="object 37"/>
          <p:cNvSpPr/>
          <p:nvPr/>
        </p:nvSpPr>
        <p:spPr>
          <a:xfrm>
            <a:off x="6077991" y="452764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3" name="object 38"/>
          <p:cNvSpPr/>
          <p:nvPr/>
        </p:nvSpPr>
        <p:spPr>
          <a:xfrm>
            <a:off x="6077991" y="3888630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4" name="object 39"/>
          <p:cNvSpPr/>
          <p:nvPr/>
        </p:nvSpPr>
        <p:spPr>
          <a:xfrm>
            <a:off x="6077991" y="325270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5" name="object 40"/>
          <p:cNvSpPr/>
          <p:nvPr/>
        </p:nvSpPr>
        <p:spPr>
          <a:xfrm>
            <a:off x="6077991" y="2612621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098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6" name="object 41"/>
          <p:cNvSpPr/>
          <p:nvPr/>
        </p:nvSpPr>
        <p:spPr>
          <a:xfrm>
            <a:off x="5687059" y="4527638"/>
            <a:ext cx="2840990" cy="0"/>
          </a:xfrm>
          <a:custGeom>
            <a:avLst/>
            <a:gdLst/>
            <a:ahLst/>
            <a:cxnLst/>
            <a:rect l="l" t="t" r="r" b="b"/>
            <a:pathLst>
              <a:path w="2840990">
                <a:moveTo>
                  <a:pt x="0" y="0"/>
                </a:moveTo>
                <a:lnTo>
                  <a:pt x="284077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7" name="object 42"/>
          <p:cNvSpPr/>
          <p:nvPr/>
        </p:nvSpPr>
        <p:spPr>
          <a:xfrm>
            <a:off x="568729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8" name="object 43"/>
          <p:cNvSpPr/>
          <p:nvPr/>
        </p:nvSpPr>
        <p:spPr>
          <a:xfrm>
            <a:off x="6161116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89" name="object 44"/>
          <p:cNvSpPr/>
          <p:nvPr/>
        </p:nvSpPr>
        <p:spPr>
          <a:xfrm>
            <a:off x="6634942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0" name="object 45"/>
          <p:cNvSpPr/>
          <p:nvPr/>
        </p:nvSpPr>
        <p:spPr>
          <a:xfrm>
            <a:off x="7108770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1" name="object 46"/>
          <p:cNvSpPr/>
          <p:nvPr/>
        </p:nvSpPr>
        <p:spPr>
          <a:xfrm>
            <a:off x="75825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2" name="object 47"/>
          <p:cNvSpPr/>
          <p:nvPr/>
        </p:nvSpPr>
        <p:spPr>
          <a:xfrm>
            <a:off x="805642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3" name="object 48"/>
          <p:cNvSpPr/>
          <p:nvPr/>
        </p:nvSpPr>
        <p:spPr>
          <a:xfrm>
            <a:off x="8526091" y="4445575"/>
            <a:ext cx="0" cy="162560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098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94" name="object 49"/>
          <p:cNvSpPr txBox="1"/>
          <p:nvPr/>
        </p:nvSpPr>
        <p:spPr>
          <a:xfrm>
            <a:off x="5783478" y="4362538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50"/>
          <p:cNvSpPr txBox="1"/>
          <p:nvPr/>
        </p:nvSpPr>
        <p:spPr>
          <a:xfrm>
            <a:off x="5783478" y="37241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1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51"/>
          <p:cNvSpPr txBox="1"/>
          <p:nvPr/>
        </p:nvSpPr>
        <p:spPr>
          <a:xfrm>
            <a:off x="5783478" y="3085706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2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52"/>
          <p:cNvSpPr txBox="1"/>
          <p:nvPr/>
        </p:nvSpPr>
        <p:spPr>
          <a:xfrm>
            <a:off x="5783478" y="2447290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3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53"/>
          <p:cNvSpPr txBox="1"/>
          <p:nvPr/>
        </p:nvSpPr>
        <p:spPr>
          <a:xfrm>
            <a:off x="5474677" y="4676140"/>
            <a:ext cx="424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10" dirty="0">
                <a:latin typeface="Calibri" panose="020F0502020204030204"/>
                <a:cs typeface="Calibri" panose="020F0502020204030204"/>
              </a:rPr>
              <a:t>-­‐0.5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54"/>
          <p:cNvSpPr txBox="1"/>
          <p:nvPr/>
        </p:nvSpPr>
        <p:spPr>
          <a:xfrm>
            <a:off x="6083452" y="4676140"/>
            <a:ext cx="2618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255" algn="l"/>
                <a:tab pos="959485" algn="l"/>
                <a:tab pos="1336040" algn="l"/>
                <a:tab pos="1906270" algn="l"/>
                <a:tab pos="2283460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0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1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000" dirty="0">
                <a:latin typeface="Calibri" panose="020F0502020204030204"/>
                <a:cs typeface="Calibri" panose="020F0502020204030204"/>
              </a:rPr>
              <a:t>.5	2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.5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953885" y="2799715"/>
            <a:ext cx="6000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Arial" panose="020B0604020202020204" pitchFamily="34" charset="0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</a:rPr>
              <a:t>1</a:t>
            </a:r>
            <a:endParaRPr lang="zh-CN" altLang="en-US" sz="32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523355" y="5271770"/>
            <a:ext cx="15633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zh-CN" altLang="en-US" sz="3200">
                <a:latin typeface="Arial" panose="020B0604020202020204" pitchFamily="34" charset="0"/>
                <a:sym typeface="+mn-ea"/>
              </a:rPr>
              <a:t>，</a:t>
            </a:r>
            <a:r>
              <a:rPr lang="en-US" altLang="zh-CN" sz="32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32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？</a:t>
            </a:r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6062345" y="5854700"/>
            <a:ext cx="280352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>
                <a:latin typeface="Arial" panose="020B0604020202020204" pitchFamily="34" charset="0"/>
                <a:sym typeface="+mn-ea"/>
              </a:rPr>
              <a:t>Not 2D,But 3D</a:t>
            </a:r>
            <a:endParaRPr lang="en-US"/>
          </a:p>
        </p:txBody>
      </p:sp>
      <p:sp>
        <p:nvSpPr>
          <p:cNvPr id="115" name="object 2"/>
          <p:cNvSpPr/>
          <p:nvPr/>
        </p:nvSpPr>
        <p:spPr>
          <a:xfrm>
            <a:off x="5318760" y="2410460"/>
            <a:ext cx="3752850" cy="2853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1132205" y="1472565"/>
            <a:ext cx="6985635" cy="299720"/>
            <a:chOff x="1783" y="2319"/>
            <a:chExt cx="11001" cy="472"/>
          </a:xfrm>
        </p:grpSpPr>
        <p:grpSp>
          <p:nvGrpSpPr>
            <p:cNvPr id="79" name="组合 78"/>
            <p:cNvGrpSpPr/>
            <p:nvPr/>
          </p:nvGrpSpPr>
          <p:grpSpPr>
            <a:xfrm>
              <a:off x="1783" y="2319"/>
              <a:ext cx="4994" cy="456"/>
              <a:chOff x="2235" y="2658"/>
              <a:chExt cx="4994" cy="456"/>
            </a:xfrm>
          </p:grpSpPr>
          <p:sp>
            <p:nvSpPr>
              <p:cNvPr id="13" name="object 4"/>
              <p:cNvSpPr txBox="1">
                <a:spLocks noGrp="1"/>
              </p:cNvSpPr>
              <p:nvPr/>
            </p:nvSpPr>
            <p:spPr>
              <a:xfrm>
                <a:off x="2235" y="2658"/>
                <a:ext cx="1011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lvl1pPr>
                  <a:defRPr sz="4400" b="0" i="0">
                    <a:solidFill>
                      <a:srgbClr val="404040"/>
                    </a:solidFill>
                    <a:latin typeface="Calibri" panose="020F0502020204030204"/>
                    <a:ea typeface="+mj-ea"/>
                    <a:cs typeface="Calibri" panose="020F0502020204030204"/>
                  </a:defRPr>
                </a:lvl1pPr>
              </a:lstStyle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solidFill>
                      <a:srgbClr val="000000"/>
                    </a:solidFill>
                  </a:rPr>
                  <a:t>(</a:t>
                </a:r>
                <a:r>
                  <a:rPr lang="zh-CN" sz="1800" spc="-5" dirty="0">
                    <a:solidFill>
                      <a:srgbClr val="000000"/>
                    </a:solidFill>
                  </a:rPr>
                  <a:t>锁定</a:t>
                </a:r>
                <a:endParaRPr lang="zh-CN" sz="1800" spc="-5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bject 5"/>
              <p:cNvSpPr txBox="1"/>
              <p:nvPr/>
            </p:nvSpPr>
            <p:spPr>
              <a:xfrm>
                <a:off x="3896" y="2658"/>
                <a:ext cx="333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, </a:t>
                </a:r>
                <a:r>
                  <a:rPr lang="zh-CN" sz="1800" dirty="0">
                    <a:latin typeface="Calibri" panose="020F0502020204030204"/>
                    <a:cs typeface="Calibri" panose="020F0502020204030204"/>
                  </a:rPr>
                  <a:t>这是</a:t>
                </a:r>
                <a:r>
                  <a:rPr lang="en-US" altLang="zh-CN" sz="1800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dirty="0">
                    <a:latin typeface="Calibri" panose="020F0502020204030204"/>
                    <a:cs typeface="Calibri" panose="020F0502020204030204"/>
                  </a:rPr>
                  <a:t>的函数</a:t>
                </a: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5" name="object 6"/>
              <p:cNvSpPr/>
              <p:nvPr/>
            </p:nvSpPr>
            <p:spPr>
              <a:xfrm>
                <a:off x="3091" y="2745"/>
                <a:ext cx="818" cy="3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8402" y="2319"/>
              <a:ext cx="4382" cy="472"/>
              <a:chOff x="8741" y="2658"/>
              <a:chExt cx="4382" cy="472"/>
            </a:xfrm>
          </p:grpSpPr>
          <p:sp>
            <p:nvSpPr>
              <p:cNvPr id="16" name="object 9"/>
              <p:cNvSpPr txBox="1"/>
              <p:nvPr/>
            </p:nvSpPr>
            <p:spPr>
              <a:xfrm>
                <a:off x="8741" y="2658"/>
                <a:ext cx="4383" cy="4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spc="-5" dirty="0">
                    <a:latin typeface="Calibri" panose="020F0502020204030204"/>
                    <a:cs typeface="Calibri" panose="020F0502020204030204"/>
                  </a:rPr>
                  <a:t>(</a:t>
                </a:r>
                <a:r>
                  <a:rPr lang="zh-CN" sz="1800" spc="-5" dirty="0">
                    <a:latin typeface="Calibri" panose="020F0502020204030204"/>
                    <a:cs typeface="Calibri" panose="020F0502020204030204"/>
                  </a:rPr>
                  <a:t>锁定</a:t>
                </a:r>
                <a:r>
                  <a:rPr lang="en-US" altLang="zh-CN" sz="1800" spc="-5" dirty="0">
                    <a:latin typeface="Calibri" panose="020F0502020204030204"/>
                    <a:cs typeface="Calibri" panose="020F0502020204030204"/>
                  </a:rPr>
                  <a:t>x</a:t>
                </a:r>
                <a:r>
                  <a:rPr lang="zh-CN" altLang="en-US" sz="1800" spc="-5" dirty="0">
                    <a:latin typeface="Calibri" panose="020F0502020204030204"/>
                    <a:cs typeface="Calibri" panose="020F0502020204030204"/>
                  </a:rPr>
                  <a:t>，这是            的函数</a:t>
                </a:r>
                <a:endParaRPr lang="zh-CN" altLang="en-US" sz="1800" spc="-5" dirty="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7" name="object 10"/>
              <p:cNvSpPr txBox="1"/>
              <p:nvPr/>
            </p:nvSpPr>
            <p:spPr>
              <a:xfrm>
                <a:off x="12868" y="2658"/>
                <a:ext cx="150" cy="47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800" dirty="0">
                    <a:latin typeface="Calibri" panose="020F0502020204030204"/>
                    <a:cs typeface="Calibri" panose="020F0502020204030204"/>
                  </a:rPr>
                  <a:t>)</a:t>
                </a:r>
                <a:endParaRPr sz="1800">
                  <a:latin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8" name="object 11"/>
              <p:cNvSpPr/>
              <p:nvPr/>
            </p:nvSpPr>
            <p:spPr>
              <a:xfrm>
                <a:off x="10942" y="2733"/>
                <a:ext cx="812" cy="34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3986593" y="1458592"/>
            <a:ext cx="1305496" cy="37141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3"/>
          <p:cNvSpPr txBox="1"/>
          <p:nvPr/>
        </p:nvSpPr>
        <p:spPr>
          <a:xfrm>
            <a:off x="918583" y="1210919"/>
            <a:ext cx="2908300" cy="1274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对于给定函数：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45000"/>
              </a:lnSpc>
              <a:spcBef>
                <a:spcPts val="100"/>
              </a:spcBef>
            </a:pPr>
            <a:r>
              <a:rPr lang="zh-CN" sz="2800">
                <a:latin typeface="Calibri" panose="020F0502020204030204"/>
                <a:cs typeface="Calibri" panose="020F0502020204030204"/>
              </a:rPr>
              <a:t>目标：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213100" y="2079628"/>
            <a:ext cx="2076030" cy="568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909320" y="2867660"/>
            <a:ext cx="7632065" cy="236410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概要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开始随机给定           ；</a:t>
            </a:r>
            <a:endParaRPr lang="zh-CN" sz="2800">
              <a:latin typeface="Calibri" panose="020F0502020204030204"/>
              <a:cs typeface="Calibri" panose="020F0502020204030204"/>
            </a:endParaRPr>
          </a:p>
          <a:p>
            <a:pPr marL="812165" indent="-342900">
              <a:lnSpc>
                <a:spcPct val="100000"/>
              </a:lnSpc>
              <a:spcBef>
                <a:spcPts val="1640"/>
              </a:spcBef>
              <a:buFont typeface="Arial" panose="020B0604020202020204"/>
              <a:buChar char="•"/>
              <a:tabLst>
                <a:tab pos="812165" algn="l"/>
                <a:tab pos="812800" algn="l"/>
              </a:tabLst>
            </a:pPr>
            <a:r>
              <a:rPr lang="zh-CN" sz="2800">
                <a:latin typeface="Calibri" panose="020F0502020204030204"/>
                <a:cs typeface="Calibri" panose="020F0502020204030204"/>
              </a:rPr>
              <a:t>持续更改           的值使                  值变小直到小到我们所期望的范围之内；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3933825" y="3823970"/>
            <a:ext cx="796861" cy="33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5136514" y="4455134"/>
            <a:ext cx="1330934" cy="3786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3173095" y="4460240"/>
            <a:ext cx="796861" cy="339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3"/>
          <p:cNvSpPr/>
          <p:nvPr/>
        </p:nvSpPr>
        <p:spPr>
          <a:xfrm>
            <a:off x="3786187" y="288036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4"/>
          <p:cNvSpPr/>
          <p:nvPr/>
        </p:nvSpPr>
        <p:spPr>
          <a:xfrm>
            <a:off x="3824287" y="30982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5"/>
          <p:cNvSpPr/>
          <p:nvPr/>
        </p:nvSpPr>
        <p:spPr>
          <a:xfrm>
            <a:off x="3805237" y="33197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6"/>
          <p:cNvSpPr/>
          <p:nvPr/>
        </p:nvSpPr>
        <p:spPr>
          <a:xfrm>
            <a:off x="3576637" y="35483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7"/>
          <p:cNvSpPr/>
          <p:nvPr/>
        </p:nvSpPr>
        <p:spPr>
          <a:xfrm>
            <a:off x="3652837" y="37769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8"/>
          <p:cNvSpPr/>
          <p:nvPr/>
        </p:nvSpPr>
        <p:spPr>
          <a:xfrm>
            <a:off x="3957637" y="3834053"/>
            <a:ext cx="390524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9"/>
          <p:cNvSpPr/>
          <p:nvPr/>
        </p:nvSpPr>
        <p:spPr>
          <a:xfrm>
            <a:off x="4033837" y="42341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0"/>
          <p:cNvSpPr/>
          <p:nvPr/>
        </p:nvSpPr>
        <p:spPr>
          <a:xfrm>
            <a:off x="3692525" y="36387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0" y="0"/>
                </a:moveTo>
                <a:lnTo>
                  <a:pt x="76199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1"/>
          <p:cNvSpPr/>
          <p:nvPr/>
        </p:nvSpPr>
        <p:spPr>
          <a:xfrm>
            <a:off x="3692525" y="341019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5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2"/>
          <p:cNvSpPr/>
          <p:nvPr/>
        </p:nvSpPr>
        <p:spPr>
          <a:xfrm>
            <a:off x="3775075" y="3867391"/>
            <a:ext cx="304800" cy="57150"/>
          </a:xfrm>
          <a:custGeom>
            <a:avLst/>
            <a:gdLst/>
            <a:ahLst/>
            <a:cxnLst/>
            <a:rect l="l" t="t" r="r" b="b"/>
            <a:pathLst>
              <a:path w="304800" h="57150">
                <a:moveTo>
                  <a:pt x="0" y="0"/>
                </a:moveTo>
                <a:lnTo>
                  <a:pt x="304799" y="571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3"/>
          <p:cNvSpPr/>
          <p:nvPr/>
        </p:nvSpPr>
        <p:spPr>
          <a:xfrm>
            <a:off x="4068762" y="3924541"/>
            <a:ext cx="152400" cy="171450"/>
          </a:xfrm>
          <a:custGeom>
            <a:avLst/>
            <a:gdLst/>
            <a:ahLst/>
            <a:cxnLst/>
            <a:rect l="l" t="t" r="r" b="b"/>
            <a:pathLst>
              <a:path w="152400" h="171450">
                <a:moveTo>
                  <a:pt x="0" y="0"/>
                </a:moveTo>
                <a:lnTo>
                  <a:pt x="152400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4"/>
          <p:cNvSpPr/>
          <p:nvPr/>
        </p:nvSpPr>
        <p:spPr>
          <a:xfrm>
            <a:off x="4144962" y="4095991"/>
            <a:ext cx="76200" cy="228600"/>
          </a:xfrm>
          <a:custGeom>
            <a:avLst/>
            <a:gdLst/>
            <a:ahLst/>
            <a:cxnLst/>
            <a:rect l="l" t="t" r="r" b="b"/>
            <a:pathLst>
              <a:path w="76200" h="228600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5"/>
          <p:cNvSpPr/>
          <p:nvPr/>
        </p:nvSpPr>
        <p:spPr>
          <a:xfrm>
            <a:off x="3905250" y="2970847"/>
            <a:ext cx="43180" cy="228600"/>
          </a:xfrm>
          <a:custGeom>
            <a:avLst/>
            <a:gdLst/>
            <a:ahLst/>
            <a:cxnLst/>
            <a:rect l="l" t="t" r="r" b="b"/>
            <a:pathLst>
              <a:path w="43179" h="228600">
                <a:moveTo>
                  <a:pt x="0" y="0"/>
                </a:moveTo>
                <a:lnTo>
                  <a:pt x="42862" y="2285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2" name="object 16"/>
          <p:cNvSpPr/>
          <p:nvPr/>
        </p:nvSpPr>
        <p:spPr>
          <a:xfrm>
            <a:off x="3924299" y="3195878"/>
            <a:ext cx="24130" cy="210820"/>
          </a:xfrm>
          <a:custGeom>
            <a:avLst/>
            <a:gdLst/>
            <a:ahLst/>
            <a:cxnLst/>
            <a:rect l="l" t="t" r="r" b="b"/>
            <a:pathLst>
              <a:path w="24129" h="210819">
                <a:moveTo>
                  <a:pt x="23812" y="0"/>
                </a:moveTo>
                <a:lnTo>
                  <a:pt x="0" y="21074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6" name="object 2"/>
          <p:cNvSpPr/>
          <p:nvPr/>
        </p:nvSpPr>
        <p:spPr>
          <a:xfrm>
            <a:off x="1390608" y="1677251"/>
            <a:ext cx="6322847" cy="34218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5"/>
          <p:cNvSpPr/>
          <p:nvPr/>
        </p:nvSpPr>
        <p:spPr>
          <a:xfrm>
            <a:off x="3981450" y="2781541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/>
          <p:nvPr/>
        </p:nvSpPr>
        <p:spPr>
          <a:xfrm>
            <a:off x="4238625" y="3013710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7"/>
          <p:cNvSpPr/>
          <p:nvPr/>
        </p:nvSpPr>
        <p:spPr>
          <a:xfrm>
            <a:off x="4524374" y="3106572"/>
            <a:ext cx="238125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/>
          <p:nvPr/>
        </p:nvSpPr>
        <p:spPr>
          <a:xfrm>
            <a:off x="4872037" y="331374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9"/>
          <p:cNvSpPr/>
          <p:nvPr/>
        </p:nvSpPr>
        <p:spPr>
          <a:xfrm>
            <a:off x="5253037" y="34851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0"/>
          <p:cNvSpPr/>
          <p:nvPr/>
        </p:nvSpPr>
        <p:spPr>
          <a:xfrm>
            <a:off x="5634037" y="35994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1"/>
          <p:cNvSpPr/>
          <p:nvPr/>
        </p:nvSpPr>
        <p:spPr>
          <a:xfrm>
            <a:off x="6015037" y="3713797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4976812" y="3404235"/>
            <a:ext cx="381000" cy="171450"/>
          </a:xfrm>
          <a:custGeom>
            <a:avLst/>
            <a:gdLst/>
            <a:ahLst/>
            <a:cxnLst/>
            <a:rect l="l" t="t" r="r" b="b"/>
            <a:pathLst>
              <a:path w="381000" h="171450">
                <a:moveTo>
                  <a:pt x="0" y="0"/>
                </a:moveTo>
                <a:lnTo>
                  <a:pt x="380999" y="17144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5368925" y="35756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5749925" y="3689985"/>
            <a:ext cx="381000" cy="114300"/>
          </a:xfrm>
          <a:custGeom>
            <a:avLst/>
            <a:gdLst/>
            <a:ahLst/>
            <a:cxnLst/>
            <a:rect l="l" t="t" r="r" b="b"/>
            <a:pathLst>
              <a:path w="381000" h="114300">
                <a:moveTo>
                  <a:pt x="0" y="0"/>
                </a:moveTo>
                <a:lnTo>
                  <a:pt x="380999" y="114299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4100512" y="2875597"/>
            <a:ext cx="247650" cy="225425"/>
          </a:xfrm>
          <a:custGeom>
            <a:avLst/>
            <a:gdLst/>
            <a:ahLst/>
            <a:cxnLst/>
            <a:rect l="l" t="t" r="r" b="b"/>
            <a:pathLst>
              <a:path w="247650" h="225425">
                <a:moveTo>
                  <a:pt x="0" y="0"/>
                </a:moveTo>
                <a:lnTo>
                  <a:pt x="247649" y="22502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4348162" y="3104197"/>
            <a:ext cx="290830" cy="100330"/>
          </a:xfrm>
          <a:custGeom>
            <a:avLst/>
            <a:gdLst/>
            <a:ahLst/>
            <a:cxnLst/>
            <a:rect l="l" t="t" r="r" b="b"/>
            <a:pathLst>
              <a:path w="290829" h="100330">
                <a:moveTo>
                  <a:pt x="0" y="0"/>
                </a:moveTo>
                <a:lnTo>
                  <a:pt x="290511" y="10001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17"/>
          <p:cNvSpPr/>
          <p:nvPr/>
        </p:nvSpPr>
        <p:spPr>
          <a:xfrm>
            <a:off x="3786187" y="2874403"/>
            <a:ext cx="238124" cy="18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8"/>
          <p:cNvSpPr/>
          <p:nvPr/>
        </p:nvSpPr>
        <p:spPr>
          <a:xfrm>
            <a:off x="4643437" y="3207778"/>
            <a:ext cx="333375" cy="196850"/>
          </a:xfrm>
          <a:custGeom>
            <a:avLst/>
            <a:gdLst/>
            <a:ahLst/>
            <a:cxnLst/>
            <a:rect l="l" t="t" r="r" b="b"/>
            <a:pathLst>
              <a:path w="333375" h="196850">
                <a:moveTo>
                  <a:pt x="0" y="0"/>
                </a:moveTo>
                <a:lnTo>
                  <a:pt x="333374" y="196452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pSp>
        <p:nvGrpSpPr>
          <p:cNvPr id="23" name="组合 22"/>
          <p:cNvGrpSpPr/>
          <p:nvPr/>
        </p:nvGrpSpPr>
        <p:grpSpPr>
          <a:xfrm>
            <a:off x="675005" y="3277235"/>
            <a:ext cx="6396990" cy="1910080"/>
            <a:chOff x="1063" y="3805"/>
            <a:chExt cx="10074" cy="3008"/>
          </a:xfrm>
        </p:grpSpPr>
        <p:sp>
          <p:nvSpPr>
            <p:cNvPr id="24" name="object 3"/>
            <p:cNvSpPr txBox="1"/>
            <p:nvPr/>
          </p:nvSpPr>
          <p:spPr>
            <a:xfrm>
              <a:off x="4456" y="6341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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5" name="object 4"/>
            <p:cNvSpPr txBox="1"/>
            <p:nvPr/>
          </p:nvSpPr>
          <p:spPr>
            <a:xfrm>
              <a:off x="10789" y="5893"/>
              <a:ext cx="348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baseline="-21000" dirty="0">
                  <a:latin typeface="Symbol" panose="05050102010706020507"/>
                  <a:cs typeface="Symbol" panose="05050102010706020507"/>
                </a:rPr>
                <a:t></a:t>
              </a:r>
              <a:endParaRPr sz="1800" baseline="-2100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26" name="object 19"/>
            <p:cNvSpPr txBox="1"/>
            <p:nvPr/>
          </p:nvSpPr>
          <p:spPr>
            <a:xfrm>
              <a:off x="1063" y="3805"/>
              <a:ext cx="1079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J(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</a:t>
              </a:r>
              <a:r>
                <a:rPr sz="1800" spc="-5" dirty="0">
                  <a:latin typeface="Symbol" panose="05050102010706020507"/>
                  <a:cs typeface="Symbol" panose="05050102010706020507"/>
                </a:rPr>
                <a:t></a:t>
              </a:r>
              <a:r>
                <a:rPr sz="1800" spc="-7" baseline="-21000" dirty="0">
                  <a:latin typeface="Symbol" panose="05050102010706020507"/>
                  <a:cs typeface="Symbol" panose="05050102010706020507"/>
                </a:rPr>
                <a:t>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)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108075"/>
            <a:ext cx="254508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32283" y="1937207"/>
            <a:ext cx="3230117" cy="12714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438650" y="2432126"/>
            <a:ext cx="2731770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609600" y="3589655"/>
            <a:ext cx="7696200" cy="0"/>
          </a:xfrm>
          <a:custGeom>
            <a:avLst/>
            <a:gdLst/>
            <a:ahLst/>
            <a:cxnLst/>
            <a:rect l="l" t="t" r="r" b="b"/>
            <a:pathLst>
              <a:path w="7696200">
                <a:moveTo>
                  <a:pt x="0" y="0"/>
                </a:moveTo>
                <a:lnTo>
                  <a:pt x="7696194" y="0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 txBox="1"/>
          <p:nvPr/>
        </p:nvSpPr>
        <p:spPr>
          <a:xfrm>
            <a:off x="592204" y="3698875"/>
            <a:ext cx="37274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同时更新：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√</a:t>
            </a:r>
            <a:endParaRPr lang="zh-CN" sz="2400" spc="-5" dirty="0">
              <a:latin typeface="Arial" panose="020B0604020202020204" pitchFamily="34" charset="0"/>
              <a:cs typeface="Calibri" panose="020F0502020204030204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702110" y="4226077"/>
            <a:ext cx="2964484" cy="1192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4457700" y="3665855"/>
            <a:ext cx="0" cy="1905000"/>
          </a:xfrm>
          <a:custGeom>
            <a:avLst/>
            <a:gdLst/>
            <a:ahLst/>
            <a:cxnLst/>
            <a:rect l="l" t="t" r="r" b="b"/>
            <a:pathLst>
              <a:path h="1905000">
                <a:moveTo>
                  <a:pt x="0" y="0"/>
                </a:moveTo>
                <a:lnTo>
                  <a:pt x="1" y="1904998"/>
                </a:lnTo>
              </a:path>
            </a:pathLst>
          </a:custGeom>
          <a:ln w="12699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4783455" y="3698875"/>
            <a:ext cx="2969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独立更新：</a:t>
            </a:r>
            <a:r>
              <a:rPr lang="zh-CN" sz="2400" spc="-5" dirty="0">
                <a:latin typeface="Arial" panose="020B0604020202020204" pitchFamily="34" charset="0"/>
                <a:cs typeface="Calibri" panose="020F0502020204030204"/>
              </a:rPr>
              <a:t>×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893106" y="4226077"/>
            <a:ext cx="2964484" cy="1139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732790" y="1814830"/>
            <a:ext cx="30791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算法简介</a:t>
            </a:r>
            <a:endParaRPr lang="zh-CN" altLang="en-US" dirty="0" smtClean="0"/>
          </a:p>
        </p:txBody>
      </p:sp>
      <p:sp>
        <p:nvSpPr>
          <p:cNvPr id="5" name="object 2"/>
          <p:cNvSpPr txBox="1"/>
          <p:nvPr/>
        </p:nvSpPr>
        <p:spPr>
          <a:xfrm>
            <a:off x="231139" y="1083309"/>
            <a:ext cx="8628380" cy="456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机器学习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源自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计算机新功能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应用场景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1190" indent="-161290">
              <a:lnSpc>
                <a:spcPct val="100000"/>
              </a:lnSpc>
              <a:buChar char="-"/>
              <a:tabLst>
                <a:tab pos="631825" algn="l"/>
              </a:tabLst>
            </a:pPr>
            <a:r>
              <a:rPr lang="zh-CN" sz="2400">
                <a:latin typeface="Calibri" panose="020F0502020204030204"/>
                <a:cs typeface="Calibri" panose="020F0502020204030204"/>
              </a:rPr>
              <a:t>数据挖掘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5" dirty="0">
                <a:latin typeface="Calibri" panose="020F0502020204030204"/>
                <a:cs typeface="Calibri" panose="020F0502020204030204"/>
              </a:rPr>
              <a:t>源自自动化</a:t>
            </a:r>
            <a:r>
              <a:rPr lang="en-US" altLang="zh-CN" sz="2400" spc="-1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spc="-15" dirty="0">
                <a:latin typeface="Calibri" panose="020F0502020204030204"/>
                <a:cs typeface="Calibri" panose="020F0502020204030204"/>
              </a:rPr>
              <a:t>网页增长所产生的大数据。</a:t>
            </a:r>
            <a:endParaRPr lang="zh-CN" altLang="en-US" sz="2400" spc="-15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如网页点击数据，医疗记录，生物学，工程类等；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非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手动控制应用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marR="5080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如无人机、手写字体识别、自然语言处理，计算机视觉等。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自主设计</a:t>
            </a:r>
            <a:endParaRPr lang="zh-CN" sz="2400" spc="-10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926465">
              <a:lnSpc>
                <a:spcPct val="100000"/>
              </a:lnSpc>
            </a:pPr>
            <a:r>
              <a:rPr lang="zh-CN" sz="2400" spc="-5" dirty="0">
                <a:latin typeface="Calibri" panose="020F0502020204030204"/>
                <a:cs typeface="Calibri" panose="020F0502020204030204"/>
                <a:sym typeface="+mn-ea"/>
              </a:rPr>
              <a:t>如淘宝，亚马逊等的产品推荐。</a:t>
            </a:r>
            <a:endParaRPr lang="zh-CN" sz="2400" spc="-5" dirty="0">
              <a:latin typeface="Calibri" panose="020F0502020204030204"/>
              <a:cs typeface="Calibri" panose="020F0502020204030204"/>
              <a:sym typeface="+mn-ea"/>
            </a:endParaRPr>
          </a:p>
          <a:p>
            <a:pPr marL="469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  <a:sym typeface="+mn-ea"/>
              </a:rPr>
              <a:t>- </a:t>
            </a:r>
            <a:r>
              <a:rPr lang="zh-CN" sz="2400" dirty="0">
                <a:latin typeface="Calibri" panose="020F0502020204030204"/>
                <a:cs typeface="Calibri" panose="020F0502020204030204"/>
                <a:sym typeface="+mn-ea"/>
              </a:rPr>
              <a:t>理解人类学习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(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大脑</a:t>
            </a:r>
            <a:r>
              <a:rPr sz="2400" spc="-10" dirty="0">
                <a:latin typeface="Calibri" panose="020F0502020204030204"/>
                <a:cs typeface="Calibri" panose="020F0502020204030204"/>
                <a:sym typeface="+mn-ea"/>
              </a:rPr>
              <a:t>, </a:t>
            </a:r>
            <a:r>
              <a:rPr lang="zh-CN" sz="2400" spc="-10" dirty="0">
                <a:latin typeface="Calibri" panose="020F0502020204030204"/>
                <a:cs typeface="Calibri" panose="020F0502020204030204"/>
                <a:sym typeface="+mn-ea"/>
              </a:rPr>
              <a:t>真正的</a:t>
            </a:r>
            <a:r>
              <a:rPr sz="2400" spc="-55" dirty="0">
                <a:latin typeface="Calibri" panose="020F0502020204030204"/>
                <a:cs typeface="Calibri" panose="020F0502020204030204"/>
                <a:sym typeface="+mn-ea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  <a:sym typeface="+mn-ea"/>
              </a:rPr>
              <a:t>AI)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688340" y="1322006"/>
            <a:ext cx="465455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960882" y="2194305"/>
            <a:ext cx="3513582" cy="1383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4981549" y="2693413"/>
            <a:ext cx="2790850" cy="61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文本框 11"/>
          <p:cNvSpPr txBox="1"/>
          <p:nvPr/>
        </p:nvSpPr>
        <p:spPr>
          <a:xfrm>
            <a:off x="948055" y="2101850"/>
            <a:ext cx="3271520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重复直到收敛完成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909820" y="2686685"/>
            <a:ext cx="3271520" cy="7067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（</a:t>
            </a:r>
            <a:r>
              <a:rPr lang="en-US" altLang="zh-CN" sz="2000"/>
              <a:t>j=0 </a:t>
            </a:r>
            <a:r>
              <a:rPr lang="zh-CN" altLang="en-US" sz="2000"/>
              <a:t>和</a:t>
            </a:r>
            <a:r>
              <a:rPr lang="en-US" altLang="zh-CN" sz="2000"/>
              <a:t>j=1 </a:t>
            </a:r>
            <a:r>
              <a:rPr lang="zh-CN" altLang="en-US" sz="2000"/>
              <a:t>同时更新）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847090" y="3970655"/>
            <a:ext cx="57410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其中：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sz="2000">
                <a:latin typeface="Arial" panose="020B0604020202020204" pitchFamily="34" charset="0"/>
              </a:rPr>
              <a:t>α </a:t>
            </a:r>
            <a:r>
              <a:rPr lang="zh-CN" altLang="en-US" sz="2000">
                <a:latin typeface="Arial" panose="020B0604020202020204" pitchFamily="34" charset="0"/>
              </a:rPr>
              <a:t>是学习率；</a:t>
            </a: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endParaRPr lang="zh-CN" altLang="en-US" sz="2000"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>
                <a:latin typeface="Arial" panose="020B0604020202020204" pitchFamily="34" charset="0"/>
              </a:rPr>
              <a:t>                  偏微分；</a:t>
            </a:r>
            <a:endParaRPr lang="zh-CN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6" name="对象 -2147482624"/>
          <p:cNvGraphicFramePr>
            <a:graphicFrameLocks noChangeAspect="1"/>
          </p:cNvGraphicFramePr>
          <p:nvPr/>
        </p:nvGraphicFramePr>
        <p:xfrm>
          <a:off x="1215390" y="4980940"/>
          <a:ext cx="11817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774065" imgH="405765" progId="Equation.KSEE3">
                  <p:embed/>
                </p:oleObj>
              </mc:Choice>
              <mc:Fallback>
                <p:oleObj name="" r:id="rId3" imgW="774065" imgH="4057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5390" y="4980940"/>
                        <a:ext cx="1181735" cy="6197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2044700" y="1044575"/>
            <a:ext cx="4563745" cy="2774315"/>
            <a:chOff x="960" y="3614"/>
            <a:chExt cx="4679" cy="3417"/>
          </a:xfrm>
        </p:grpSpPr>
        <p:sp>
          <p:nvSpPr>
            <p:cNvPr id="3" name="object 2"/>
            <p:cNvSpPr/>
            <p:nvPr/>
          </p:nvSpPr>
          <p:spPr>
            <a:xfrm>
              <a:off x="1320" y="366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4" name="object 3"/>
            <p:cNvSpPr/>
            <p:nvPr/>
          </p:nvSpPr>
          <p:spPr>
            <a:xfrm>
              <a:off x="1140" y="3614"/>
              <a:ext cx="360" cy="25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5" name="object 4"/>
            <p:cNvSpPr/>
            <p:nvPr/>
          </p:nvSpPr>
          <p:spPr>
            <a:xfrm>
              <a:off x="960" y="667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" name="object 5"/>
            <p:cNvSpPr/>
            <p:nvPr/>
          </p:nvSpPr>
          <p:spPr>
            <a:xfrm>
              <a:off x="5383" y="6492"/>
              <a:ext cx="257" cy="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  <p:sp>
        <p:nvSpPr>
          <p:cNvPr id="8" name="弧形 7"/>
          <p:cNvSpPr/>
          <p:nvPr/>
        </p:nvSpPr>
        <p:spPr>
          <a:xfrm rot="16200000">
            <a:off x="2320925" y="-292100"/>
            <a:ext cx="4468495" cy="2760980"/>
          </a:xfrm>
          <a:prstGeom prst="arc">
            <a:avLst>
              <a:gd name="adj1" fmla="val 5196556"/>
              <a:gd name="adj2" fmla="val 16296449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29605" y="3724910"/>
            <a:ext cx="535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Arial" panose="020B0604020202020204" pitchFamily="34" charset="0"/>
              </a:rPr>
              <a:t>θ</a:t>
            </a:r>
            <a:endParaRPr lang="zh-CN" altLang="en-US" sz="2800"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3350" y="1065530"/>
            <a:ext cx="791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338518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427345" y="1858645"/>
            <a:ext cx="335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13" name="直接连接符 12"/>
          <p:cNvCxnSpPr/>
          <p:nvPr/>
        </p:nvCxnSpPr>
        <p:spPr>
          <a:xfrm>
            <a:off x="2991485" y="1170940"/>
            <a:ext cx="716915" cy="19697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H="1">
            <a:off x="5508625" y="1124585"/>
            <a:ext cx="647700" cy="180022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" name="对象 -2147482624"/>
          <p:cNvGraphicFramePr>
            <a:graphicFrameLocks noChangeAspect="1"/>
          </p:cNvGraphicFramePr>
          <p:nvPr/>
        </p:nvGraphicFramePr>
        <p:xfrm>
          <a:off x="2571750" y="4246880"/>
          <a:ext cx="2564765" cy="925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91565" imgH="393700" progId="Equation.KSEE3">
                  <p:embed/>
                </p:oleObj>
              </mc:Choice>
              <mc:Fallback>
                <p:oleObj name="" r:id="rId3" imgW="1091565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0" y="4246880"/>
                        <a:ext cx="2564765" cy="9251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2320290" y="5330825"/>
            <a:ext cx="3615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A: </a:t>
            </a:r>
            <a:r>
              <a:rPr lang="zh-CN" altLang="en-US"/>
              <a:t>偏微分部分</a:t>
            </a:r>
            <a:r>
              <a:rPr lang="en-US" altLang="zh-CN"/>
              <a:t>&lt;0,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θ更新增大；</a:t>
            </a:r>
            <a:endParaRPr lang="zh-CN" altLang="en-US">
              <a:latin typeface="Arial" panose="020B0604020202020204" pitchFamily="34" charset="0"/>
              <a:sym typeface="+mn-ea"/>
            </a:endParaRPr>
          </a:p>
          <a:p>
            <a:r>
              <a:rPr lang="en-US" altLang="zh-CN"/>
              <a:t>B: </a:t>
            </a:r>
            <a:r>
              <a:rPr lang="zh-CN" altLang="en-US"/>
              <a:t>偏微分部分</a:t>
            </a:r>
            <a:r>
              <a:rPr lang="en-US" altLang="zh-CN"/>
              <a:t>&gt;0,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θ更新减小；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5580380" y="1838325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94355" y="1894840"/>
            <a:ext cx="5111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Arial" panose="020B0604020202020204" pitchFamily="34" charset="0"/>
              </a:rPr>
              <a:t>×</a:t>
            </a:r>
            <a:endParaRPr lang="zh-CN" altLang="en-US" sz="2800" b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5" y="0"/>
            <a:ext cx="2550160" cy="762000"/>
          </a:xfrm>
        </p:spPr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871845" y="1607322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5757621" y="1577568"/>
            <a:ext cx="228447" cy="1630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643245" y="3519081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8452013" y="3404854"/>
            <a:ext cx="163031" cy="2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5871845" y="4008981"/>
            <a:ext cx="0" cy="2140585"/>
          </a:xfrm>
          <a:custGeom>
            <a:avLst/>
            <a:gdLst/>
            <a:ahLst/>
            <a:cxnLst/>
            <a:rect l="l" t="t" r="r" b="b"/>
            <a:pathLst>
              <a:path h="2140585">
                <a:moveTo>
                  <a:pt x="0" y="214035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5757621" y="3979227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5643245" y="5920740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>
                <a:moveTo>
                  <a:pt x="0" y="0"/>
                </a:moveTo>
                <a:lnTo>
                  <a:pt x="29420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8452013" y="5806518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7089317" y="3634742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7089317" y="6045098"/>
            <a:ext cx="249134" cy="2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690245" y="1249743"/>
            <a:ext cx="2816352" cy="6743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>
            <a:spLocks noGrp="1"/>
          </p:cNvSpPr>
          <p:nvPr/>
        </p:nvSpPr>
        <p:spPr>
          <a:xfrm>
            <a:off x="616585" y="2826829"/>
            <a:ext cx="34486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solidFill>
                  <a:srgbClr val="000000"/>
                </a:solidFill>
              </a:rPr>
              <a:t>如果</a:t>
            </a:r>
            <a:r>
              <a:rPr sz="2000" dirty="0">
                <a:solidFill>
                  <a:srgbClr val="000000"/>
                </a:solidFill>
              </a:rPr>
              <a:t> α </a:t>
            </a:r>
            <a:r>
              <a:rPr lang="zh-CN" sz="2000" dirty="0">
                <a:solidFill>
                  <a:srgbClr val="000000"/>
                </a:solidFill>
              </a:rPr>
              <a:t>太小，梯度下降太慢，耗时太长；</a:t>
            </a:r>
            <a:endParaRPr sz="2000"/>
          </a:p>
        </p:txBody>
      </p:sp>
      <p:sp>
        <p:nvSpPr>
          <p:cNvPr id="15" name="object 14"/>
          <p:cNvSpPr txBox="1"/>
          <p:nvPr/>
        </p:nvSpPr>
        <p:spPr>
          <a:xfrm>
            <a:off x="616585" y="4582160"/>
            <a:ext cx="371475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如果</a:t>
            </a:r>
            <a:r>
              <a:rPr sz="20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太大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梯度下降将不收敛甚至发散，不能到达成本函数最小值附近；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30880" y="56407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文本框 15"/>
          <p:cNvSpPr txBox="1"/>
          <p:nvPr/>
        </p:nvSpPr>
        <p:spPr>
          <a:xfrm>
            <a:off x="4819650" y="156781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7" name="文本框 16"/>
          <p:cNvSpPr txBox="1"/>
          <p:nvPr/>
        </p:nvSpPr>
        <p:spPr>
          <a:xfrm>
            <a:off x="4794250" y="3916045"/>
            <a:ext cx="963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J(</a:t>
            </a:r>
            <a:r>
              <a:rPr lang="en-US" altLang="zh-CN" sz="2800">
                <a:latin typeface="Arial" panose="020B0604020202020204" pitchFamily="34" charset="0"/>
              </a:rPr>
              <a:t>θ</a:t>
            </a:r>
            <a:r>
              <a:rPr lang="en-US" altLang="zh-CN" sz="2800" baseline="-25000">
                <a:latin typeface="Arial" panose="020B0604020202020204" pitchFamily="34" charset="0"/>
              </a:rPr>
              <a:t>1</a:t>
            </a:r>
            <a:r>
              <a:rPr lang="en-US" altLang="zh-CN" sz="2800"/>
              <a:t>)</a:t>
            </a:r>
            <a:endParaRPr lang="en-US" altLang="zh-CN" sz="2800"/>
          </a:p>
        </p:txBody>
      </p:sp>
      <p:sp>
        <p:nvSpPr>
          <p:cNvPr id="18" name="弧形 17"/>
          <p:cNvSpPr/>
          <p:nvPr/>
        </p:nvSpPr>
        <p:spPr>
          <a:xfrm rot="16200000">
            <a:off x="5452110" y="817880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216650" y="184467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 184"/>
          <p:cNvSpPr/>
          <p:nvPr/>
        </p:nvSpPr>
        <p:spPr>
          <a:xfrm>
            <a:off x="6216650" y="22612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6360795" y="2605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6504940" y="29108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6720205" y="318833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6937375" y="333248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stCxn id="184" idx="4"/>
          </p:cNvCxnSpPr>
          <p:nvPr/>
        </p:nvCxnSpPr>
        <p:spPr>
          <a:xfrm>
            <a:off x="6289040" y="1988820"/>
            <a:ext cx="11430" cy="2876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9" name="直接箭头连接符 28"/>
          <p:cNvCxnSpPr/>
          <p:nvPr/>
        </p:nvCxnSpPr>
        <p:spPr>
          <a:xfrm>
            <a:off x="6300470" y="2405380"/>
            <a:ext cx="71755" cy="3035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0" name="直接箭头连接符 29"/>
          <p:cNvCxnSpPr/>
          <p:nvPr/>
        </p:nvCxnSpPr>
        <p:spPr>
          <a:xfrm>
            <a:off x="6431915" y="2749550"/>
            <a:ext cx="84455" cy="17526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1" name="直接箭头连接符 30"/>
          <p:cNvCxnSpPr>
            <a:endCxn id="24" idx="2"/>
          </p:cNvCxnSpPr>
          <p:nvPr/>
        </p:nvCxnSpPr>
        <p:spPr>
          <a:xfrm>
            <a:off x="6571615" y="3044825"/>
            <a:ext cx="148590" cy="2159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2" name="直接箭头连接符 31"/>
          <p:cNvCxnSpPr>
            <a:endCxn id="25" idx="3"/>
          </p:cNvCxnSpPr>
          <p:nvPr/>
        </p:nvCxnSpPr>
        <p:spPr>
          <a:xfrm>
            <a:off x="6876415" y="3284855"/>
            <a:ext cx="81915" cy="17081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 flipV="1">
            <a:off x="170180" y="3932555"/>
            <a:ext cx="8866505" cy="1397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5" name="弧形 34"/>
          <p:cNvSpPr/>
          <p:nvPr/>
        </p:nvSpPr>
        <p:spPr>
          <a:xfrm rot="16200000">
            <a:off x="5412105" y="3218815"/>
            <a:ext cx="3404870" cy="1769745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 184"/>
          <p:cNvSpPr/>
          <p:nvPr/>
        </p:nvSpPr>
        <p:spPr>
          <a:xfrm>
            <a:off x="6144895" y="41421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7" name=" 184"/>
          <p:cNvSpPr/>
          <p:nvPr/>
        </p:nvSpPr>
        <p:spPr>
          <a:xfrm>
            <a:off x="7855585" y="458216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 184"/>
          <p:cNvSpPr/>
          <p:nvPr/>
        </p:nvSpPr>
        <p:spPr>
          <a:xfrm>
            <a:off x="6320790" y="500634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9" name=" 184"/>
          <p:cNvSpPr/>
          <p:nvPr/>
        </p:nvSpPr>
        <p:spPr>
          <a:xfrm>
            <a:off x="7594600" y="53740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0" name=" 184"/>
          <p:cNvSpPr/>
          <p:nvPr/>
        </p:nvSpPr>
        <p:spPr>
          <a:xfrm>
            <a:off x="6680200" y="558927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5" name="直接箭头连接符 44"/>
          <p:cNvCxnSpPr>
            <a:endCxn id="39" idx="2"/>
          </p:cNvCxnSpPr>
          <p:nvPr/>
        </p:nvCxnSpPr>
        <p:spPr>
          <a:xfrm flipV="1">
            <a:off x="6876415" y="5446395"/>
            <a:ext cx="718185" cy="14287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>
            <a:stCxn id="39" idx="1"/>
            <a:endCxn id="38" idx="6"/>
          </p:cNvCxnSpPr>
          <p:nvPr/>
        </p:nvCxnSpPr>
        <p:spPr>
          <a:xfrm flipH="1" flipV="1">
            <a:off x="6464935" y="5078730"/>
            <a:ext cx="1150620" cy="31623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 flipV="1">
            <a:off x="6516370" y="4725035"/>
            <a:ext cx="1224280" cy="28829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直接箭头连接符 47"/>
          <p:cNvCxnSpPr>
            <a:stCxn id="37" idx="1"/>
          </p:cNvCxnSpPr>
          <p:nvPr/>
        </p:nvCxnSpPr>
        <p:spPr>
          <a:xfrm flipH="1" flipV="1">
            <a:off x="6300470" y="4293235"/>
            <a:ext cx="1576070" cy="30988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梯度下降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579949" y="1854842"/>
            <a:ext cx="3077654" cy="7398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523340" y="3083064"/>
            <a:ext cx="3783329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我们进行局部寻优过程中，梯度下降步幅会在逐次迭代过程中自动缩小，所以期间无须减小学习率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α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值实现梯度下降步幅。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037582" y="1949848"/>
            <a:ext cx="0" cy="2937510"/>
          </a:xfrm>
          <a:custGeom>
            <a:avLst/>
            <a:gdLst/>
            <a:ahLst/>
            <a:cxnLst/>
            <a:rect l="l" t="t" r="r" b="b"/>
            <a:pathLst>
              <a:path h="2937510">
                <a:moveTo>
                  <a:pt x="0" y="293727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4923358" y="1920087"/>
            <a:ext cx="228447" cy="1630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4861496" y="4658526"/>
            <a:ext cx="3629025" cy="0"/>
          </a:xfrm>
          <a:custGeom>
            <a:avLst/>
            <a:gdLst/>
            <a:ahLst/>
            <a:cxnLst/>
            <a:rect l="l" t="t" r="r" b="b"/>
            <a:pathLst>
              <a:path w="3629025">
                <a:moveTo>
                  <a:pt x="0" y="0"/>
                </a:moveTo>
                <a:lnTo>
                  <a:pt x="36286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8356866" y="4544304"/>
            <a:ext cx="163029" cy="22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6735356" y="4770551"/>
            <a:ext cx="184707" cy="2084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4419600" y="2997835"/>
            <a:ext cx="530351" cy="245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弧形 17"/>
          <p:cNvSpPr/>
          <p:nvPr/>
        </p:nvSpPr>
        <p:spPr>
          <a:xfrm rot="16200000">
            <a:off x="4457700" y="798830"/>
            <a:ext cx="4777105" cy="2876550"/>
          </a:xfrm>
          <a:prstGeom prst="arc">
            <a:avLst>
              <a:gd name="adj1" fmla="val 5196556"/>
              <a:gd name="adj2" fmla="val 162964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5335905" y="222440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 184"/>
          <p:cNvSpPr/>
          <p:nvPr/>
        </p:nvSpPr>
        <p:spPr>
          <a:xfrm>
            <a:off x="5480050" y="324294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 184"/>
          <p:cNvSpPr/>
          <p:nvPr/>
        </p:nvSpPr>
        <p:spPr>
          <a:xfrm>
            <a:off x="5711190" y="3742690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 184"/>
          <p:cNvSpPr/>
          <p:nvPr/>
        </p:nvSpPr>
        <p:spPr>
          <a:xfrm>
            <a:off x="5915660" y="40887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 184"/>
          <p:cNvSpPr/>
          <p:nvPr/>
        </p:nvSpPr>
        <p:spPr>
          <a:xfrm>
            <a:off x="6131560" y="430466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436235" y="2420620"/>
            <a:ext cx="116205" cy="82232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0" name="直接箭头连接符 19"/>
          <p:cNvCxnSpPr/>
          <p:nvPr/>
        </p:nvCxnSpPr>
        <p:spPr>
          <a:xfrm>
            <a:off x="5594985" y="3387090"/>
            <a:ext cx="128905" cy="330200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1" name="直接箭头连接符 20"/>
          <p:cNvCxnSpPr/>
          <p:nvPr/>
        </p:nvCxnSpPr>
        <p:spPr>
          <a:xfrm>
            <a:off x="5786755" y="3886835"/>
            <a:ext cx="153670" cy="26225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6" name="直接箭头连接符 25"/>
          <p:cNvCxnSpPr/>
          <p:nvPr/>
        </p:nvCxnSpPr>
        <p:spPr>
          <a:xfrm>
            <a:off x="6012180" y="4220845"/>
            <a:ext cx="144145" cy="144145"/>
          </a:xfrm>
          <a:prstGeom prst="straightConnector1">
            <a:avLst/>
          </a:pr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7" name=" 184"/>
          <p:cNvSpPr/>
          <p:nvPr/>
        </p:nvSpPr>
        <p:spPr>
          <a:xfrm>
            <a:off x="6287770" y="4399915"/>
            <a:ext cx="144145" cy="144145"/>
          </a:xfrm>
          <a:prstGeom prst="ellipse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5535" y="1704340"/>
            <a:ext cx="20815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313690" y="2509520"/>
            <a:ext cx="3513582" cy="1915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4753863" y="2584195"/>
            <a:ext cx="2201418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>
            <a:spLocks noGrp="1"/>
          </p:cNvSpPr>
          <p:nvPr/>
        </p:nvSpPr>
        <p:spPr>
          <a:xfrm>
            <a:off x="5018405" y="1699895"/>
            <a:ext cx="1946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solidFill>
                  <a:schemeClr val="tx1"/>
                </a:solidFill>
                <a:ea typeface="+mn-ea"/>
              </a:rPr>
              <a:t>线性回归模型</a:t>
            </a:r>
            <a:endParaRPr lang="zh-CN" sz="240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525263" y="3347716"/>
            <a:ext cx="4246626" cy="596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 flipH="1">
            <a:off x="4303395" y="1571625"/>
            <a:ext cx="76200" cy="3159760"/>
          </a:xfrm>
          <a:custGeom>
            <a:avLst/>
            <a:gdLst/>
            <a:ahLst/>
            <a:cxnLst/>
            <a:rect l="l" t="t" r="r" b="b"/>
            <a:pathLst>
              <a:path h="3962400">
                <a:moveTo>
                  <a:pt x="0" y="0"/>
                </a:moveTo>
                <a:lnTo>
                  <a:pt x="1" y="3962397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14325" y="2437765"/>
            <a:ext cx="324040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重复直至完成收敛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16" name="object 2"/>
          <p:cNvSpPr/>
          <p:nvPr/>
        </p:nvSpPr>
        <p:spPr>
          <a:xfrm>
            <a:off x="709551" y="1393190"/>
            <a:ext cx="1915667" cy="7178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3"/>
          <p:cNvSpPr/>
          <p:nvPr/>
        </p:nvSpPr>
        <p:spPr>
          <a:xfrm>
            <a:off x="709551" y="3875696"/>
            <a:ext cx="2836926" cy="4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4"/>
          <p:cNvSpPr/>
          <p:nvPr/>
        </p:nvSpPr>
        <p:spPr>
          <a:xfrm>
            <a:off x="709551" y="4737100"/>
            <a:ext cx="2852775" cy="41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39185" y="3643630"/>
          <a:ext cx="288036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4" imgW="1435100" imgH="431800" progId="Equation.KSEE3">
                  <p:embed/>
                </p:oleObj>
              </mc:Choice>
              <mc:Fallback>
                <p:oleObj name="" r:id="rId4" imgW="1435100" imgH="431800" progId="Equation.KSEE3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9185" y="3643630"/>
                        <a:ext cx="2880360" cy="866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630295" y="4504690"/>
          <a:ext cx="327469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6" imgW="1739900" imgH="431800" progId="Equation.KSEE3">
                  <p:embed/>
                </p:oleObj>
              </mc:Choice>
              <mc:Fallback>
                <p:oleObj name="" r:id="rId6" imgW="1739900" imgH="431800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0295" y="4504690"/>
                        <a:ext cx="3274695" cy="812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366645" y="1421765"/>
            <a:ext cx="5492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  <p:graphicFrame>
        <p:nvGraphicFramePr>
          <p:cNvPr id="3" name="对象 -2147482624"/>
          <p:cNvGraphicFramePr>
            <a:graphicFrameLocks noChangeAspect="1"/>
          </p:cNvGraphicFramePr>
          <p:nvPr/>
        </p:nvGraphicFramePr>
        <p:xfrm>
          <a:off x="2322195" y="1190625"/>
          <a:ext cx="4665345" cy="216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1917065" imgH="889000" progId="Equation.KSEE3">
                  <p:embed/>
                </p:oleObj>
              </mc:Choice>
              <mc:Fallback>
                <p:oleObj name="" r:id="rId8" imgW="1917065" imgH="8890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2195" y="1190625"/>
                        <a:ext cx="4665345" cy="21634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459740" y="1407096"/>
            <a:ext cx="407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梯度下降算法完整版</a:t>
            </a:r>
            <a:endParaRPr lang="zh-CN" sz="28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57200" y="2281682"/>
            <a:ext cx="5454396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 txBox="1"/>
          <p:nvPr/>
        </p:nvSpPr>
        <p:spPr>
          <a:xfrm>
            <a:off x="5998845" y="3013710"/>
            <a:ext cx="2918460" cy="3911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08000" marR="501015" algn="l">
              <a:lnSpc>
                <a:spcPts val="2800"/>
              </a:lnSpc>
              <a:spcBef>
                <a:spcPts val="26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同时更新     和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772399" y="3092993"/>
            <a:ext cx="284815" cy="31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8479472" y="3117841"/>
            <a:ext cx="273965" cy="309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6172199" y="2688590"/>
            <a:ext cx="152400" cy="1219200"/>
          </a:xfrm>
          <a:custGeom>
            <a:avLst/>
            <a:gdLst/>
            <a:ahLst/>
            <a:cxnLst/>
            <a:rect l="l" t="t" r="r" b="b"/>
            <a:pathLst>
              <a:path w="152400" h="1219200">
                <a:moveTo>
                  <a:pt x="0" y="0"/>
                </a:moveTo>
                <a:lnTo>
                  <a:pt x="29660" y="997"/>
                </a:lnTo>
                <a:lnTo>
                  <a:pt x="53881" y="3719"/>
                </a:lnTo>
                <a:lnTo>
                  <a:pt x="70211" y="7755"/>
                </a:lnTo>
                <a:lnTo>
                  <a:pt x="76199" y="12698"/>
                </a:lnTo>
                <a:lnTo>
                  <a:pt x="76199" y="596900"/>
                </a:lnTo>
                <a:lnTo>
                  <a:pt x="82188" y="601843"/>
                </a:lnTo>
                <a:lnTo>
                  <a:pt x="98518" y="605880"/>
                </a:lnTo>
                <a:lnTo>
                  <a:pt x="122739" y="608601"/>
                </a:lnTo>
                <a:lnTo>
                  <a:pt x="152400" y="609599"/>
                </a:lnTo>
                <a:lnTo>
                  <a:pt x="122739" y="610597"/>
                </a:lnTo>
                <a:lnTo>
                  <a:pt x="98518" y="613319"/>
                </a:lnTo>
                <a:lnTo>
                  <a:pt x="82188" y="617355"/>
                </a:lnTo>
                <a:lnTo>
                  <a:pt x="76199" y="622298"/>
                </a:lnTo>
                <a:lnTo>
                  <a:pt x="76199" y="1206499"/>
                </a:lnTo>
                <a:lnTo>
                  <a:pt x="70211" y="1211440"/>
                </a:lnTo>
                <a:lnTo>
                  <a:pt x="53881" y="1215477"/>
                </a:lnTo>
                <a:lnTo>
                  <a:pt x="29660" y="1218200"/>
                </a:lnTo>
                <a:lnTo>
                  <a:pt x="0" y="1219199"/>
                </a:lnTo>
              </a:path>
            </a:pathLst>
          </a:custGeom>
          <a:ln w="9524">
            <a:solidFill>
              <a:srgbClr val="28251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文本框 8"/>
          <p:cNvSpPr txBox="1"/>
          <p:nvPr/>
        </p:nvSpPr>
        <p:spPr>
          <a:xfrm>
            <a:off x="344805" y="2186305"/>
            <a:ext cx="3434715" cy="3987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000"/>
              <a:t>重复直至收敛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7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机器学习定义</a:t>
            </a:r>
            <a:endParaRPr lang="zh-CN" altLang="en-US" dirty="0" smtClean="0"/>
          </a:p>
        </p:txBody>
      </p:sp>
      <p:sp>
        <p:nvSpPr>
          <p:cNvPr id="8" name="object 2"/>
          <p:cNvSpPr txBox="1"/>
          <p:nvPr/>
        </p:nvSpPr>
        <p:spPr>
          <a:xfrm>
            <a:off x="840739" y="1571751"/>
            <a:ext cx="7472680" cy="3394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Arthur Samuel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(1959). </a:t>
            </a:r>
            <a:endParaRPr sz="2800" spc="-5" dirty="0">
              <a:latin typeface="Calibri" panose="020F0502020204030204"/>
              <a:cs typeface="Calibri" panose="020F0502020204030204"/>
            </a:endParaRPr>
          </a:p>
          <a:p>
            <a:pPr marL="469900" marR="5080" lvl="1" indent="0">
              <a:lnSpc>
                <a:spcPts val="3020"/>
              </a:lnSpc>
              <a:spcBef>
                <a:spcPts val="4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机器学习是这样一个研究领域：赋予计算机在无确切编程指令情况下的学习能力；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marR="423545" indent="-342900">
              <a:lnSpc>
                <a:spcPts val="3020"/>
              </a:lnSpc>
              <a:spcBef>
                <a:spcPts val="68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spc="-90" dirty="0">
                <a:latin typeface="Calibri" panose="020F0502020204030204"/>
                <a:cs typeface="Calibri" panose="020F0502020204030204"/>
              </a:rPr>
              <a:t>Tom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Mitchell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(1998) </a:t>
            </a:r>
            <a:endParaRPr sz="2800" spc="-10" dirty="0">
              <a:latin typeface="Calibri" panose="020F0502020204030204"/>
              <a:cs typeface="Calibri" panose="020F0502020204030204"/>
            </a:endParaRPr>
          </a:p>
          <a:p>
            <a:pPr marL="469900" marR="423545" lvl="1" indent="0">
              <a:lnSpc>
                <a:spcPts val="3020"/>
              </a:lnSpc>
              <a:spcBef>
                <a:spcPts val="680"/>
              </a:spcBef>
              <a:buFont typeface="Arial" panose="020B0604020202020204"/>
              <a:buNone/>
              <a:tabLst>
                <a:tab pos="354965" algn="l"/>
                <a:tab pos="355600" algn="l"/>
              </a:tabLst>
            </a:pPr>
            <a:r>
              <a:rPr lang="zh-CN" sz="2800" spc="-10" dirty="0">
                <a:latin typeface="Calibri" panose="020F0502020204030204"/>
                <a:cs typeface="Calibri" panose="020F0502020204030204"/>
              </a:rPr>
              <a:t>提出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学习问题:一个计算机程序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基于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某些任务T和性能测量P，从经验E中学习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；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如果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这个计算机程序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在T上的表现，用P来衡量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矫正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那么它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就会随着经验的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增加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而</a:t>
            </a:r>
            <a:r>
              <a:rPr lang="zh-CN" sz="2800" spc="-10" dirty="0">
                <a:latin typeface="Calibri" panose="020F0502020204030204"/>
                <a:cs typeface="Calibri" panose="020F0502020204030204"/>
              </a:rPr>
              <a:t>实现性能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提高。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5625" y="1942446"/>
            <a:ext cx="3990106" cy="3061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1976" y="1942446"/>
            <a:ext cx="3869416" cy="306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43048" y="1066800"/>
            <a:ext cx="678942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6939" y="1468945"/>
            <a:ext cx="8705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ﬁxed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0350" y="1468945"/>
            <a:ext cx="211645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, this is a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function of</a:t>
            </a:r>
            <a:r>
              <a:rPr sz="1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19567" y="1524001"/>
            <a:ext cx="519390" cy="222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0786" y="1066800"/>
            <a:ext cx="1076704" cy="306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07050" y="1468945"/>
            <a:ext cx="25996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(function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parameters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1525" y="1468945"/>
            <a:ext cx="952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0552" y="1524000"/>
            <a:ext cx="515721" cy="21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线性回归的梯度下降</a:t>
            </a:r>
            <a:endParaRPr lang="zh-CN" alt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1995161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3"/>
          <p:cNvSpPr/>
          <p:nvPr/>
        </p:nvSpPr>
        <p:spPr>
          <a:xfrm>
            <a:off x="3138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4"/>
          <p:cNvSpPr/>
          <p:nvPr/>
        </p:nvSpPr>
        <p:spPr>
          <a:xfrm>
            <a:off x="4281162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5"/>
          <p:cNvSpPr/>
          <p:nvPr/>
        </p:nvSpPr>
        <p:spPr>
          <a:xfrm>
            <a:off x="5728963" y="1729117"/>
            <a:ext cx="0" cy="2209800"/>
          </a:xfrm>
          <a:custGeom>
            <a:avLst/>
            <a:gdLst/>
            <a:ahLst/>
            <a:cxnLst/>
            <a:rect l="l" t="t" r="r" b="b"/>
            <a:pathLst>
              <a:path h="2209800">
                <a:moveTo>
                  <a:pt x="0" y="0"/>
                </a:moveTo>
                <a:lnTo>
                  <a:pt x="0" y="22098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6"/>
          <p:cNvSpPr/>
          <p:nvPr/>
        </p:nvSpPr>
        <p:spPr>
          <a:xfrm>
            <a:off x="852161" y="2529218"/>
            <a:ext cx="6401435" cy="0"/>
          </a:xfrm>
          <a:custGeom>
            <a:avLst/>
            <a:gdLst/>
            <a:ahLst/>
            <a:cxnLst/>
            <a:rect l="l" t="t" r="r" b="b"/>
            <a:pathLst>
              <a:path w="6401434">
                <a:moveTo>
                  <a:pt x="0" y="0"/>
                </a:moveTo>
                <a:lnTo>
                  <a:pt x="640080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7"/>
          <p:cNvSpPr txBox="1"/>
          <p:nvPr/>
        </p:nvSpPr>
        <p:spPr>
          <a:xfrm>
            <a:off x="959049" y="1724037"/>
            <a:ext cx="93535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600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2101202" y="1724037"/>
            <a:ext cx="93726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卧室</a:t>
            </a:r>
            <a:endParaRPr lang="zh-CN" sz="1600">
              <a:latin typeface="Calibri" panose="020F0502020204030204"/>
              <a:cs typeface="Calibri" panose="020F0502020204030204"/>
            </a:endParaRPr>
          </a:p>
          <a:p>
            <a:pPr marL="39370" marR="5080" indent="-2730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个数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9"/>
          <p:cNvSpPr txBox="1"/>
          <p:nvPr/>
        </p:nvSpPr>
        <p:spPr>
          <a:xfrm>
            <a:off x="3244202" y="1724037"/>
            <a:ext cx="937260" cy="2660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26060" marR="5080" indent="-213995" algn="ctr">
              <a:lnSpc>
                <a:spcPts val="1900"/>
              </a:lnSpc>
              <a:spcBef>
                <a:spcPts val="18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楼层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4458689" y="1724037"/>
            <a:ext cx="1098550" cy="53276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lang="zh-CN" sz="1600" spc="-5" dirty="0">
                <a:latin typeface="Calibri" panose="020F0502020204030204"/>
                <a:cs typeface="Calibri" panose="020F0502020204030204"/>
              </a:rPr>
              <a:t>房龄</a:t>
            </a:r>
            <a:endParaRPr lang="zh-CN" sz="1600" spc="-5" dirty="0">
              <a:latin typeface="Calibri" panose="020F0502020204030204"/>
              <a:cs typeface="Calibri" panose="020F0502020204030204"/>
            </a:endParaRPr>
          </a:p>
          <a:p>
            <a:pPr marL="259715" marR="5080" indent="-247650" algn="ctr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  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年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11"/>
          <p:cNvSpPr txBox="1"/>
          <p:nvPr/>
        </p:nvSpPr>
        <p:spPr>
          <a:xfrm>
            <a:off x="5928565" y="1724037"/>
            <a:ext cx="113093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 spc="-5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12"/>
          <p:cNvSpPr txBox="1"/>
          <p:nvPr/>
        </p:nvSpPr>
        <p:spPr>
          <a:xfrm>
            <a:off x="1182093" y="2524137"/>
            <a:ext cx="489584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13"/>
          <p:cNvSpPr txBox="1"/>
          <p:nvPr/>
        </p:nvSpPr>
        <p:spPr>
          <a:xfrm>
            <a:off x="2477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 txBox="1"/>
          <p:nvPr/>
        </p:nvSpPr>
        <p:spPr>
          <a:xfrm>
            <a:off x="3620898" y="2524137"/>
            <a:ext cx="18351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3655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4879351" y="2524137"/>
            <a:ext cx="25781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16"/>
          <p:cNvSpPr txBox="1"/>
          <p:nvPr/>
        </p:nvSpPr>
        <p:spPr>
          <a:xfrm>
            <a:off x="6307320" y="2524137"/>
            <a:ext cx="3733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17"/>
          <p:cNvSpPr txBox="1">
            <a:spLocks noGrp="1"/>
          </p:cNvSpPr>
          <p:nvPr/>
        </p:nvSpPr>
        <p:spPr>
          <a:xfrm>
            <a:off x="598805" y="1179830"/>
            <a:ext cx="24396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多特征</a:t>
            </a:r>
            <a:r>
              <a:rPr sz="2400" b="1" spc="-1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变量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18"/>
          <p:cNvSpPr txBox="1"/>
          <p:nvPr/>
        </p:nvSpPr>
        <p:spPr>
          <a:xfrm>
            <a:off x="623570" y="4032885"/>
            <a:ext cx="5683885" cy="14484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注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特征数量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926465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训练集中第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i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个样本的第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j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个特征值；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1223794" y="4566513"/>
            <a:ext cx="139065" cy="1142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1128140" y="4814160"/>
            <a:ext cx="350519" cy="230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1128140" y="5174320"/>
            <a:ext cx="350519" cy="37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右大括号 36"/>
          <p:cNvSpPr/>
          <p:nvPr/>
        </p:nvSpPr>
        <p:spPr>
          <a:xfrm>
            <a:off x="6876415" y="2637155"/>
            <a:ext cx="75565" cy="122364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26910" y="3064510"/>
            <a:ext cx="21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</a:t>
            </a:r>
            <a:endParaRPr lang="en-US" alt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多元线性回归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83540" y="964565"/>
            <a:ext cx="14782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88010" y="1426210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一元线性回归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61340" y="2174875"/>
            <a:ext cx="21272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多元线性回归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对象 -2147482622"/>
          <p:cNvGraphicFramePr>
            <a:graphicFrameLocks noChangeAspect="1"/>
          </p:cNvGraphicFramePr>
          <p:nvPr/>
        </p:nvGraphicFramePr>
        <p:xfrm>
          <a:off x="2868930" y="2103120"/>
          <a:ext cx="521398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2184400" imgH="228600" progId="Equation.KSEE3">
                  <p:embed/>
                </p:oleObj>
              </mc:Choice>
              <mc:Fallback>
                <p:oleObj name="" r:id="rId1" imgW="2184400" imgH="228600" progId="Equation.KSEE3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8930" y="2103120"/>
                        <a:ext cx="5213985" cy="546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90520" y="1382395"/>
          <a:ext cx="2405380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1002665" imgH="228600" progId="Equation.KSEE3">
                  <p:embed/>
                </p:oleObj>
              </mc:Choice>
              <mc:Fallback>
                <p:oleObj name="" r:id="rId3" imgW="1002665" imgH="228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0520" y="1382395"/>
                        <a:ext cx="2405380" cy="548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88010" y="2893695"/>
            <a:ext cx="586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为方便表示，通常将    定义为</a:t>
            </a:r>
            <a:r>
              <a:rPr lang="en-US" altLang="zh-CN" sz="2000"/>
              <a:t>1</a:t>
            </a:r>
            <a:r>
              <a:rPr lang="zh-CN" altLang="en-US" sz="2000"/>
              <a:t>；</a:t>
            </a:r>
            <a:endParaRPr lang="zh-CN" altLang="en-US" sz="2000" baseline="-25000"/>
          </a:p>
        </p:txBody>
      </p:sp>
      <p:graphicFrame>
        <p:nvGraphicFramePr>
          <p:cNvPr id="5" name="对象 -2147482622"/>
          <p:cNvGraphicFramePr>
            <a:graphicFrameLocks noChangeAspect="1"/>
          </p:cNvGraphicFramePr>
          <p:nvPr/>
        </p:nvGraphicFramePr>
        <p:xfrm>
          <a:off x="2908618" y="2840355"/>
          <a:ext cx="365125" cy="50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165100" imgH="228600" progId="Equation.KSEE3">
                  <p:embed/>
                </p:oleObj>
              </mc:Choice>
              <mc:Fallback>
                <p:oleObj name="" r:id="rId5" imgW="165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618" y="2840355"/>
                        <a:ext cx="365125" cy="505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759460" y="3279775"/>
            <a:ext cx="958850" cy="1938020"/>
            <a:chOff x="1196" y="5617"/>
            <a:chExt cx="1510" cy="3052"/>
          </a:xfrm>
        </p:grpSpPr>
        <p:sp>
          <p:nvSpPr>
            <p:cNvPr id="13" name="文本框 12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en-US" altLang="zh-CN" sz="2000"/>
                <a:t>x</a:t>
              </a:r>
              <a:r>
                <a:rPr lang="en-US" altLang="zh-CN" sz="2000" baseline="-25000"/>
                <a:t>1</a:t>
              </a:r>
              <a:endParaRPr lang="en-US" altLang="zh-CN" sz="2000" baseline="-25000"/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2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3</a:t>
              </a:r>
              <a:endParaRPr lang="en-US" altLang="zh-CN" sz="2000" baseline="-25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x</a:t>
              </a:r>
              <a:r>
                <a:rPr lang="en-US" altLang="zh-CN" sz="2000" baseline="-25000">
                  <a:sym typeface="+mn-ea"/>
                </a:rPr>
                <a:t>n</a:t>
              </a:r>
              <a:endParaRPr lang="en-US" altLang="zh-CN" sz="2000" baseline="-250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x=</a:t>
              </a:r>
              <a:endParaRPr lang="en-US" altLang="zh-CN" sz="20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31415" y="3279775"/>
            <a:ext cx="958850" cy="1938020"/>
            <a:chOff x="1196" y="5617"/>
            <a:chExt cx="1510" cy="3052"/>
          </a:xfrm>
        </p:grpSpPr>
        <p:sp>
          <p:nvSpPr>
            <p:cNvPr id="18" name="文本框 17"/>
            <p:cNvSpPr txBox="1"/>
            <p:nvPr/>
          </p:nvSpPr>
          <p:spPr>
            <a:xfrm>
              <a:off x="1915" y="5617"/>
              <a:ext cx="791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/>
                <a:t>0</a:t>
              </a:r>
              <a:endParaRPr lang="en-US" altLang="zh-CN" sz="2000" baseline="-25000"/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1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2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3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  <a:p>
              <a:r>
                <a:rPr lang="en-US" altLang="zh-CN" sz="2000">
                  <a:sym typeface="+mn-ea"/>
                </a:rPr>
                <a:t>...</a:t>
              </a:r>
              <a:endParaRPr lang="en-US" altLang="zh-CN" sz="2000">
                <a:sym typeface="+mn-ea"/>
              </a:endParaRPr>
            </a:p>
            <a:p>
              <a:r>
                <a:rPr lang="zh-CN" altLang="en-US" sz="2000">
                  <a:latin typeface="Arial" panose="020B0604020202020204" pitchFamily="34" charset="0"/>
                  <a:sym typeface="+mn-ea"/>
                </a:rPr>
                <a:t>θ</a:t>
              </a:r>
              <a:r>
                <a:rPr lang="en-US" altLang="zh-CN" sz="2000" baseline="-25000">
                  <a:latin typeface="Arial" panose="020B0604020202020204" pitchFamily="34" charset="0"/>
                  <a:sym typeface="+mn-ea"/>
                </a:rPr>
                <a:t>n</a:t>
              </a:r>
              <a:endParaRPr lang="en-US" altLang="zh-CN" sz="2000" baseline="-25000">
                <a:latin typeface="Arial" panose="020B0604020202020204" pitchFamily="3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6" y="6779"/>
              <a:ext cx="106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=</a:t>
              </a:r>
              <a:endParaRPr lang="en-US" altLang="zh-CN" sz="20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193290" y="3992880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34840" y="3407410"/>
            <a:ext cx="207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</a:rPr>
              <a:t>[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sym typeface="+mn-ea"/>
              </a:rPr>
              <a:t>0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1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2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3 </a:t>
            </a:r>
            <a:r>
              <a:rPr lang="en-US" altLang="zh-CN">
                <a:sym typeface="+mn-ea"/>
              </a:rPr>
              <a:t>... </a:t>
            </a:r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-25000">
                <a:latin typeface="Arial" panose="020B0604020202020204" pitchFamily="34" charset="0"/>
                <a:sym typeface="+mn-ea"/>
              </a:rPr>
              <a:t>n </a:t>
            </a:r>
            <a:r>
              <a:rPr lang="en-US" altLang="zh-CN">
                <a:latin typeface="Arial" panose="020B0604020202020204" pitchFamily="34" charset="0"/>
              </a:rPr>
              <a:t>]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" name="左中括号 21"/>
          <p:cNvSpPr/>
          <p:nvPr/>
        </p:nvSpPr>
        <p:spPr>
          <a:xfrm>
            <a:off x="279273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左中括号 22"/>
          <p:cNvSpPr/>
          <p:nvPr/>
        </p:nvSpPr>
        <p:spPr>
          <a:xfrm>
            <a:off x="113982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左中括号 23"/>
          <p:cNvSpPr/>
          <p:nvPr/>
        </p:nvSpPr>
        <p:spPr>
          <a:xfrm rot="10800000">
            <a:off x="1646555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左中括号 24"/>
          <p:cNvSpPr/>
          <p:nvPr/>
        </p:nvSpPr>
        <p:spPr>
          <a:xfrm rot="10800000">
            <a:off x="3274060" y="3492500"/>
            <a:ext cx="76200" cy="1512570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31915" y="3407410"/>
            <a:ext cx="4006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baseline="30000">
                <a:latin typeface="Arial" panose="020B0604020202020204" pitchFamily="34" charset="0"/>
                <a:sym typeface="+mn-ea"/>
              </a:rPr>
              <a:t>T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544695" y="4302760"/>
            <a:ext cx="41878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令</a:t>
            </a:r>
            <a:r>
              <a:rPr lang="en-US" altLang="zh-CN" sz="2000"/>
              <a:t>x</a:t>
            </a:r>
            <a:r>
              <a:rPr lang="en-US" altLang="zh-CN" sz="2000" baseline="-25000"/>
              <a:t>0</a:t>
            </a:r>
            <a:r>
              <a:rPr lang="en-US" altLang="zh-CN" sz="2000"/>
              <a:t>=1</a:t>
            </a:r>
            <a:r>
              <a:rPr lang="zh-CN" altLang="en-US" sz="2000"/>
              <a:t>，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30000">
                <a:latin typeface="Arial" panose="020B0604020202020204" pitchFamily="34" charset="0"/>
                <a:sym typeface="+mn-ea"/>
              </a:rPr>
              <a:t>T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x=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0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1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2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3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+...+</a:t>
            </a:r>
            <a:r>
              <a:rPr lang="zh-CN" altLang="en-US" sz="2000">
                <a:latin typeface="Arial" panose="020B0604020202020204" pitchFamily="34" charset="0"/>
                <a:sym typeface="+mn-ea"/>
              </a:rPr>
              <a:t>θ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r>
              <a:rPr lang="en-US" altLang="zh-CN" sz="2000">
                <a:latin typeface="Arial" panose="020B0604020202020204" pitchFamily="34" charset="0"/>
                <a:sym typeface="+mn-ea"/>
              </a:rPr>
              <a:t>x</a:t>
            </a:r>
            <a:r>
              <a:rPr lang="en-US" altLang="zh-CN" sz="2000" baseline="-25000">
                <a:latin typeface="Arial" panose="020B0604020202020204" pitchFamily="34" charset="0"/>
                <a:sym typeface="+mn-ea"/>
              </a:rPr>
              <a:t>n</a:t>
            </a:r>
            <a:endParaRPr lang="en-US" altLang="zh-CN" sz="2000" baseline="-2500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2228850" y="1432763"/>
            <a:ext cx="6261354" cy="329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40" y="1221181"/>
            <a:ext cx="1753870" cy="1682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假设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参数</a:t>
            </a:r>
            <a:r>
              <a:rPr sz="2400" spc="-5" dirty="0">
                <a:solidFill>
                  <a:srgbClr val="000000"/>
                </a:solidFill>
              </a:rPr>
              <a:t>:  </a:t>
            </a:r>
            <a:endParaRPr sz="2400" spc="-5" dirty="0">
              <a:solidFill>
                <a:srgbClr val="000000"/>
              </a:solidFill>
            </a:endParaRPr>
          </a:p>
          <a:p>
            <a:pPr marL="12700" marR="5080">
              <a:lnSpc>
                <a:spcPct val="145000"/>
              </a:lnSpc>
              <a:spcBef>
                <a:spcPts val="2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成本函数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2073401" y="2003170"/>
            <a:ext cx="1639062" cy="276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765298"/>
            <a:ext cx="5655563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30220" y="5428010"/>
            <a:ext cx="1293495" cy="22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89963" y="4451578"/>
            <a:ext cx="109727" cy="304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61820" y="5371465"/>
            <a:ext cx="14376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6629" y="5371465"/>
            <a:ext cx="102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40" y="3903548"/>
            <a:ext cx="2239010" cy="8489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60400">
              <a:lnSpc>
                <a:spcPct val="100000"/>
              </a:lnSpc>
              <a:spcBef>
                <a:spcPts val="57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47800" y="5384265"/>
            <a:ext cx="109727" cy="304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1519047" y="4859032"/>
            <a:ext cx="3698748" cy="436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多元梯度下降</a:t>
            </a:r>
            <a:endParaRPr lang="zh-CN" altLang="en-US" dirty="0" smtClean="0"/>
          </a:p>
        </p:txBody>
      </p:sp>
      <p:sp>
        <p:nvSpPr>
          <p:cNvPr id="14" name="object 2"/>
          <p:cNvSpPr txBox="1"/>
          <p:nvPr/>
        </p:nvSpPr>
        <p:spPr>
          <a:xfrm>
            <a:off x="2642235" y="4761865"/>
            <a:ext cx="130746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600">
                <a:latin typeface="Calibri" panose="020F0502020204030204"/>
                <a:cs typeface="Calibri" panose="020F0502020204030204"/>
              </a:rPr>
              <a:t>（同时更新</a:t>
            </a:r>
            <a:endParaRPr lang="zh-CN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 txBox="1"/>
          <p:nvPr/>
        </p:nvSpPr>
        <p:spPr>
          <a:xfrm>
            <a:off x="4346541" y="4761560"/>
            <a:ext cx="87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4"/>
          <p:cNvSpPr txBox="1"/>
          <p:nvPr/>
        </p:nvSpPr>
        <p:spPr>
          <a:xfrm>
            <a:off x="240030" y="672099"/>
            <a:ext cx="2224405" cy="195897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400" b="1" spc="-5" dirty="0">
                <a:latin typeface="Calibri" panose="020F0502020204030204"/>
                <a:cs typeface="Calibri" panose="020F0502020204030204"/>
              </a:rPr>
              <a:t>梯度下降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  </a:t>
            </a:r>
            <a:endParaRPr sz="24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endParaRPr sz="1200" b="1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一元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(n=1):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65100" marR="5080" indent="-152400">
              <a:lnSpc>
                <a:spcPct val="140000"/>
              </a:lnSpc>
              <a:spcBef>
                <a:spcPts val="63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 Repeat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5"/>
          <p:cNvSpPr/>
          <p:nvPr/>
        </p:nvSpPr>
        <p:spPr>
          <a:xfrm>
            <a:off x="770892" y="2681605"/>
            <a:ext cx="3355276" cy="6240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6"/>
          <p:cNvSpPr/>
          <p:nvPr/>
        </p:nvSpPr>
        <p:spPr>
          <a:xfrm>
            <a:off x="3845344" y="4808080"/>
            <a:ext cx="483488" cy="207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7"/>
          <p:cNvSpPr/>
          <p:nvPr/>
        </p:nvSpPr>
        <p:spPr>
          <a:xfrm>
            <a:off x="1274953" y="2355786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8"/>
          <p:cNvSpPr/>
          <p:nvPr/>
        </p:nvSpPr>
        <p:spPr>
          <a:xfrm>
            <a:off x="498476" y="5243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9"/>
          <p:cNvSpPr/>
          <p:nvPr/>
        </p:nvSpPr>
        <p:spPr>
          <a:xfrm>
            <a:off x="778511" y="4010152"/>
            <a:ext cx="3698176" cy="624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10"/>
          <p:cNvSpPr/>
          <p:nvPr/>
        </p:nvSpPr>
        <p:spPr>
          <a:xfrm>
            <a:off x="2641409" y="3565334"/>
            <a:ext cx="726947" cy="306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3" name="object 11"/>
          <p:cNvSpPr/>
          <p:nvPr/>
        </p:nvSpPr>
        <p:spPr>
          <a:xfrm>
            <a:off x="2028188" y="3395129"/>
            <a:ext cx="2059939" cy="134620"/>
          </a:xfrm>
          <a:custGeom>
            <a:avLst/>
            <a:gdLst/>
            <a:ahLst/>
            <a:cxnLst/>
            <a:rect l="l" t="t" r="r" b="b"/>
            <a:pathLst>
              <a:path w="2059939" h="134619">
                <a:moveTo>
                  <a:pt x="2059878" y="0"/>
                </a:moveTo>
                <a:lnTo>
                  <a:pt x="2054821" y="26138"/>
                </a:lnTo>
                <a:lnTo>
                  <a:pt x="2041030" y="47483"/>
                </a:lnTo>
                <a:lnTo>
                  <a:pt x="2020574" y="61874"/>
                </a:lnTo>
                <a:lnTo>
                  <a:pt x="1995525" y="67151"/>
                </a:lnTo>
                <a:lnTo>
                  <a:pt x="1094293" y="67151"/>
                </a:lnTo>
                <a:lnTo>
                  <a:pt x="1069242" y="72428"/>
                </a:lnTo>
                <a:lnTo>
                  <a:pt x="1048787" y="86820"/>
                </a:lnTo>
                <a:lnTo>
                  <a:pt x="1034996" y="108165"/>
                </a:lnTo>
                <a:lnTo>
                  <a:pt x="1029939" y="134303"/>
                </a:lnTo>
                <a:lnTo>
                  <a:pt x="1024882" y="108165"/>
                </a:lnTo>
                <a:lnTo>
                  <a:pt x="1011091" y="86820"/>
                </a:lnTo>
                <a:lnTo>
                  <a:pt x="990637" y="72428"/>
                </a:lnTo>
                <a:lnTo>
                  <a:pt x="965589" y="67151"/>
                </a:lnTo>
                <a:lnTo>
                  <a:pt x="64349" y="67151"/>
                </a:lnTo>
                <a:lnTo>
                  <a:pt x="39301" y="61874"/>
                </a:lnTo>
                <a:lnTo>
                  <a:pt x="18847" y="47483"/>
                </a:lnTo>
                <a:lnTo>
                  <a:pt x="5056" y="26138"/>
                </a:ln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4" name="object 13"/>
          <p:cNvSpPr txBox="1"/>
          <p:nvPr/>
        </p:nvSpPr>
        <p:spPr>
          <a:xfrm>
            <a:off x="6090340" y="1453515"/>
            <a:ext cx="9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14"/>
          <p:cNvSpPr/>
          <p:nvPr/>
        </p:nvSpPr>
        <p:spPr>
          <a:xfrm>
            <a:off x="5337810" y="1505673"/>
            <a:ext cx="687514" cy="229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15"/>
          <p:cNvSpPr txBox="1">
            <a:spLocks noGrp="1"/>
          </p:cNvSpPr>
          <p:nvPr/>
        </p:nvSpPr>
        <p:spPr>
          <a:xfrm>
            <a:off x="4764405" y="1377315"/>
            <a:ext cx="1566545" cy="794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lang="zh-CN" sz="2000" spc="-5" dirty="0">
                <a:solidFill>
                  <a:srgbClr val="000000"/>
                </a:solidFill>
              </a:rPr>
              <a:t>多元</a:t>
            </a:r>
            <a:endParaRPr lang="zh-CN" sz="2000" spc="-5" dirty="0">
              <a:solidFill>
                <a:srgbClr val="000000"/>
              </a:solidFill>
            </a:endParaRPr>
          </a:p>
          <a:p>
            <a:pPr marL="12700" marR="5080" indent="9525">
              <a:lnSpc>
                <a:spcPct val="125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  Repeat</a:t>
            </a:r>
            <a:endParaRPr sz="2000"/>
          </a:p>
        </p:txBody>
      </p:sp>
      <p:sp>
        <p:nvSpPr>
          <p:cNvPr id="27" name="object 16"/>
          <p:cNvSpPr/>
          <p:nvPr/>
        </p:nvSpPr>
        <p:spPr>
          <a:xfrm>
            <a:off x="5646928" y="1929422"/>
            <a:ext cx="109726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17"/>
          <p:cNvSpPr/>
          <p:nvPr/>
        </p:nvSpPr>
        <p:spPr>
          <a:xfrm>
            <a:off x="4956174" y="3338830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18"/>
          <p:cNvSpPr/>
          <p:nvPr/>
        </p:nvSpPr>
        <p:spPr>
          <a:xfrm>
            <a:off x="5076190" y="2156969"/>
            <a:ext cx="3686175" cy="624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19"/>
          <p:cNvSpPr txBox="1"/>
          <p:nvPr/>
        </p:nvSpPr>
        <p:spPr>
          <a:xfrm>
            <a:off x="7198360" y="2863215"/>
            <a:ext cx="1156970" cy="25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23215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1600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20"/>
          <p:cNvSpPr/>
          <p:nvPr/>
        </p:nvSpPr>
        <p:spPr>
          <a:xfrm>
            <a:off x="8238490" y="2905315"/>
            <a:ext cx="168019" cy="2297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6257480" y="3204921"/>
            <a:ext cx="1034796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733292" y="3788067"/>
            <a:ext cx="3962400" cy="0"/>
          </a:xfrm>
          <a:custGeom>
            <a:avLst/>
            <a:gdLst/>
            <a:ahLst/>
            <a:cxnLst/>
            <a:rect l="l" t="t" r="r" b="b"/>
            <a:pathLst>
              <a:path w="3962400">
                <a:moveTo>
                  <a:pt x="3962396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956174" y="3872230"/>
            <a:ext cx="3660457" cy="6240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24"/>
          <p:cNvSpPr/>
          <p:nvPr/>
        </p:nvSpPr>
        <p:spPr>
          <a:xfrm>
            <a:off x="4954168" y="4619751"/>
            <a:ext cx="3660457" cy="6240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5"/>
          <p:cNvSpPr/>
          <p:nvPr/>
        </p:nvSpPr>
        <p:spPr>
          <a:xfrm>
            <a:off x="4954168" y="5305551"/>
            <a:ext cx="3660457" cy="6240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6"/>
          <p:cNvSpPr/>
          <p:nvPr/>
        </p:nvSpPr>
        <p:spPr>
          <a:xfrm>
            <a:off x="4954168" y="6027261"/>
            <a:ext cx="190023" cy="214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机器学习算法</a:t>
            </a:r>
            <a:endParaRPr lang="zh-CN" altLang="en-US" dirty="0" smtClean="0"/>
          </a:p>
        </p:txBody>
      </p:sp>
      <p:sp>
        <p:nvSpPr>
          <p:cNvPr id="3" name="object 2"/>
          <p:cNvSpPr txBox="1"/>
          <p:nvPr/>
        </p:nvSpPr>
        <p:spPr>
          <a:xfrm>
            <a:off x="1109980" y="1503045"/>
            <a:ext cx="7113905" cy="35820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lang="zh-CN" sz="3200" spc="-5" dirty="0">
                <a:latin typeface="Calibri" panose="020F0502020204030204"/>
                <a:cs typeface="Calibri" panose="020F0502020204030204"/>
              </a:rPr>
              <a:t>机器学习算法分类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:</a:t>
            </a:r>
            <a:endParaRPr sz="32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70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50000"/>
              </a:lnSpc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线性回归，贝叶斯算法，逻辑回归，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765"/>
              </a:spcBef>
              <a:buChar char="-"/>
              <a:tabLst>
                <a:tab pos="354965" algn="l"/>
                <a:tab pos="355600" algn="l"/>
              </a:tabLst>
            </a:pPr>
            <a:r>
              <a:rPr lang="zh-CN" sz="3200" dirty="0">
                <a:latin typeface="Calibri" panose="020F0502020204030204"/>
                <a:cs typeface="Calibri" panose="020F0502020204030204"/>
              </a:rPr>
              <a:t>无监督式学习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457200" lvl="1" algn="l" fontAlgn="base">
              <a:lnSpc>
                <a:spcPct val="150000"/>
              </a:lnSpc>
              <a:spcBef>
                <a:spcPct val="20000"/>
              </a:spcBef>
              <a:buClrTx/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Kmean算法， Knn算法， PCA</a:t>
            </a:r>
            <a:endParaRPr lang="zh-CN" sz="3200" dirty="0"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2500"/>
              </a:spcBef>
            </a:pPr>
            <a:r>
              <a:rPr lang="zh-CN" sz="3200" spc="-15" dirty="0">
                <a:latin typeface="Calibri" panose="020F0502020204030204"/>
                <a:cs typeface="Calibri" panose="020F0502020204030204"/>
              </a:rPr>
              <a:t>其它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3200" spc="-20" dirty="0">
                <a:latin typeface="Calibri" panose="020F0502020204030204"/>
                <a:cs typeface="Calibri" panose="020F0502020204030204"/>
              </a:rPr>
              <a:t>强化学习</a:t>
            </a:r>
            <a:r>
              <a:rPr sz="32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3200" spc="-10" dirty="0">
                <a:latin typeface="Calibri" panose="020F0502020204030204"/>
                <a:cs typeface="Calibri" panose="020F0502020204030204"/>
              </a:rPr>
              <a:t>推荐系统；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87985" y="1865630"/>
            <a:ext cx="3975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如</a:t>
            </a: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61796" y="1812713"/>
            <a:ext cx="2998470" cy="80645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面积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40" dirty="0">
                <a:latin typeface="Calibri" panose="020F0502020204030204"/>
                <a:cs typeface="Calibri" panose="020F0502020204030204"/>
              </a:rPr>
              <a:t>(0-­‐2000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feet</a:t>
            </a:r>
            <a:r>
              <a:rPr sz="1950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4254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卧室数目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80" dirty="0">
                <a:latin typeface="Calibri" panose="020F0502020204030204"/>
                <a:cs typeface="Calibri" panose="020F0502020204030204"/>
              </a:rPr>
              <a:t>(1-­‐5</a:t>
            </a:r>
            <a:r>
              <a:rPr sz="2400" spc="-18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2645" y="1985010"/>
            <a:ext cx="267462" cy="1805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842645" y="2354338"/>
            <a:ext cx="274319" cy="18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4652645" y="1985010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1" y="366225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1127925" y="2822370"/>
            <a:ext cx="0" cy="3039745"/>
          </a:xfrm>
          <a:custGeom>
            <a:avLst/>
            <a:gdLst/>
            <a:ahLst/>
            <a:cxnLst/>
            <a:rect l="l" t="t" r="r" b="b"/>
            <a:pathLst>
              <a:path h="3039745">
                <a:moveTo>
                  <a:pt x="0" y="3039667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013701" y="2792602"/>
            <a:ext cx="228447" cy="1630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970915" y="5621655"/>
            <a:ext cx="2586990" cy="76200"/>
          </a:xfrm>
          <a:custGeom>
            <a:avLst/>
            <a:gdLst/>
            <a:ahLst/>
            <a:cxnLst/>
            <a:rect l="l" t="t" r="r" b="b"/>
            <a:pathLst>
              <a:path w="2002789">
                <a:moveTo>
                  <a:pt x="0" y="0"/>
                </a:moveTo>
                <a:lnTo>
                  <a:pt x="20022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3485843" y="5507432"/>
            <a:ext cx="163031" cy="228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5816600" y="3375660"/>
            <a:ext cx="129540" cy="3140710"/>
          </a:xfrm>
          <a:custGeom>
            <a:avLst/>
            <a:gdLst/>
            <a:ahLst/>
            <a:cxnLst/>
            <a:rect l="l" t="t" r="r" b="b"/>
            <a:pathLst>
              <a:path h="1783714">
                <a:moveTo>
                  <a:pt x="0" y="178316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5695010" y="3306737"/>
            <a:ext cx="228447" cy="163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 flipV="1">
            <a:off x="5652135" y="5697220"/>
            <a:ext cx="2873375" cy="76200"/>
          </a:xfrm>
          <a:custGeom>
            <a:avLst/>
            <a:gdLst/>
            <a:ahLst/>
            <a:cxnLst/>
            <a:rect l="l" t="t" r="r" b="b"/>
            <a:pathLst>
              <a:path w="1951990">
                <a:moveTo>
                  <a:pt x="0" y="0"/>
                </a:moveTo>
                <a:lnTo>
                  <a:pt x="195143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8403374" y="5650942"/>
            <a:ext cx="163029" cy="22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509361" y="2771432"/>
            <a:ext cx="237744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949065" y="549021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8718803" y="5501990"/>
            <a:ext cx="230884" cy="262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414645" y="3306940"/>
            <a:ext cx="237742" cy="26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5428348" y="1833587"/>
            <a:ext cx="1959101" cy="4503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5414645" y="2604719"/>
            <a:ext cx="3241548" cy="3954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21"/>
          <p:cNvSpPr txBox="1">
            <a:spLocks noGrp="1"/>
          </p:cNvSpPr>
          <p:nvPr/>
        </p:nvSpPr>
        <p:spPr>
          <a:xfrm>
            <a:off x="351028" y="1027430"/>
            <a:ext cx="5845810" cy="74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特征值标准化</a:t>
            </a:r>
            <a:endParaRPr lang="zh-CN"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lang="zh-CN" sz="2400" dirty="0">
                <a:solidFill>
                  <a:srgbClr val="000000"/>
                </a:solidFill>
              </a:rPr>
              <a:t>目的</a:t>
            </a:r>
            <a:r>
              <a:rPr sz="2400" dirty="0">
                <a:solidFill>
                  <a:srgbClr val="000000"/>
                </a:solidFill>
              </a:rPr>
              <a:t>: </a:t>
            </a:r>
            <a:r>
              <a:rPr lang="zh-CN" sz="2400" dirty="0">
                <a:solidFill>
                  <a:srgbClr val="000000"/>
                </a:solidFill>
              </a:rPr>
              <a:t>确保所有特征值大小都在相近范围内；</a:t>
            </a:r>
            <a:endParaRPr sz="2400"/>
          </a:p>
        </p:txBody>
      </p:sp>
      <p:sp>
        <p:nvSpPr>
          <p:cNvPr id="23" name="object 22"/>
          <p:cNvSpPr/>
          <p:nvPr/>
        </p:nvSpPr>
        <p:spPr>
          <a:xfrm>
            <a:off x="3655186" y="2568232"/>
            <a:ext cx="534924" cy="3063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7912988" y="3090278"/>
            <a:ext cx="534922" cy="306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41923" y="2604721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187665"/>
                </a:moveTo>
                <a:lnTo>
                  <a:pt x="2514269" y="187665"/>
                </a:lnTo>
                <a:lnTo>
                  <a:pt x="2514269" y="0"/>
                </a:lnTo>
                <a:lnTo>
                  <a:pt x="0" y="0"/>
                </a:lnTo>
                <a:lnTo>
                  <a:pt x="0" y="187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68923" y="2731719"/>
            <a:ext cx="2514600" cy="187960"/>
          </a:xfrm>
          <a:custGeom>
            <a:avLst/>
            <a:gdLst/>
            <a:ahLst/>
            <a:cxnLst/>
            <a:rect l="l" t="t" r="r" b="b"/>
            <a:pathLst>
              <a:path w="2514600" h="187960">
                <a:moveTo>
                  <a:pt x="0" y="0"/>
                </a:moveTo>
                <a:lnTo>
                  <a:pt x="2514268" y="0"/>
                </a:lnTo>
                <a:lnTo>
                  <a:pt x="2514268" y="187664"/>
                </a:lnTo>
                <a:lnTo>
                  <a:pt x="0" y="18766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50710" y="2463165"/>
            <a:ext cx="161671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卧室数目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242060" y="313372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490345" y="340423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29435" y="371729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2267585" y="393319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 33"/>
          <p:cNvSpPr/>
          <p:nvPr/>
        </p:nvSpPr>
        <p:spPr>
          <a:xfrm>
            <a:off x="1619250" y="49415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33"/>
          <p:cNvSpPr/>
          <p:nvPr/>
        </p:nvSpPr>
        <p:spPr>
          <a:xfrm>
            <a:off x="1829435" y="489648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33"/>
          <p:cNvSpPr/>
          <p:nvPr/>
        </p:nvSpPr>
        <p:spPr>
          <a:xfrm>
            <a:off x="216852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33"/>
          <p:cNvSpPr/>
          <p:nvPr/>
        </p:nvSpPr>
        <p:spPr>
          <a:xfrm>
            <a:off x="2486025" y="479742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33"/>
          <p:cNvSpPr/>
          <p:nvPr/>
        </p:nvSpPr>
        <p:spPr>
          <a:xfrm>
            <a:off x="2267585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33"/>
          <p:cNvSpPr/>
          <p:nvPr/>
        </p:nvSpPr>
        <p:spPr>
          <a:xfrm>
            <a:off x="206946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 33"/>
          <p:cNvSpPr/>
          <p:nvPr/>
        </p:nvSpPr>
        <p:spPr>
          <a:xfrm>
            <a:off x="226758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 33"/>
          <p:cNvSpPr/>
          <p:nvPr/>
        </p:nvSpPr>
        <p:spPr>
          <a:xfrm>
            <a:off x="2486025" y="450913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8" name=" 33"/>
          <p:cNvSpPr/>
          <p:nvPr/>
        </p:nvSpPr>
        <p:spPr>
          <a:xfrm>
            <a:off x="2366645" y="441007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 33"/>
          <p:cNvSpPr/>
          <p:nvPr/>
        </p:nvSpPr>
        <p:spPr>
          <a:xfrm>
            <a:off x="2486025" y="4287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1660525" y="4349115"/>
            <a:ext cx="876935" cy="653415"/>
          </a:xfrm>
          <a:custGeom>
            <a:avLst/>
            <a:gdLst>
              <a:gd name="connisteX0" fmla="*/ 0 w 877066"/>
              <a:gd name="connsiteY0" fmla="*/ 653415 h 653415"/>
              <a:gd name="connisteX1" fmla="*/ 548640 w 877066"/>
              <a:gd name="connsiteY1" fmla="*/ 588010 h 653415"/>
              <a:gd name="connisteX2" fmla="*/ 875665 w 877066"/>
              <a:gd name="connsiteY2" fmla="*/ 457200 h 653415"/>
              <a:gd name="connisteX3" fmla="*/ 640080 w 877066"/>
              <a:gd name="connsiteY3" fmla="*/ 391795 h 653415"/>
              <a:gd name="connisteX4" fmla="*/ 444500 w 877066"/>
              <a:gd name="connsiteY4" fmla="*/ 208915 h 653415"/>
              <a:gd name="connisteX5" fmla="*/ 666750 w 877066"/>
              <a:gd name="connsiteY5" fmla="*/ 222250 h 653415"/>
              <a:gd name="connisteX6" fmla="*/ 875665 w 877066"/>
              <a:gd name="connsiteY6" fmla="*/ 208915 h 653415"/>
              <a:gd name="connisteX7" fmla="*/ 744855 w 877066"/>
              <a:gd name="connsiteY7" fmla="*/ 104775 h 653415"/>
              <a:gd name="connisteX8" fmla="*/ 862330 w 877066"/>
              <a:gd name="connsiteY8" fmla="*/ 0 h 6534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77066" h="653415">
                <a:moveTo>
                  <a:pt x="0" y="653415"/>
                </a:moveTo>
                <a:cubicBezTo>
                  <a:pt x="102870" y="643255"/>
                  <a:pt x="373380" y="627380"/>
                  <a:pt x="548640" y="588010"/>
                </a:cubicBezTo>
                <a:cubicBezTo>
                  <a:pt x="723900" y="548640"/>
                  <a:pt x="857250" y="496570"/>
                  <a:pt x="875665" y="457200"/>
                </a:cubicBezTo>
                <a:cubicBezTo>
                  <a:pt x="894080" y="417830"/>
                  <a:pt x="726440" y="441325"/>
                  <a:pt x="640080" y="391795"/>
                </a:cubicBezTo>
                <a:cubicBezTo>
                  <a:pt x="553720" y="342265"/>
                  <a:pt x="439420" y="242570"/>
                  <a:pt x="444500" y="208915"/>
                </a:cubicBezTo>
                <a:cubicBezTo>
                  <a:pt x="449580" y="175260"/>
                  <a:pt x="580390" y="222250"/>
                  <a:pt x="666750" y="222250"/>
                </a:cubicBezTo>
                <a:cubicBezTo>
                  <a:pt x="753110" y="222250"/>
                  <a:pt x="859790" y="232410"/>
                  <a:pt x="875665" y="208915"/>
                </a:cubicBezTo>
                <a:cubicBezTo>
                  <a:pt x="891540" y="185420"/>
                  <a:pt x="747395" y="146685"/>
                  <a:pt x="744855" y="104775"/>
                </a:cubicBezTo>
                <a:cubicBezTo>
                  <a:pt x="742315" y="62865"/>
                  <a:pt x="836295" y="19050"/>
                  <a:pt x="862330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20435" y="3368675"/>
            <a:ext cx="2707005" cy="21780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268720" y="3639185"/>
            <a:ext cx="2145030" cy="172656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607810" y="3952240"/>
            <a:ext cx="1412240" cy="108013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045960" y="4168140"/>
            <a:ext cx="575945" cy="575945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 33"/>
          <p:cNvSpPr/>
          <p:nvPr/>
        </p:nvSpPr>
        <p:spPr>
          <a:xfrm>
            <a:off x="6397625" y="517652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9" name=" 33"/>
          <p:cNvSpPr/>
          <p:nvPr/>
        </p:nvSpPr>
        <p:spPr>
          <a:xfrm>
            <a:off x="7264400" y="452247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 33"/>
          <p:cNvSpPr/>
          <p:nvPr/>
        </p:nvSpPr>
        <p:spPr>
          <a:xfrm>
            <a:off x="6508750" y="504063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" name=" 33"/>
          <p:cNvSpPr/>
          <p:nvPr/>
        </p:nvSpPr>
        <p:spPr>
          <a:xfrm>
            <a:off x="6717665" y="4895850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 33"/>
          <p:cNvSpPr/>
          <p:nvPr/>
        </p:nvSpPr>
        <p:spPr>
          <a:xfrm>
            <a:off x="6946900" y="4698365"/>
            <a:ext cx="99060" cy="990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53505" y="4571365"/>
            <a:ext cx="848995" cy="652780"/>
          </a:xfrm>
          <a:custGeom>
            <a:avLst/>
            <a:gdLst>
              <a:gd name="connisteX0" fmla="*/ 0 w 848995"/>
              <a:gd name="connsiteY0" fmla="*/ 652780 h 652780"/>
              <a:gd name="connisteX1" fmla="*/ 104140 w 848995"/>
              <a:gd name="connsiteY1" fmla="*/ 509270 h 652780"/>
              <a:gd name="connisteX2" fmla="*/ 326390 w 848995"/>
              <a:gd name="connsiteY2" fmla="*/ 339725 h 652780"/>
              <a:gd name="connisteX3" fmla="*/ 548640 w 848995"/>
              <a:gd name="connsiteY3" fmla="*/ 156845 h 652780"/>
              <a:gd name="connisteX4" fmla="*/ 848995 w 848995"/>
              <a:gd name="connsiteY4" fmla="*/ 0 h 652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848995" h="652780">
                <a:moveTo>
                  <a:pt x="0" y="652780"/>
                </a:moveTo>
                <a:cubicBezTo>
                  <a:pt x="16510" y="627380"/>
                  <a:pt x="38735" y="572135"/>
                  <a:pt x="104140" y="509270"/>
                </a:cubicBezTo>
                <a:cubicBezTo>
                  <a:pt x="169545" y="446405"/>
                  <a:pt x="237490" y="410210"/>
                  <a:pt x="326390" y="339725"/>
                </a:cubicBezTo>
                <a:cubicBezTo>
                  <a:pt x="415290" y="269240"/>
                  <a:pt x="443865" y="224790"/>
                  <a:pt x="548640" y="156845"/>
                </a:cubicBezTo>
                <a:cubicBezTo>
                  <a:pt x="653415" y="88900"/>
                  <a:pt x="793115" y="27940"/>
                  <a:pt x="848995" y="0"/>
                </a:cubicBez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3.2 </a:t>
            </a:r>
            <a:r>
              <a:rPr lang="zh-CN" altLang="en-US" dirty="0" smtClean="0"/>
              <a:t>梯度下降：特征值标准化</a:t>
            </a: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23825" y="822325"/>
            <a:ext cx="881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特征值标准化：让每个特征值都在                           或者相近值的范围内；</a:t>
            </a:r>
            <a:endParaRPr lang="zh-CN" altLang="en-US"/>
          </a:p>
        </p:txBody>
      </p:sp>
      <p:sp>
        <p:nvSpPr>
          <p:cNvPr id="5" name="object 4"/>
          <p:cNvSpPr/>
          <p:nvPr/>
        </p:nvSpPr>
        <p:spPr>
          <a:xfrm>
            <a:off x="3738930" y="873048"/>
            <a:ext cx="1575054" cy="25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文本框 5"/>
          <p:cNvSpPr txBox="1"/>
          <p:nvPr/>
        </p:nvSpPr>
        <p:spPr>
          <a:xfrm>
            <a:off x="7143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正确的：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5975" y="1312545"/>
            <a:ext cx="1571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错误的：</a:t>
            </a: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4210685" y="1427480"/>
            <a:ext cx="1270" cy="1641475"/>
          </a:xfrm>
          <a:prstGeom prst="line">
            <a:avLst/>
          </a:prstGeom>
          <a:ln w="63500" cmpd="sng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43305" y="1764030"/>
            <a:ext cx="19640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≦x≦1.2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≦x≦0.5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≦x≦2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0070" y="1680845"/>
            <a:ext cx="23304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-100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≦x≦100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-0.003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≦x≦0.003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>
                <a:sym typeface="+mn-ea"/>
              </a:rPr>
              <a:t>-0.2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≦x≦50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110" y="3244850"/>
            <a:ext cx="8816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均值标准化：标准化处理后，使得所有特征值均值趋向于</a:t>
            </a:r>
            <a:r>
              <a:rPr lang="en-US" altLang="zh-CN"/>
              <a:t>0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如：</a:t>
            </a:r>
            <a:endParaRPr lang="en-US" altLang="zh-CN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850900" y="3749993"/>
          <a:ext cx="2275840" cy="1797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028700" imgH="812800" progId="Equation.KSEE3">
                  <p:embed/>
                </p:oleObj>
              </mc:Choice>
              <mc:Fallback>
                <p:oleObj name="" r:id="rId2" imgW="1028700" imgH="812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0900" y="3749993"/>
                        <a:ext cx="2275840" cy="17976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zh-CN" altLang="en-US" dirty="0" smtClean="0"/>
              <a:t>梯度下降：学习率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03248" y="1256030"/>
            <a:ext cx="25571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>
                <a:latin typeface="Calibri" panose="020F0502020204030204"/>
                <a:cs typeface="Calibri" panose="020F0502020204030204"/>
              </a:rPr>
              <a:t>梯度下降：</a:t>
            </a:r>
            <a:endParaRPr lang="zh-CN" altLang="en-US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510" y="1985010"/>
            <a:ext cx="3450336" cy="5821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602095" y="270446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文本框 6"/>
          <p:cNvSpPr txBox="1"/>
          <p:nvPr/>
        </p:nvSpPr>
        <p:spPr>
          <a:xfrm>
            <a:off x="107315" y="261175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pc="-5" dirty="0">
                <a:latin typeface="Calibri" panose="020F0502020204030204"/>
                <a:cs typeface="Calibri" panose="020F0502020204030204"/>
                <a:sym typeface="+mn-ea"/>
              </a:rPr>
              <a:t>1. 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“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除错</a:t>
            </a:r>
            <a:r>
              <a:rPr spc="-5" dirty="0">
                <a:latin typeface="Calibri" panose="020F0502020204030204"/>
                <a:cs typeface="Calibri" panose="020F0502020204030204"/>
                <a:sym typeface="+mn-ea"/>
              </a:rPr>
              <a:t>”: </a:t>
            </a:r>
            <a:r>
              <a:rPr lang="zh-CN" spc="-5" dirty="0">
                <a:latin typeface="Calibri" panose="020F0502020204030204"/>
                <a:cs typeface="Calibri" panose="020F0502020204030204"/>
                <a:sym typeface="+mn-ea"/>
              </a:rPr>
              <a:t>如何确认梯度下降运行无误；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4627880" y="261175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如何选择学习率   ；</a:t>
            </a:r>
            <a:endParaRPr lang="zh-CN" altLang="en-US"/>
          </a:p>
        </p:txBody>
      </p:sp>
      <p:sp>
        <p:nvSpPr>
          <p:cNvPr id="9" name="object 4"/>
          <p:cNvSpPr/>
          <p:nvPr/>
        </p:nvSpPr>
        <p:spPr>
          <a:xfrm>
            <a:off x="475837" y="3381298"/>
            <a:ext cx="0" cy="2147570"/>
          </a:xfrm>
          <a:custGeom>
            <a:avLst/>
            <a:gdLst/>
            <a:ahLst/>
            <a:cxnLst/>
            <a:rect l="l" t="t" r="r" b="b"/>
            <a:pathLst>
              <a:path h="2147570">
                <a:moveTo>
                  <a:pt x="0" y="2147021"/>
                </a:moveTo>
                <a:lnTo>
                  <a:pt x="0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5"/>
          <p:cNvSpPr/>
          <p:nvPr/>
        </p:nvSpPr>
        <p:spPr>
          <a:xfrm>
            <a:off x="475837" y="5528322"/>
            <a:ext cx="3295650" cy="0"/>
          </a:xfrm>
          <a:custGeom>
            <a:avLst/>
            <a:gdLst/>
            <a:ahLst/>
            <a:cxnLst/>
            <a:rect l="l" t="t" r="r" b="b"/>
            <a:pathLst>
              <a:path w="3295650">
                <a:moveTo>
                  <a:pt x="0" y="0"/>
                </a:moveTo>
                <a:lnTo>
                  <a:pt x="3295151" y="0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6"/>
          <p:cNvSpPr/>
          <p:nvPr/>
        </p:nvSpPr>
        <p:spPr>
          <a:xfrm>
            <a:off x="47555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7"/>
          <p:cNvSpPr/>
          <p:nvPr/>
        </p:nvSpPr>
        <p:spPr>
          <a:xfrm>
            <a:off x="1298517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8"/>
          <p:cNvSpPr/>
          <p:nvPr/>
        </p:nvSpPr>
        <p:spPr>
          <a:xfrm>
            <a:off x="212147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5" name="object 9"/>
          <p:cNvSpPr/>
          <p:nvPr/>
        </p:nvSpPr>
        <p:spPr>
          <a:xfrm>
            <a:off x="2948598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0"/>
          <p:cNvSpPr/>
          <p:nvPr/>
        </p:nvSpPr>
        <p:spPr>
          <a:xfrm>
            <a:off x="3770989" y="5448162"/>
            <a:ext cx="0" cy="161290"/>
          </a:xfrm>
          <a:custGeom>
            <a:avLst/>
            <a:gdLst/>
            <a:ahLst/>
            <a:cxnLst/>
            <a:rect l="l" t="t" r="r" b="b"/>
            <a:pathLst>
              <a:path h="161289">
                <a:moveTo>
                  <a:pt x="0" y="0"/>
                </a:moveTo>
                <a:lnTo>
                  <a:pt x="0" y="160757"/>
                </a:lnTo>
              </a:path>
            </a:pathLst>
          </a:custGeom>
          <a:ln w="38100">
            <a:solidFill>
              <a:srgbClr val="989898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1"/>
          <p:cNvSpPr txBox="1"/>
          <p:nvPr/>
        </p:nvSpPr>
        <p:spPr>
          <a:xfrm>
            <a:off x="398769" y="5676822"/>
            <a:ext cx="154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0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2"/>
          <p:cNvSpPr/>
          <p:nvPr/>
        </p:nvSpPr>
        <p:spPr>
          <a:xfrm>
            <a:off x="617797" y="3090456"/>
            <a:ext cx="1104138" cy="432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16"/>
          <p:cNvSpPr txBox="1"/>
          <p:nvPr/>
        </p:nvSpPr>
        <p:spPr>
          <a:xfrm>
            <a:off x="1093825" y="5553191"/>
            <a:ext cx="2883535" cy="84518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p>
            <a:pPr marL="12700">
              <a:lnSpc>
                <a:spcPct val="100000"/>
              </a:lnSpc>
              <a:spcBef>
                <a:spcPts val="1070"/>
              </a:spcBef>
              <a:tabLst>
                <a:tab pos="835660" algn="l"/>
                <a:tab pos="1659255" algn="l"/>
                <a:tab pos="2483485" algn="l"/>
              </a:tabLst>
            </a:pPr>
            <a:r>
              <a:rPr sz="2000" dirty="0">
                <a:latin typeface="Calibri" panose="020F0502020204030204"/>
                <a:cs typeface="Calibri" panose="020F0502020204030204"/>
              </a:rPr>
              <a:t>100	200	300	400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39395">
              <a:lnSpc>
                <a:spcPct val="100000"/>
              </a:lnSpc>
              <a:spcBef>
                <a:spcPts val="975"/>
              </a:spcBef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         迭代次数</a:t>
            </a:r>
            <a:endParaRPr lang="zh-CN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弧形 19"/>
          <p:cNvSpPr/>
          <p:nvPr/>
        </p:nvSpPr>
        <p:spPr>
          <a:xfrm rot="11040000">
            <a:off x="679450" y="2580640"/>
            <a:ext cx="5728335" cy="2821305"/>
          </a:xfrm>
          <a:prstGeom prst="arc">
            <a:avLst>
              <a:gd name="adj1" fmla="val 16200000"/>
              <a:gd name="adj2" fmla="val 215616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 184"/>
          <p:cNvSpPr/>
          <p:nvPr/>
        </p:nvSpPr>
        <p:spPr>
          <a:xfrm>
            <a:off x="617855" y="391922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84"/>
          <p:cNvSpPr/>
          <p:nvPr/>
        </p:nvSpPr>
        <p:spPr>
          <a:xfrm>
            <a:off x="1094105" y="45300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84"/>
          <p:cNvSpPr/>
          <p:nvPr/>
        </p:nvSpPr>
        <p:spPr>
          <a:xfrm>
            <a:off x="1577975" y="483298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 184"/>
          <p:cNvSpPr/>
          <p:nvPr/>
        </p:nvSpPr>
        <p:spPr>
          <a:xfrm>
            <a:off x="1977390" y="497459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 184"/>
          <p:cNvSpPr/>
          <p:nvPr/>
        </p:nvSpPr>
        <p:spPr>
          <a:xfrm>
            <a:off x="2218690" y="5090160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 184"/>
          <p:cNvSpPr/>
          <p:nvPr/>
        </p:nvSpPr>
        <p:spPr>
          <a:xfrm>
            <a:off x="2463800" y="5118735"/>
            <a:ext cx="144145" cy="144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408295" y="3041650"/>
            <a:ext cx="2345444" cy="2997470"/>
            <a:chOff x="7550" y="2469"/>
            <a:chExt cx="6017" cy="7494"/>
          </a:xfrm>
        </p:grpSpPr>
        <p:sp>
          <p:nvSpPr>
            <p:cNvPr id="27" name="object 2"/>
            <p:cNvSpPr/>
            <p:nvPr/>
          </p:nvSpPr>
          <p:spPr>
            <a:xfrm>
              <a:off x="9247" y="2531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8" name="object 3"/>
            <p:cNvSpPr/>
            <p:nvPr/>
          </p:nvSpPr>
          <p:spPr>
            <a:xfrm>
              <a:off x="9067" y="2484"/>
              <a:ext cx="360" cy="2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9" name="object 4"/>
            <p:cNvSpPr/>
            <p:nvPr/>
          </p:nvSpPr>
          <p:spPr>
            <a:xfrm>
              <a:off x="8887" y="5542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0" name="object 5"/>
            <p:cNvSpPr/>
            <p:nvPr/>
          </p:nvSpPr>
          <p:spPr>
            <a:xfrm>
              <a:off x="13310" y="5362"/>
              <a:ext cx="257" cy="3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1" name="object 6"/>
            <p:cNvSpPr/>
            <p:nvPr/>
          </p:nvSpPr>
          <p:spPr>
            <a:xfrm>
              <a:off x="9247" y="6313"/>
              <a:ext cx="0" cy="3371"/>
            </a:xfrm>
            <a:custGeom>
              <a:avLst/>
              <a:gdLst/>
              <a:ahLst/>
              <a:cxnLst/>
              <a:rect l="l" t="t" r="r" b="b"/>
              <a:pathLst>
                <a:path h="2140585">
                  <a:moveTo>
                    <a:pt x="0" y="214035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2" name="object 7"/>
            <p:cNvSpPr/>
            <p:nvPr/>
          </p:nvSpPr>
          <p:spPr>
            <a:xfrm>
              <a:off x="9067" y="6266"/>
              <a:ext cx="360" cy="2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3" name="object 8"/>
            <p:cNvSpPr/>
            <p:nvPr/>
          </p:nvSpPr>
          <p:spPr>
            <a:xfrm>
              <a:off x="8887" y="9324"/>
              <a:ext cx="4634" cy="0"/>
            </a:xfrm>
            <a:custGeom>
              <a:avLst/>
              <a:gdLst/>
              <a:ahLst/>
              <a:cxnLst/>
              <a:rect l="l" t="t" r="r" b="b"/>
              <a:pathLst>
                <a:path w="2942590">
                  <a:moveTo>
                    <a:pt x="0" y="0"/>
                  </a:moveTo>
                  <a:lnTo>
                    <a:pt x="29420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34" name="object 9"/>
            <p:cNvSpPr/>
            <p:nvPr/>
          </p:nvSpPr>
          <p:spPr>
            <a:xfrm>
              <a:off x="13310" y="9144"/>
              <a:ext cx="257" cy="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5" name="object 10"/>
            <p:cNvSpPr/>
            <p:nvPr/>
          </p:nvSpPr>
          <p:spPr>
            <a:xfrm>
              <a:off x="11164" y="5724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6" name="object 11"/>
            <p:cNvSpPr/>
            <p:nvPr/>
          </p:nvSpPr>
          <p:spPr>
            <a:xfrm>
              <a:off x="11164" y="9520"/>
              <a:ext cx="392" cy="4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37" name="object 27"/>
            <p:cNvSpPr/>
            <p:nvPr/>
          </p:nvSpPr>
          <p:spPr>
            <a:xfrm>
              <a:off x="9340" y="888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6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文本框 37"/>
            <p:cNvSpPr txBox="1"/>
            <p:nvPr/>
          </p:nvSpPr>
          <p:spPr>
            <a:xfrm>
              <a:off x="7590" y="2469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50" y="6167"/>
              <a:ext cx="1517" cy="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  <p:sp>
          <p:nvSpPr>
            <p:cNvPr id="40" name=" 184"/>
            <p:cNvSpPr/>
            <p:nvPr/>
          </p:nvSpPr>
          <p:spPr>
            <a:xfrm>
              <a:off x="9790" y="2905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 184"/>
            <p:cNvSpPr/>
            <p:nvPr/>
          </p:nvSpPr>
          <p:spPr>
            <a:xfrm>
              <a:off x="9790" y="356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 184"/>
            <p:cNvSpPr/>
            <p:nvPr/>
          </p:nvSpPr>
          <p:spPr>
            <a:xfrm>
              <a:off x="10017" y="410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 184"/>
            <p:cNvSpPr/>
            <p:nvPr/>
          </p:nvSpPr>
          <p:spPr>
            <a:xfrm>
              <a:off x="10244" y="45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4" name=" 184"/>
            <p:cNvSpPr/>
            <p:nvPr/>
          </p:nvSpPr>
          <p:spPr>
            <a:xfrm>
              <a:off x="10583" y="5021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5" name=" 184"/>
            <p:cNvSpPr/>
            <p:nvPr/>
          </p:nvSpPr>
          <p:spPr>
            <a:xfrm>
              <a:off x="10925" y="5248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46" name="直接箭头连接符 45"/>
            <p:cNvCxnSpPr>
              <a:stCxn id="40" idx="4"/>
            </p:cNvCxnSpPr>
            <p:nvPr/>
          </p:nvCxnSpPr>
          <p:spPr>
            <a:xfrm>
              <a:off x="9904" y="3132"/>
              <a:ext cx="18" cy="453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" name="直接箭头连接符 46"/>
            <p:cNvCxnSpPr/>
            <p:nvPr/>
          </p:nvCxnSpPr>
          <p:spPr>
            <a:xfrm>
              <a:off x="9922" y="3788"/>
              <a:ext cx="113" cy="47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直接箭头连接符 47"/>
            <p:cNvCxnSpPr/>
            <p:nvPr/>
          </p:nvCxnSpPr>
          <p:spPr>
            <a:xfrm>
              <a:off x="10129" y="4330"/>
              <a:ext cx="133" cy="276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" name="直接箭头连接符 48"/>
            <p:cNvCxnSpPr>
              <a:endCxn id="44" idx="2"/>
            </p:cNvCxnSpPr>
            <p:nvPr/>
          </p:nvCxnSpPr>
          <p:spPr>
            <a:xfrm>
              <a:off x="10349" y="4795"/>
              <a:ext cx="234" cy="34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直接箭头连接符 49"/>
            <p:cNvCxnSpPr>
              <a:endCxn id="45" idx="3"/>
            </p:cNvCxnSpPr>
            <p:nvPr/>
          </p:nvCxnSpPr>
          <p:spPr>
            <a:xfrm>
              <a:off x="10829" y="5173"/>
              <a:ext cx="129" cy="269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1" name="弧形 50"/>
            <p:cNvSpPr/>
            <p:nvPr/>
          </p:nvSpPr>
          <p:spPr>
            <a:xfrm rot="16200000">
              <a:off x="8523" y="5069"/>
              <a:ext cx="5362" cy="2787"/>
            </a:xfrm>
            <a:prstGeom prst="arc">
              <a:avLst>
                <a:gd name="adj1" fmla="val 5196556"/>
                <a:gd name="adj2" fmla="val 1629644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FF66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 184"/>
            <p:cNvSpPr/>
            <p:nvPr/>
          </p:nvSpPr>
          <p:spPr>
            <a:xfrm>
              <a:off x="9677" y="652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3" name=" 184"/>
            <p:cNvSpPr/>
            <p:nvPr/>
          </p:nvSpPr>
          <p:spPr>
            <a:xfrm>
              <a:off x="12371" y="7216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4" name=" 184"/>
            <p:cNvSpPr/>
            <p:nvPr/>
          </p:nvSpPr>
          <p:spPr>
            <a:xfrm>
              <a:off x="9954" y="7884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5" name=" 184"/>
            <p:cNvSpPr/>
            <p:nvPr/>
          </p:nvSpPr>
          <p:spPr>
            <a:xfrm>
              <a:off x="11960" y="8463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56" name=" 184"/>
            <p:cNvSpPr/>
            <p:nvPr/>
          </p:nvSpPr>
          <p:spPr>
            <a:xfrm>
              <a:off x="10520" y="8802"/>
              <a:ext cx="227" cy="227"/>
            </a:xfrm>
            <a:prstGeom prst="ellipse">
              <a:avLst/>
            </a:pr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57" name="直接箭头连接符 56"/>
            <p:cNvCxnSpPr>
              <a:endCxn id="55" idx="2"/>
            </p:cNvCxnSpPr>
            <p:nvPr/>
          </p:nvCxnSpPr>
          <p:spPr>
            <a:xfrm flipV="1">
              <a:off x="10829" y="8577"/>
              <a:ext cx="1131" cy="225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直接箭头连接符 57"/>
            <p:cNvCxnSpPr>
              <a:stCxn id="55" idx="1"/>
              <a:endCxn id="54" idx="6"/>
            </p:cNvCxnSpPr>
            <p:nvPr/>
          </p:nvCxnSpPr>
          <p:spPr>
            <a:xfrm flipH="1" flipV="1">
              <a:off x="10181" y="7998"/>
              <a:ext cx="1812" cy="49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>
            <a:xfrm flipV="1">
              <a:off x="10262" y="7441"/>
              <a:ext cx="1928" cy="45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直接箭头连接符 59"/>
            <p:cNvCxnSpPr>
              <a:stCxn id="53" idx="1"/>
            </p:cNvCxnSpPr>
            <p:nvPr/>
          </p:nvCxnSpPr>
          <p:spPr>
            <a:xfrm flipH="1" flipV="1">
              <a:off x="9922" y="6761"/>
              <a:ext cx="2482" cy="488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61" name="文本框 60"/>
          <p:cNvSpPr txBox="1"/>
          <p:nvPr/>
        </p:nvSpPr>
        <p:spPr>
          <a:xfrm>
            <a:off x="6724015" y="432181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24015" y="5855970"/>
            <a:ext cx="37909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θ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4" name="object 5"/>
          <p:cNvSpPr/>
          <p:nvPr/>
        </p:nvSpPr>
        <p:spPr>
          <a:xfrm>
            <a:off x="7569835" y="4615180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"/>
          <p:cNvSpPr/>
          <p:nvPr/>
        </p:nvSpPr>
        <p:spPr>
          <a:xfrm>
            <a:off x="7569835" y="315023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文本框 65"/>
          <p:cNvSpPr txBox="1"/>
          <p:nvPr/>
        </p:nvSpPr>
        <p:spPr>
          <a:xfrm>
            <a:off x="7807960" y="3026410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太小</a:t>
            </a:r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7753985" y="4453255"/>
            <a:ext cx="119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太大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794250" y="6162675"/>
            <a:ext cx="431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测试     值：</a:t>
            </a:r>
            <a:r>
              <a:rPr lang="en-US" altLang="zh-CN"/>
              <a:t>0.001,0.003,0.01,0.03,0.1,...</a:t>
            </a:r>
            <a:endParaRPr lang="en-US" altLang="zh-CN"/>
          </a:p>
        </p:txBody>
      </p:sp>
      <p:sp>
        <p:nvSpPr>
          <p:cNvPr id="70" name="object 5"/>
          <p:cNvSpPr/>
          <p:nvPr/>
        </p:nvSpPr>
        <p:spPr>
          <a:xfrm>
            <a:off x="5424170" y="6296025"/>
            <a:ext cx="184150" cy="139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 </a:t>
            </a:r>
            <a:r>
              <a:rPr lang="zh-CN" altLang="en-US" dirty="0" smtClean="0"/>
              <a:t>特征及多项式回归</a:t>
            </a:r>
            <a:endParaRPr lang="zh-CN" altLang="en-US" dirty="0" smtClean="0"/>
          </a:p>
        </p:txBody>
      </p:sp>
      <p:sp>
        <p:nvSpPr>
          <p:cNvPr id="14" name="object 2"/>
          <p:cNvSpPr txBox="1">
            <a:spLocks noGrp="1"/>
          </p:cNvSpPr>
          <p:nvPr/>
        </p:nvSpPr>
        <p:spPr>
          <a:xfrm>
            <a:off x="96520" y="973455"/>
            <a:ext cx="3772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房屋价格预测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132080" y="1358265"/>
            <a:ext cx="5385816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95" y="870585"/>
            <a:ext cx="2476500" cy="2038350"/>
          </a:xfrm>
          <a:prstGeom prst="rect">
            <a:avLst/>
          </a:prstGeom>
        </p:spPr>
      </p:pic>
      <p:sp>
        <p:nvSpPr>
          <p:cNvPr id="20" name="object 2"/>
          <p:cNvSpPr txBox="1">
            <a:spLocks noGrp="1"/>
          </p:cNvSpPr>
          <p:nvPr/>
        </p:nvSpPr>
        <p:spPr>
          <a:xfrm>
            <a:off x="97472" y="1821180"/>
            <a:ext cx="28263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多项式回归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3"/>
          <p:cNvSpPr txBox="1"/>
          <p:nvPr/>
        </p:nvSpPr>
        <p:spPr>
          <a:xfrm>
            <a:off x="99394" y="3040380"/>
            <a:ext cx="486409" cy="56578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1920" marR="5080" indent="-109855">
              <a:lnSpc>
                <a:spcPts val="2100"/>
              </a:lnSpc>
              <a:spcBef>
                <a:spcPts val="22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  (y)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 txBox="1"/>
          <p:nvPr/>
        </p:nvSpPr>
        <p:spPr>
          <a:xfrm>
            <a:off x="2153919" y="4411980"/>
            <a:ext cx="6762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65" dirty="0">
                <a:latin typeface="Calibri" panose="020F0502020204030204"/>
                <a:cs typeface="Calibri" panose="020F0502020204030204"/>
              </a:rPr>
              <a:t>面积</a:t>
            </a:r>
            <a:r>
              <a:rPr sz="1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(x)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5"/>
          <p:cNvSpPr/>
          <p:nvPr/>
        </p:nvSpPr>
        <p:spPr>
          <a:xfrm>
            <a:off x="5512815" y="3079622"/>
            <a:ext cx="2023110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6"/>
          <p:cNvSpPr/>
          <p:nvPr/>
        </p:nvSpPr>
        <p:spPr>
          <a:xfrm>
            <a:off x="5504180" y="3757498"/>
            <a:ext cx="2985516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7"/>
          <p:cNvSpPr/>
          <p:nvPr/>
        </p:nvSpPr>
        <p:spPr>
          <a:xfrm>
            <a:off x="3309620" y="4620895"/>
            <a:ext cx="3537585" cy="2552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8"/>
          <p:cNvSpPr/>
          <p:nvPr/>
        </p:nvSpPr>
        <p:spPr>
          <a:xfrm>
            <a:off x="3978470" y="4944745"/>
            <a:ext cx="4265295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9"/>
          <p:cNvSpPr/>
          <p:nvPr/>
        </p:nvSpPr>
        <p:spPr>
          <a:xfrm>
            <a:off x="3353106" y="5392322"/>
            <a:ext cx="1215389" cy="2552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0"/>
          <p:cNvSpPr/>
          <p:nvPr/>
        </p:nvSpPr>
        <p:spPr>
          <a:xfrm>
            <a:off x="4687892" y="5382662"/>
            <a:ext cx="1329690" cy="274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11"/>
          <p:cNvSpPr/>
          <p:nvPr/>
        </p:nvSpPr>
        <p:spPr>
          <a:xfrm>
            <a:off x="6204591" y="5392238"/>
            <a:ext cx="1331595" cy="274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12"/>
          <p:cNvSpPr/>
          <p:nvPr/>
        </p:nvSpPr>
        <p:spPr>
          <a:xfrm>
            <a:off x="699330" y="2414930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551"/>
                </a:moveTo>
                <a:lnTo>
                  <a:pt x="0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13"/>
          <p:cNvSpPr/>
          <p:nvPr/>
        </p:nvSpPr>
        <p:spPr>
          <a:xfrm>
            <a:off x="658921" y="437789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14"/>
          <p:cNvSpPr/>
          <p:nvPr/>
        </p:nvSpPr>
        <p:spPr>
          <a:xfrm>
            <a:off x="658921" y="409941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15"/>
          <p:cNvSpPr/>
          <p:nvPr/>
        </p:nvSpPr>
        <p:spPr>
          <a:xfrm>
            <a:off x="658921" y="381678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16"/>
          <p:cNvSpPr/>
          <p:nvPr/>
        </p:nvSpPr>
        <p:spPr>
          <a:xfrm>
            <a:off x="658921" y="353830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17"/>
          <p:cNvSpPr/>
          <p:nvPr/>
        </p:nvSpPr>
        <p:spPr>
          <a:xfrm>
            <a:off x="658921" y="3255670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18"/>
          <p:cNvSpPr/>
          <p:nvPr/>
        </p:nvSpPr>
        <p:spPr>
          <a:xfrm>
            <a:off x="658921" y="2977194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19"/>
          <p:cNvSpPr/>
          <p:nvPr/>
        </p:nvSpPr>
        <p:spPr>
          <a:xfrm>
            <a:off x="658921" y="2694561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20"/>
          <p:cNvSpPr/>
          <p:nvPr/>
        </p:nvSpPr>
        <p:spPr>
          <a:xfrm>
            <a:off x="658921" y="2416085"/>
            <a:ext cx="40640" cy="0"/>
          </a:xfrm>
          <a:custGeom>
            <a:avLst/>
            <a:gdLst/>
            <a:ahLst/>
            <a:cxnLst/>
            <a:rect l="l" t="t" r="r" b="b"/>
            <a:pathLst>
              <a:path w="40640">
                <a:moveTo>
                  <a:pt x="0" y="0"/>
                </a:moveTo>
                <a:lnTo>
                  <a:pt x="40409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21"/>
          <p:cNvSpPr/>
          <p:nvPr/>
        </p:nvSpPr>
        <p:spPr>
          <a:xfrm>
            <a:off x="699330" y="4379480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5092" y="0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22"/>
          <p:cNvSpPr/>
          <p:nvPr/>
        </p:nvSpPr>
        <p:spPr>
          <a:xfrm>
            <a:off x="700485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23"/>
          <p:cNvSpPr/>
          <p:nvPr/>
        </p:nvSpPr>
        <p:spPr>
          <a:xfrm>
            <a:off x="1486038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24"/>
          <p:cNvSpPr/>
          <p:nvPr/>
        </p:nvSpPr>
        <p:spPr>
          <a:xfrm>
            <a:off x="227159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25"/>
          <p:cNvSpPr/>
          <p:nvPr/>
        </p:nvSpPr>
        <p:spPr>
          <a:xfrm>
            <a:off x="3061301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26"/>
          <p:cNvSpPr/>
          <p:nvPr/>
        </p:nvSpPr>
        <p:spPr>
          <a:xfrm>
            <a:off x="384685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27"/>
          <p:cNvSpPr/>
          <p:nvPr/>
        </p:nvSpPr>
        <p:spPr>
          <a:xfrm>
            <a:off x="4632402" y="4377886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64"/>
                </a:lnTo>
              </a:path>
            </a:pathLst>
          </a:custGeom>
          <a:ln w="9525">
            <a:solidFill>
              <a:srgbClr val="9898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28"/>
          <p:cNvSpPr/>
          <p:nvPr/>
        </p:nvSpPr>
        <p:spPr>
          <a:xfrm>
            <a:off x="1113675" y="3789796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29"/>
          <p:cNvSpPr/>
          <p:nvPr/>
        </p:nvSpPr>
        <p:spPr>
          <a:xfrm>
            <a:off x="1296555" y="341988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30"/>
          <p:cNvSpPr/>
          <p:nvPr/>
        </p:nvSpPr>
        <p:spPr>
          <a:xfrm>
            <a:off x="1529308" y="31413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31"/>
          <p:cNvSpPr/>
          <p:nvPr/>
        </p:nvSpPr>
        <p:spPr>
          <a:xfrm>
            <a:off x="1849348" y="2954365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32"/>
          <p:cNvSpPr/>
          <p:nvPr/>
        </p:nvSpPr>
        <p:spPr>
          <a:xfrm>
            <a:off x="1965731" y="268419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33"/>
          <p:cNvSpPr/>
          <p:nvPr/>
        </p:nvSpPr>
        <p:spPr>
          <a:xfrm>
            <a:off x="2393835" y="271329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34"/>
          <p:cNvSpPr/>
          <p:nvPr/>
        </p:nvSpPr>
        <p:spPr>
          <a:xfrm>
            <a:off x="2447861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35"/>
          <p:cNvSpPr/>
          <p:nvPr/>
        </p:nvSpPr>
        <p:spPr>
          <a:xfrm>
            <a:off x="3017291" y="270498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36"/>
          <p:cNvSpPr/>
          <p:nvPr/>
        </p:nvSpPr>
        <p:spPr>
          <a:xfrm>
            <a:off x="3108731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37"/>
          <p:cNvSpPr/>
          <p:nvPr/>
        </p:nvSpPr>
        <p:spPr>
          <a:xfrm>
            <a:off x="3353955" y="255950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8"/>
          <p:cNvSpPr/>
          <p:nvPr/>
        </p:nvSpPr>
        <p:spPr>
          <a:xfrm>
            <a:off x="2792844" y="250131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39"/>
          <p:cNvSpPr/>
          <p:nvPr/>
        </p:nvSpPr>
        <p:spPr>
          <a:xfrm>
            <a:off x="3752964" y="2659267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40"/>
          <p:cNvSpPr/>
          <p:nvPr/>
        </p:nvSpPr>
        <p:spPr>
          <a:xfrm>
            <a:off x="3744645" y="2401572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41"/>
          <p:cNvSpPr/>
          <p:nvPr/>
        </p:nvSpPr>
        <p:spPr>
          <a:xfrm>
            <a:off x="1766227" y="335337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42"/>
          <p:cNvSpPr/>
          <p:nvPr/>
        </p:nvSpPr>
        <p:spPr>
          <a:xfrm>
            <a:off x="1342275" y="309984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43"/>
          <p:cNvSpPr/>
          <p:nvPr/>
        </p:nvSpPr>
        <p:spPr>
          <a:xfrm>
            <a:off x="1649844" y="256782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44"/>
          <p:cNvSpPr/>
          <p:nvPr/>
        </p:nvSpPr>
        <p:spPr>
          <a:xfrm>
            <a:off x="2140292" y="2434820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45"/>
          <p:cNvSpPr/>
          <p:nvPr/>
        </p:nvSpPr>
        <p:spPr>
          <a:xfrm>
            <a:off x="2709722" y="2688363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6"/>
          <p:cNvSpPr/>
          <p:nvPr/>
        </p:nvSpPr>
        <p:spPr>
          <a:xfrm>
            <a:off x="4060532" y="2592758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47"/>
          <p:cNvSpPr/>
          <p:nvPr/>
        </p:nvSpPr>
        <p:spPr>
          <a:xfrm>
            <a:off x="1703882" y="2763179"/>
            <a:ext cx="103909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5"/>
          <p:cNvSpPr/>
          <p:nvPr/>
        </p:nvSpPr>
        <p:spPr>
          <a:xfrm>
            <a:off x="3309619" y="5846648"/>
            <a:ext cx="3630929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6"/>
          <p:cNvSpPr/>
          <p:nvPr/>
        </p:nvSpPr>
        <p:spPr>
          <a:xfrm>
            <a:off x="3309620" y="6327741"/>
            <a:ext cx="379476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38" y="1040765"/>
            <a:ext cx="181737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-5" dirty="0">
                <a:solidFill>
                  <a:srgbClr val="000000"/>
                </a:solidFill>
              </a:rPr>
              <a:t>化简</a:t>
            </a:r>
            <a:r>
              <a:rPr sz="2400" spc="-5" dirty="0">
                <a:solidFill>
                  <a:srgbClr val="000000"/>
                </a:solidFill>
              </a:rPr>
              <a:t>1D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501140" y="1100748"/>
            <a:ext cx="918972" cy="3063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4400" y="1575003"/>
            <a:ext cx="2571750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11011" y="1157597"/>
            <a:ext cx="0" cy="1697989"/>
          </a:xfrm>
          <a:custGeom>
            <a:avLst/>
            <a:gdLst/>
            <a:ahLst/>
            <a:cxnLst/>
            <a:rect l="l" t="t" r="r" b="b"/>
            <a:pathLst>
              <a:path h="1697989">
                <a:moveTo>
                  <a:pt x="0" y="169743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96787" y="1127836"/>
            <a:ext cx="228447" cy="163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7400" y="2687548"/>
            <a:ext cx="2134870" cy="0"/>
          </a:xfrm>
          <a:custGeom>
            <a:avLst/>
            <a:gdLst/>
            <a:ahLst/>
            <a:cxnLst/>
            <a:rect l="l" t="t" r="r" b="b"/>
            <a:pathLst>
              <a:path w="2134870">
                <a:moveTo>
                  <a:pt x="0" y="0"/>
                </a:moveTo>
                <a:lnTo>
                  <a:pt x="2134798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68929" y="2573329"/>
            <a:ext cx="163020" cy="228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74433" y="2778657"/>
            <a:ext cx="104409" cy="16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3967" y="1515168"/>
            <a:ext cx="436288" cy="224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12"/>
          <p:cNvSpPr/>
          <p:nvPr/>
        </p:nvSpPr>
        <p:spPr>
          <a:xfrm>
            <a:off x="380999" y="3522345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>
                <a:moveTo>
                  <a:pt x="0" y="0"/>
                </a:moveTo>
                <a:lnTo>
                  <a:pt x="830579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3884675"/>
            <a:ext cx="1170432" cy="267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38400" y="3647186"/>
            <a:ext cx="5719572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2416" y="4593381"/>
            <a:ext cx="2297430" cy="4366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71468" y="4563104"/>
            <a:ext cx="15303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49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对每一个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869" y="5280362"/>
            <a:ext cx="1639061" cy="2766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72199" y="1479156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0" y="0"/>
                </a:moveTo>
                <a:lnTo>
                  <a:pt x="3175" y="73468"/>
                </a:lnTo>
                <a:lnTo>
                  <a:pt x="8426" y="142569"/>
                </a:lnTo>
                <a:lnTo>
                  <a:pt x="15631" y="207526"/>
                </a:lnTo>
                <a:lnTo>
                  <a:pt x="24667" y="268561"/>
                </a:lnTo>
                <a:lnTo>
                  <a:pt x="35414" y="325897"/>
                </a:lnTo>
                <a:lnTo>
                  <a:pt x="47748" y="379758"/>
                </a:lnTo>
                <a:lnTo>
                  <a:pt x="61548" y="430367"/>
                </a:lnTo>
                <a:lnTo>
                  <a:pt x="76691" y="477945"/>
                </a:lnTo>
                <a:lnTo>
                  <a:pt x="93055" y="522717"/>
                </a:lnTo>
                <a:lnTo>
                  <a:pt x="110518" y="564905"/>
                </a:lnTo>
                <a:lnTo>
                  <a:pt x="128958" y="604732"/>
                </a:lnTo>
                <a:lnTo>
                  <a:pt x="148253" y="642420"/>
                </a:lnTo>
                <a:lnTo>
                  <a:pt x="168281" y="678194"/>
                </a:lnTo>
                <a:lnTo>
                  <a:pt x="188919" y="712276"/>
                </a:lnTo>
                <a:lnTo>
                  <a:pt x="210045" y="744888"/>
                </a:lnTo>
                <a:lnTo>
                  <a:pt x="253275" y="806597"/>
                </a:lnTo>
                <a:lnTo>
                  <a:pt x="309584" y="877357"/>
                </a:lnTo>
                <a:lnTo>
                  <a:pt x="347000" y="913527"/>
                </a:lnTo>
                <a:lnTo>
                  <a:pt x="386943" y="944894"/>
                </a:lnTo>
                <a:lnTo>
                  <a:pt x="428974" y="971706"/>
                </a:lnTo>
                <a:lnTo>
                  <a:pt x="472654" y="994208"/>
                </a:lnTo>
                <a:lnTo>
                  <a:pt x="517543" y="1012649"/>
                </a:lnTo>
                <a:lnTo>
                  <a:pt x="563202" y="1027273"/>
                </a:lnTo>
                <a:lnTo>
                  <a:pt x="609191" y="1038328"/>
                </a:lnTo>
                <a:lnTo>
                  <a:pt x="655071" y="1046061"/>
                </a:lnTo>
                <a:lnTo>
                  <a:pt x="700402" y="1050717"/>
                </a:lnTo>
                <a:lnTo>
                  <a:pt x="744745" y="1052544"/>
                </a:lnTo>
                <a:lnTo>
                  <a:pt x="787661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9414" y="1478940"/>
            <a:ext cx="788035" cy="1052830"/>
          </a:xfrm>
          <a:custGeom>
            <a:avLst/>
            <a:gdLst/>
            <a:ahLst/>
            <a:cxnLst/>
            <a:rect l="l" t="t" r="r" b="b"/>
            <a:pathLst>
              <a:path w="788034" h="1052830">
                <a:moveTo>
                  <a:pt x="787661" y="0"/>
                </a:moveTo>
                <a:lnTo>
                  <a:pt x="784486" y="73468"/>
                </a:lnTo>
                <a:lnTo>
                  <a:pt x="779235" y="142569"/>
                </a:lnTo>
                <a:lnTo>
                  <a:pt x="772029" y="207526"/>
                </a:lnTo>
                <a:lnTo>
                  <a:pt x="762993" y="268561"/>
                </a:lnTo>
                <a:lnTo>
                  <a:pt x="752246" y="325898"/>
                </a:lnTo>
                <a:lnTo>
                  <a:pt x="739912" y="379759"/>
                </a:lnTo>
                <a:lnTo>
                  <a:pt x="726112" y="430367"/>
                </a:lnTo>
                <a:lnTo>
                  <a:pt x="710969" y="477945"/>
                </a:lnTo>
                <a:lnTo>
                  <a:pt x="694605" y="522717"/>
                </a:lnTo>
                <a:lnTo>
                  <a:pt x="677142" y="564905"/>
                </a:lnTo>
                <a:lnTo>
                  <a:pt x="658702" y="604732"/>
                </a:lnTo>
                <a:lnTo>
                  <a:pt x="639407" y="642420"/>
                </a:lnTo>
                <a:lnTo>
                  <a:pt x="619379" y="678194"/>
                </a:lnTo>
                <a:lnTo>
                  <a:pt x="598741" y="712276"/>
                </a:lnTo>
                <a:lnTo>
                  <a:pt x="577614" y="744888"/>
                </a:lnTo>
                <a:lnTo>
                  <a:pt x="534384" y="806597"/>
                </a:lnTo>
                <a:lnTo>
                  <a:pt x="478076" y="877357"/>
                </a:lnTo>
                <a:lnTo>
                  <a:pt x="440660" y="913527"/>
                </a:lnTo>
                <a:lnTo>
                  <a:pt x="400717" y="944894"/>
                </a:lnTo>
                <a:lnTo>
                  <a:pt x="358686" y="971706"/>
                </a:lnTo>
                <a:lnTo>
                  <a:pt x="315006" y="994209"/>
                </a:lnTo>
                <a:lnTo>
                  <a:pt x="270117" y="1012649"/>
                </a:lnTo>
                <a:lnTo>
                  <a:pt x="224458" y="1027273"/>
                </a:lnTo>
                <a:lnTo>
                  <a:pt x="178470" y="1038328"/>
                </a:lnTo>
                <a:lnTo>
                  <a:pt x="132590" y="1046061"/>
                </a:lnTo>
                <a:lnTo>
                  <a:pt x="87259" y="1050717"/>
                </a:lnTo>
                <a:lnTo>
                  <a:pt x="42915" y="1052545"/>
                </a:lnTo>
                <a:lnTo>
                  <a:pt x="0" y="1051789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24715" y="4522995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7199" y="0"/>
                </a:moveTo>
                <a:lnTo>
                  <a:pt x="0" y="0"/>
                </a:lnTo>
              </a:path>
            </a:pathLst>
          </a:custGeom>
          <a:ln w="28576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对象 -2147482622"/>
          <p:cNvGraphicFramePr>
            <a:graphicFrameLocks noChangeAspect="1"/>
          </p:cNvGraphicFramePr>
          <p:nvPr/>
        </p:nvGraphicFramePr>
        <p:xfrm>
          <a:off x="864235" y="1984375"/>
          <a:ext cx="2192020" cy="87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990600" imgH="393700" progId="Equation.KSEE3">
                  <p:embed/>
                </p:oleObj>
              </mc:Choice>
              <mc:Fallback>
                <p:oleObj name="" r:id="rId11" imgW="990600" imgH="3937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4235" y="1984375"/>
                        <a:ext cx="2192020" cy="871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835660" y="292544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662748" y="2901315"/>
          <a:ext cx="281305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3" imgW="127000" imgH="177165" progId="Equation.KSEE3">
                  <p:embed/>
                </p:oleObj>
              </mc:Choice>
              <mc:Fallback>
                <p:oleObj name="" r:id="rId13" imgW="127000" imgH="177165" progId="Equation.KSEE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62748" y="2901315"/>
                        <a:ext cx="281305" cy="3924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4604385" y="4525010"/>
          <a:ext cx="36576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5" imgW="165100" imgH="241300" progId="Equation.KSEE3">
                  <p:embed/>
                </p:oleObj>
              </mc:Choice>
              <mc:Fallback>
                <p:oleObj name="" r:id="rId15" imgW="165100" imgH="241300" progId="Equation.KSEE3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4385" y="4525010"/>
                        <a:ext cx="365760" cy="534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63905" y="5208905"/>
            <a:ext cx="1936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求解出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1798528" y="1630243"/>
            <a:ext cx="90995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Size</a:t>
            </a:r>
            <a:r>
              <a:rPr sz="16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(feet</a:t>
            </a:r>
            <a:r>
              <a:rPr sz="1575" b="1" baseline="260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0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6670" indent="-2730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bedrooms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3685" y="1630243"/>
            <a:ext cx="91186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13360" indent="-213995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Number</a:t>
            </a:r>
            <a:r>
              <a:rPr sz="16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 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ﬂoors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8172" y="1630243"/>
            <a:ext cx="107315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47015" indent="-247650">
              <a:lnSpc>
                <a:spcPts val="1900"/>
              </a:lnSpc>
            </a:pPr>
            <a:r>
              <a:rPr sz="1600" b="1" dirty="0">
                <a:latin typeface="Calibri" panose="020F0502020204030204"/>
                <a:cs typeface="Calibri" panose="020F0502020204030204"/>
              </a:rPr>
              <a:t>Age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16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home </a:t>
            </a:r>
            <a:r>
              <a:rPr sz="1600" b="1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(years)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8048" y="1630243"/>
            <a:ext cx="110553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1845"/>
              </a:lnSpc>
            </a:pPr>
            <a:r>
              <a:rPr sz="1600" b="1" spc="-5" dirty="0">
                <a:latin typeface="Calibri" panose="020F0502020204030204"/>
                <a:cs typeface="Calibri" panose="020F0502020204030204"/>
              </a:rPr>
              <a:t>Price</a:t>
            </a:r>
            <a:r>
              <a:rPr sz="1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b="1" spc="-5" dirty="0">
                <a:latin typeface="Calibri" panose="020F0502020204030204"/>
                <a:cs typeface="Calibri" panose="020F0502020204030204"/>
              </a:rPr>
              <a:t>($1000)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1571" y="243155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2104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38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1366" y="243155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8834" y="243155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6803" y="243155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460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2021571" y="2713498"/>
            <a:ext cx="46355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1416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338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81366" y="271349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5718834" y="271349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40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7146803" y="271349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232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2021571" y="2995438"/>
            <a:ext cx="464184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1534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338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4481366" y="299543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 txBox="1"/>
          <p:nvPr/>
        </p:nvSpPr>
        <p:spPr>
          <a:xfrm>
            <a:off x="5718834" y="2995438"/>
            <a:ext cx="2317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30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146803" y="299543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315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20795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852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3338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4481366" y="3277378"/>
            <a:ext cx="11620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5718834" y="3277378"/>
            <a:ext cx="2324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36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6"/>
          <p:cNvSpPr txBox="1"/>
          <p:nvPr/>
        </p:nvSpPr>
        <p:spPr>
          <a:xfrm>
            <a:off x="7146803" y="3277378"/>
            <a:ext cx="34798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>
              <a:lnSpc>
                <a:spcPts val="207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178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1688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8" y="800100"/>
                </a:lnTo>
                <a:lnTo>
                  <a:pt x="114299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831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2999" y="800100"/>
                </a:lnTo>
                <a:lnTo>
                  <a:pt x="11429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974604" y="1612900"/>
            <a:ext cx="1143000" cy="800100"/>
          </a:xfrm>
          <a:custGeom>
            <a:avLst/>
            <a:gdLst/>
            <a:ahLst/>
            <a:cxnLst/>
            <a:rect l="l" t="t" r="r" b="b"/>
            <a:pathLst>
              <a:path w="1143000" h="800100">
                <a:moveTo>
                  <a:pt x="0" y="800100"/>
                </a:moveTo>
                <a:lnTo>
                  <a:pt x="1143000" y="800100"/>
                </a:lnTo>
                <a:lnTo>
                  <a:pt x="1143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5117604" y="1612900"/>
            <a:ext cx="1447800" cy="800100"/>
          </a:xfrm>
          <a:custGeom>
            <a:avLst/>
            <a:gdLst/>
            <a:ahLst/>
            <a:cxnLst/>
            <a:rect l="l" t="t" r="r" b="b"/>
            <a:pathLst>
              <a:path w="1447800" h="800100">
                <a:moveTo>
                  <a:pt x="0" y="800100"/>
                </a:moveTo>
                <a:lnTo>
                  <a:pt x="1447799" y="800100"/>
                </a:lnTo>
                <a:lnTo>
                  <a:pt x="1447799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6565404" y="1612900"/>
            <a:ext cx="1524000" cy="800100"/>
          </a:xfrm>
          <a:custGeom>
            <a:avLst/>
            <a:gdLst/>
            <a:ahLst/>
            <a:cxnLst/>
            <a:rect l="l" t="t" r="r" b="b"/>
            <a:pathLst>
              <a:path w="1524000" h="800100">
                <a:moveTo>
                  <a:pt x="0" y="800100"/>
                </a:moveTo>
                <a:lnTo>
                  <a:pt x="1524000" y="800100"/>
                </a:lnTo>
                <a:lnTo>
                  <a:pt x="1524000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1688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831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974604" y="241300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5117604" y="241300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6565404" y="241300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1688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2831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974604" y="269493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5117604" y="269493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6565404" y="269493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688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2831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3974604" y="2976879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5117604" y="2976879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6565404" y="2976879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1688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8" y="281939"/>
                </a:lnTo>
                <a:lnTo>
                  <a:pt x="1142998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831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2999" y="281939"/>
                </a:lnTo>
                <a:lnTo>
                  <a:pt x="11429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3974604" y="3258820"/>
            <a:ext cx="1143000" cy="281940"/>
          </a:xfrm>
          <a:custGeom>
            <a:avLst/>
            <a:gdLst/>
            <a:ahLst/>
            <a:cxnLst/>
            <a:rect l="l" t="t" r="r" b="b"/>
            <a:pathLst>
              <a:path w="1143000" h="281939">
                <a:moveTo>
                  <a:pt x="0" y="281939"/>
                </a:moveTo>
                <a:lnTo>
                  <a:pt x="1143000" y="281939"/>
                </a:lnTo>
                <a:lnTo>
                  <a:pt x="1143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5117604" y="3258820"/>
            <a:ext cx="1447800" cy="281940"/>
          </a:xfrm>
          <a:custGeom>
            <a:avLst/>
            <a:gdLst/>
            <a:ahLst/>
            <a:cxnLst/>
            <a:rect l="l" t="t" r="r" b="b"/>
            <a:pathLst>
              <a:path w="1447800" h="281939">
                <a:moveTo>
                  <a:pt x="0" y="281939"/>
                </a:moveTo>
                <a:lnTo>
                  <a:pt x="1447799" y="281939"/>
                </a:lnTo>
                <a:lnTo>
                  <a:pt x="1447799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6565404" y="3258820"/>
            <a:ext cx="1524000" cy="281940"/>
          </a:xfrm>
          <a:custGeom>
            <a:avLst/>
            <a:gdLst/>
            <a:ahLst/>
            <a:cxnLst/>
            <a:rect l="l" t="t" r="r" b="b"/>
            <a:pathLst>
              <a:path w="1524000" h="281939">
                <a:moveTo>
                  <a:pt x="0" y="281939"/>
                </a:moveTo>
                <a:lnTo>
                  <a:pt x="1524000" y="281939"/>
                </a:lnTo>
                <a:lnTo>
                  <a:pt x="1524000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graphicFrame>
        <p:nvGraphicFramePr>
          <p:cNvPr id="53" name="object 52"/>
          <p:cNvGraphicFramePr>
            <a:graphicFrameLocks noGrp="1"/>
          </p:cNvGraphicFramePr>
          <p:nvPr/>
        </p:nvGraphicFramePr>
        <p:xfrm>
          <a:off x="220980" y="1063605"/>
          <a:ext cx="7868284" cy="2490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960"/>
                <a:gridCol w="1152525"/>
                <a:gridCol w="1143000"/>
                <a:gridCol w="1143000"/>
                <a:gridCol w="1447800"/>
                <a:gridCol w="1523999"/>
              </a:tblGrid>
              <a:tr h="1349375">
                <a:tc>
                  <a:txBody>
                    <a:bodyPr/>
                    <a:p>
                      <a:pPr marL="31750">
                        <a:lnSpc>
                          <a:spcPts val="2765"/>
                        </a:lnSpc>
                      </a:pPr>
                      <a:r>
                        <a:rPr lang="zh-CN" sz="2400" spc="-5" dirty="0">
                          <a:latin typeface="Calibri" panose="020F0502020204030204"/>
                          <a:cs typeface="Calibri" panose="020F0502020204030204"/>
                        </a:rPr>
                        <a:t>实例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:</a:t>
                      </a:r>
                      <a:endParaRPr sz="24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lang="zh-CN" sz="1600" b="1" spc="-35" dirty="0">
                          <a:latin typeface="Calibri" panose="020F0502020204030204"/>
                          <a:cs typeface="Calibri" panose="020F0502020204030204"/>
                        </a:rPr>
                        <a:t>面积</a:t>
                      </a:r>
                      <a:r>
                        <a:rPr sz="1600" b="1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(feet</a:t>
                      </a:r>
                      <a:r>
                        <a:rPr sz="1575" b="1" baseline="260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r>
                        <a:rPr sz="1600" b="1" dirty="0">
                          <a:latin typeface="Calibri" panose="020F0502020204030204"/>
                          <a:cs typeface="Calibri" panose="020F0502020204030204"/>
                        </a:rPr>
                        <a:t>)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5415" marR="104775" indent="-2730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卧室数量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32105" marR="104775" indent="-213995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楼层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7515" marR="176530" indent="-247650">
                        <a:lnSpc>
                          <a:spcPts val="1900"/>
                        </a:lnSpc>
                      </a:pPr>
                      <a:r>
                        <a:rPr lang="zh-CN" sz="1600">
                          <a:latin typeface="Calibri" panose="020F0502020204030204"/>
                          <a:cs typeface="Calibri" panose="020F0502020204030204"/>
                        </a:rPr>
                        <a:t>房龄（年）</a:t>
                      </a:r>
                      <a:endParaRPr lang="zh-CN"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lang="zh-CN" sz="1600" b="1" spc="-20" dirty="0">
                          <a:latin typeface="Calibri" panose="020F0502020204030204"/>
                          <a:cs typeface="Calibri" panose="020F0502020204030204"/>
                        </a:rPr>
                        <a:t>价格</a:t>
                      </a:r>
                      <a:r>
                        <a:rPr sz="1600" b="1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600" b="1" spc="-5" dirty="0">
                          <a:latin typeface="Calibri" panose="020F0502020204030204"/>
                          <a:cs typeface="Calibri" panose="020F0502020204030204"/>
                        </a:rPr>
                        <a:t>($1000)</a:t>
                      </a:r>
                      <a:endParaRPr sz="16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450">
                <a:tc>
                  <a:txBody>
                    <a:bodyPr/>
                    <a:p>
                      <a:pPr marL="3200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2104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460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1416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130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1534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30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80035">
                <a:tc>
                  <a:txBody>
                    <a:bodyPr/>
                    <a:p>
                      <a:pPr marL="3200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15240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852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p>
                      <a:pPr marL="5715" algn="ctr">
                        <a:lnSpc>
                          <a:spcPts val="2085"/>
                        </a:lnSpc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178</a:t>
                      </a:r>
                      <a:endParaRPr sz="18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54" name="object 53"/>
          <p:cNvSpPr/>
          <p:nvPr/>
        </p:nvSpPr>
        <p:spPr>
          <a:xfrm>
            <a:off x="982924" y="2222500"/>
            <a:ext cx="230504" cy="1543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5" name="object 54"/>
          <p:cNvSpPr/>
          <p:nvPr/>
        </p:nvSpPr>
        <p:spPr>
          <a:xfrm>
            <a:off x="2152434" y="2222500"/>
            <a:ext cx="222885" cy="15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object 55"/>
          <p:cNvSpPr/>
          <p:nvPr/>
        </p:nvSpPr>
        <p:spPr>
          <a:xfrm>
            <a:off x="3274885" y="2222500"/>
            <a:ext cx="228600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7" name="object 56"/>
          <p:cNvSpPr/>
          <p:nvPr/>
        </p:nvSpPr>
        <p:spPr>
          <a:xfrm>
            <a:off x="4418546" y="2222500"/>
            <a:ext cx="230504" cy="154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57"/>
          <p:cNvSpPr/>
          <p:nvPr/>
        </p:nvSpPr>
        <p:spPr>
          <a:xfrm>
            <a:off x="7253770" y="2218689"/>
            <a:ext cx="120014" cy="163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58"/>
          <p:cNvSpPr/>
          <p:nvPr/>
        </p:nvSpPr>
        <p:spPr>
          <a:xfrm>
            <a:off x="5726455" y="2218689"/>
            <a:ext cx="234314" cy="150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59"/>
          <p:cNvSpPr/>
          <p:nvPr/>
        </p:nvSpPr>
        <p:spPr>
          <a:xfrm>
            <a:off x="1068628" y="1148854"/>
            <a:ext cx="729614" cy="175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1" name="object 60"/>
          <p:cNvSpPr/>
          <p:nvPr/>
        </p:nvSpPr>
        <p:spPr>
          <a:xfrm>
            <a:off x="1642668" y="3772342"/>
            <a:ext cx="2969895" cy="12153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2" name="object 61"/>
          <p:cNvSpPr/>
          <p:nvPr/>
        </p:nvSpPr>
        <p:spPr>
          <a:xfrm>
            <a:off x="5876747" y="3802241"/>
            <a:ext cx="1101089" cy="1215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3" name="object 62"/>
          <p:cNvSpPr/>
          <p:nvPr/>
        </p:nvSpPr>
        <p:spPr>
          <a:xfrm>
            <a:off x="1642668" y="5292531"/>
            <a:ext cx="2053590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</a:t>
            </a:r>
            <a:r>
              <a:rPr lang="zh-CN" altLang="en-US" dirty="0" smtClean="0"/>
              <a:t>正规方程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531140" y="1466837"/>
            <a:ext cx="13468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个特征</a:t>
            </a:r>
            <a:r>
              <a:rPr sz="28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8190" y="1611261"/>
            <a:ext cx="194690" cy="160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5188" y="1364627"/>
            <a:ext cx="2752090" cy="10795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lang="zh-CN" sz="2800" b="1" spc="-5" dirty="0">
                <a:latin typeface="Calibri" panose="020F0502020204030204"/>
                <a:cs typeface="Calibri" panose="020F0502020204030204"/>
              </a:rPr>
              <a:t>训练实例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33655" algn="ctr">
              <a:lnSpc>
                <a:spcPct val="100000"/>
              </a:lnSpc>
              <a:spcBef>
                <a:spcPts val="805"/>
              </a:spcBef>
            </a:pPr>
            <a:r>
              <a:rPr lang="zh-CN" sz="28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梯度下降</a:t>
            </a:r>
            <a:endParaRPr lang="zh-CN" sz="2800" u="heavy" spc="-5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852623"/>
            <a:ext cx="200025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1959" y="2672778"/>
            <a:ext cx="37160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1630">
              <a:lnSpc>
                <a:spcPts val="333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6870" algn="l"/>
                <a:tab pos="357505" algn="l"/>
                <a:tab pos="294449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5600" indent="-341630">
              <a:lnSpc>
                <a:spcPts val="3330"/>
              </a:lnSpc>
              <a:buFont typeface="Arial" panose="020B0604020202020204"/>
              <a:buChar char="•"/>
              <a:tabLst>
                <a:tab pos="356870" algn="l"/>
                <a:tab pos="35750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需要多次迭代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marR="965835" indent="-342900">
              <a:lnSpc>
                <a:spcPts val="3300"/>
              </a:lnSpc>
              <a:spcBef>
                <a:spcPts val="185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5621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当    值很大时，运行良好</a:t>
            </a:r>
            <a:endParaRPr lang="en-US" alt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0020" y="3564890"/>
            <a:ext cx="1448180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78070" y="1780057"/>
            <a:ext cx="3541395" cy="249872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1865"/>
              </a:spcBef>
            </a:pPr>
            <a:r>
              <a:rPr lang="zh-CN" sz="2800" u="heavy" spc="-20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正规方程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spcBef>
                <a:spcPts val="177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3397885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不需要选择学习率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ts val="333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不需要迭代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5600" indent="-342900">
              <a:lnSpc>
                <a:spcPct val="100000"/>
              </a:lnSpc>
              <a:spcBef>
                <a:spcPts val="6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需要计算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 panose="020B0604020202020204"/>
              <a:buChar char="•"/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 如果    太大，运行太慢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1388" y="2821304"/>
            <a:ext cx="200023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5880" y="3717290"/>
            <a:ext cx="194691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12"/>
          <p:cNvSpPr/>
          <p:nvPr/>
        </p:nvSpPr>
        <p:spPr>
          <a:xfrm>
            <a:off x="5937504" y="4016375"/>
            <a:ext cx="194689" cy="1600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文本框 12"/>
          <p:cNvSpPr txBox="1"/>
          <p:nvPr/>
        </p:nvSpPr>
        <p:spPr>
          <a:xfrm>
            <a:off x="4820285" y="4615815"/>
            <a:ext cx="3855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注：如果矩阵（</a:t>
            </a:r>
            <a:r>
              <a:rPr lang="en-US" altLang="zh-CN" sz="2000" b="1"/>
              <a:t>X</a:t>
            </a:r>
            <a:r>
              <a:rPr lang="en-US" altLang="zh-CN" sz="2000" b="1" baseline="30000"/>
              <a:t>T</a:t>
            </a:r>
            <a:r>
              <a:rPr lang="en-US" altLang="zh-CN" sz="2000" b="1"/>
              <a:t>X</a:t>
            </a:r>
            <a:r>
              <a:rPr lang="zh-CN" altLang="en-US" sz="2000" b="1"/>
              <a:t>）不可逆，则正规方程无解；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1066801" y="3354832"/>
            <a:ext cx="1492300" cy="367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3"/>
          <p:cNvSpPr txBox="1"/>
          <p:nvPr/>
        </p:nvSpPr>
        <p:spPr>
          <a:xfrm>
            <a:off x="459740" y="1036320"/>
            <a:ext cx="7900670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分类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546100">
              <a:lnSpc>
                <a:spcPts val="2840"/>
              </a:lnSpc>
              <a:spcBef>
                <a:spcPts val="19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Email: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垃圾邮件</a:t>
            </a: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正常邮件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网上交易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诈骗与否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?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546100" marR="1964055">
              <a:lnSpc>
                <a:spcPts val="2900"/>
              </a:lnSpc>
              <a:spcBef>
                <a:spcPts val="4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 /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良性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负类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良性肿瘤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2743835" marR="5080">
              <a:lnSpc>
                <a:spcPts val="5700"/>
              </a:lnSpc>
              <a:spcBef>
                <a:spcPts val="50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1: “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正类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(e.g.,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恶性肿瘤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逻辑回归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3696601" y="2851785"/>
            <a:ext cx="116776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肿瘤大小</a:t>
            </a:r>
            <a:endParaRPr lang="zh-CN" altLang="en-US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4870" y="2812808"/>
            <a:ext cx="6725284" cy="6350"/>
          </a:xfrm>
          <a:custGeom>
            <a:avLst/>
            <a:gdLst/>
            <a:ahLst/>
            <a:cxnLst/>
            <a:rect l="l" t="t" r="r" b="b"/>
            <a:pathLst>
              <a:path w="6725284" h="6350">
                <a:moveTo>
                  <a:pt x="0" y="0"/>
                </a:moveTo>
                <a:lnTo>
                  <a:pt x="6725055" y="632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8226567" y="2704800"/>
            <a:ext cx="163115" cy="2284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558165" y="3783330"/>
            <a:ext cx="33356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0052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分类输出阈值               为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0.5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0750" y="3776586"/>
            <a:ext cx="678941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557402" y="4332484"/>
            <a:ext cx="148361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2143909" y="4267786"/>
            <a:ext cx="1955800" cy="983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1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 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则</a:t>
            </a:r>
            <a:r>
              <a:rPr sz="2400" dirty="0">
                <a:latin typeface="Calibri" panose="020F0502020204030204"/>
                <a:cs typeface="Calibri" panose="020F0502020204030204"/>
              </a:rPr>
              <a:t>“y =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0”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402" y="4928778"/>
            <a:ext cx="1483614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1744306" y="1248689"/>
            <a:ext cx="0" cy="1917064"/>
          </a:xfrm>
          <a:custGeom>
            <a:avLst/>
            <a:gdLst/>
            <a:ahLst/>
            <a:cxnLst/>
            <a:rect l="l" t="t" r="r" b="b"/>
            <a:pathLst>
              <a:path h="1917064">
                <a:moveTo>
                  <a:pt x="0" y="19165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3" name="object 12"/>
          <p:cNvSpPr/>
          <p:nvPr/>
        </p:nvSpPr>
        <p:spPr>
          <a:xfrm>
            <a:off x="1630079" y="1218933"/>
            <a:ext cx="228441" cy="163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1634870" y="2812808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5">
                <a:moveTo>
                  <a:pt x="0" y="0"/>
                </a:moveTo>
                <a:lnTo>
                  <a:pt x="360085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6"/>
          <p:cNvSpPr txBox="1">
            <a:spLocks noGrp="1"/>
          </p:cNvSpPr>
          <p:nvPr/>
        </p:nvSpPr>
        <p:spPr>
          <a:xfrm>
            <a:off x="59690" y="1953895"/>
            <a:ext cx="22409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none" dirty="0">
                <a:solidFill>
                  <a:srgbClr val="000000"/>
                </a:solidFill>
              </a:rPr>
              <a:t>Malignant</a:t>
            </a:r>
            <a:r>
              <a:rPr sz="2000" u="none" spc="-85" dirty="0">
                <a:solidFill>
                  <a:srgbClr val="000000"/>
                </a:solidFill>
              </a:rPr>
              <a:t> </a:t>
            </a:r>
            <a:r>
              <a:rPr sz="2000" u="none" dirty="0">
                <a:solidFill>
                  <a:srgbClr val="000000"/>
                </a:solidFill>
              </a:rPr>
              <a:t>? </a:t>
            </a:r>
            <a:r>
              <a:rPr lang="en-US" sz="2000" u="none" dirty="0">
                <a:solidFill>
                  <a:srgbClr val="000000"/>
                </a:solidFill>
              </a:rPr>
              <a:t>0.5</a:t>
            </a:r>
            <a:endParaRPr lang="en-US" sz="2000" u="none" dirty="0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0310" y="1392110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(Yes)</a:t>
            </a:r>
            <a:r>
              <a:rPr sz="1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0310" y="2646934"/>
            <a:ext cx="59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(No)</a:t>
            </a:r>
            <a:r>
              <a:rPr sz="1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70380" y="2115820"/>
            <a:ext cx="603123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文本框 19"/>
          <p:cNvSpPr txBox="1"/>
          <p:nvPr/>
        </p:nvSpPr>
        <p:spPr>
          <a:xfrm>
            <a:off x="357632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58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086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41215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99618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08700" y="128079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5145" y="2561590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4216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77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580640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04795" y="2558415"/>
            <a:ext cx="576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Arial" panose="020B0604020202020204" pitchFamily="3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1951990" y="1052830"/>
            <a:ext cx="3196590" cy="20923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>
          <a:xfrm>
            <a:off x="4095115" y="3729355"/>
            <a:ext cx="0" cy="196151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object 2"/>
          <p:cNvSpPr/>
          <p:nvPr/>
        </p:nvSpPr>
        <p:spPr>
          <a:xfrm>
            <a:off x="4659630" y="4222115"/>
            <a:ext cx="851535" cy="384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"/>
          <p:cNvSpPr txBox="1"/>
          <p:nvPr/>
        </p:nvSpPr>
        <p:spPr>
          <a:xfrm>
            <a:off x="4659630" y="3711575"/>
            <a:ext cx="4133850" cy="215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分类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lang="en-US" sz="2800" dirty="0">
                <a:latin typeface="Calibri" panose="020F0502020204030204"/>
                <a:cs typeface="Calibri" panose="020F0502020204030204"/>
              </a:rPr>
              <a:t>= 0 or 1</a:t>
            </a: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0330" algn="l"/>
                <a:tab pos="3100070" algn="l"/>
                <a:tab pos="3578225" algn="l"/>
                <a:tab pos="4058920" algn="l"/>
                <a:tab pos="4691380" algn="l"/>
              </a:tabLst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         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     </a:t>
            </a:r>
            <a:r>
              <a:rPr sz="2800" dirty="0">
                <a:latin typeface="Calibri" panose="020F0502020204030204"/>
                <a:cs typeface="Calibri" panose="020F0502020204030204"/>
              </a:rPr>
              <a:t>&gt; 1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or </a:t>
            </a:r>
            <a:r>
              <a:rPr sz="2800" dirty="0">
                <a:latin typeface="Calibri" panose="020F0502020204030204"/>
                <a:cs typeface="Calibri" panose="020F0502020204030204"/>
              </a:rPr>
              <a:t>&lt;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0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/>
                <a:cs typeface="Times New Roman" panose="02020603050405020304"/>
              </a:rPr>
              <a:t>逻辑回归</a:t>
            </a:r>
            <a:endParaRPr lang="zh-CN" altLang="en-US" sz="20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4"/>
          <p:cNvSpPr/>
          <p:nvPr/>
        </p:nvSpPr>
        <p:spPr>
          <a:xfrm>
            <a:off x="5967095" y="4857115"/>
            <a:ext cx="2295525" cy="389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6726555" y="4643755"/>
            <a:ext cx="1640205" cy="10401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en-US" sz="20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形函数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800"/>
              </a:lnSpc>
              <a:spcBef>
                <a:spcPts val="26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逻辑函数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40" y="901344"/>
            <a:ext cx="3302000" cy="89027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逻辑回归模型</a:t>
            </a:r>
            <a:endParaRPr lang="zh-CN" sz="2400" b="1" u="none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zh-CN" sz="2400"/>
              <a:t>预期</a:t>
            </a:r>
            <a:endParaRPr lang="zh-CN" sz="2400"/>
          </a:p>
        </p:txBody>
      </p:sp>
      <p:sp>
        <p:nvSpPr>
          <p:cNvPr id="5" name="object 5"/>
          <p:cNvSpPr/>
          <p:nvPr/>
        </p:nvSpPr>
        <p:spPr>
          <a:xfrm>
            <a:off x="1197102" y="1464945"/>
            <a:ext cx="1801368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81214" y="231288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77980" y="412700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99550" y="4012780"/>
            <a:ext cx="163029" cy="228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726555" y="248342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7107555" y="41810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76250" y="2099945"/>
          <a:ext cx="2844800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016000" imgH="1079500" progId="Equation.KSEE3">
                  <p:embed/>
                </p:oleObj>
              </mc:Choice>
              <mc:Fallback>
                <p:oleObj name="" r:id="rId3" imgW="1016000" imgH="10795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250" y="2099945"/>
                        <a:ext cx="2844800" cy="302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373120" y="3369310"/>
            <a:ext cx="1908810" cy="0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4" name="弧形 13"/>
          <p:cNvSpPr/>
          <p:nvPr/>
        </p:nvSpPr>
        <p:spPr>
          <a:xfrm>
            <a:off x="5094605" y="260540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弧形 14"/>
          <p:cNvSpPr/>
          <p:nvPr/>
        </p:nvSpPr>
        <p:spPr>
          <a:xfrm rot="10800000">
            <a:off x="7158990" y="266065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80580" y="259270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矩形 16"/>
          <p:cNvSpPr/>
          <p:nvPr/>
        </p:nvSpPr>
        <p:spPr>
          <a:xfrm>
            <a:off x="394970" y="2852420"/>
            <a:ext cx="2736215" cy="10801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2498725" y="163499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3"/>
          <p:cNvSpPr/>
          <p:nvPr/>
        </p:nvSpPr>
        <p:spPr>
          <a:xfrm>
            <a:off x="2433955" y="3624580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4"/>
          <p:cNvSpPr/>
          <p:nvPr/>
        </p:nvSpPr>
        <p:spPr>
          <a:xfrm>
            <a:off x="2433955" y="3126232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2433955" y="262940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2433955" y="2131053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2433955" y="1634229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2497963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/>
          <p:nvPr/>
        </p:nvSpPr>
        <p:spPr>
          <a:xfrm>
            <a:off x="249720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0"/>
          <p:cNvSpPr/>
          <p:nvPr/>
        </p:nvSpPr>
        <p:spPr>
          <a:xfrm>
            <a:off x="3358260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4219321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507885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939917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6799452" y="3559810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54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12665" y="2066290"/>
            <a:ext cx="138430" cy="17716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988438" y="296951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8438" y="247268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8438" y="147751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3446" y="373151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90907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1113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306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>
            <a:spLocks noGrp="1"/>
          </p:cNvSpPr>
          <p:nvPr/>
        </p:nvSpPr>
        <p:spPr>
          <a:xfrm>
            <a:off x="531494" y="1015745"/>
            <a:ext cx="363918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房价预测</a:t>
            </a:r>
            <a:endParaRPr lang="zh-CN" sz="2800"/>
          </a:p>
        </p:txBody>
      </p:sp>
      <p:sp>
        <p:nvSpPr>
          <p:cNvPr id="34" name="object 34"/>
          <p:cNvSpPr txBox="1"/>
          <p:nvPr/>
        </p:nvSpPr>
        <p:spPr>
          <a:xfrm>
            <a:off x="993266" y="2308097"/>
            <a:ext cx="8464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10" dirty="0">
                <a:latin typeface="Calibri" panose="020F0502020204030204"/>
                <a:cs typeface="Calibri" panose="020F0502020204030204"/>
              </a:rPr>
              <a:t>价格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($)  in</a:t>
            </a:r>
            <a:r>
              <a:rPr sz="1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1000’s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00251" y="3640436"/>
            <a:ext cx="1303655" cy="62547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873760" algn="l"/>
              </a:tabLst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1000	150</a:t>
            </a:r>
            <a:r>
              <a:rPr lang="zh-CN" sz="1600" spc="-5" dirty="0">
                <a:latin typeface="Calibri" panose="020F0502020204030204"/>
                <a:cs typeface="Calibri" panose="020F0502020204030204"/>
              </a:rPr>
              <a:t>面积（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feet</a:t>
            </a:r>
            <a:r>
              <a:rPr sz="1800" spc="-22" baseline="25000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sz="1800" spc="-22" dirty="0">
                <a:latin typeface="Calibri" panose="020F0502020204030204"/>
                <a:cs typeface="Calibri" panose="020F0502020204030204"/>
              </a:rPr>
              <a:t>）</a:t>
            </a:r>
            <a:endParaRPr lang="zh-CN" sz="1800" spc="-22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25135" y="4739005"/>
            <a:ext cx="2551430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ctr">
              <a:lnSpc>
                <a:spcPct val="10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回归       </a:t>
            </a:r>
            <a:endParaRPr lang="zh-CN" sz="2400" u="heavy" dirty="0">
              <a:uFill>
                <a:solidFill>
                  <a:srgbClr val="000000"/>
                </a:solidFill>
              </a:uFill>
              <a:latin typeface="Calibri" panose="020F0502020204030204"/>
              <a:cs typeface="Calibri" panose="020F0502020204030204"/>
            </a:endParaRPr>
          </a:p>
          <a:p>
            <a:pPr marL="354965" marR="5080" indent="-342900">
              <a:lnSpc>
                <a:spcPct val="100000"/>
              </a:lnSpc>
              <a:spcBef>
                <a:spcPts val="100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预测价格是连续的</a:t>
            </a:r>
            <a:endParaRPr lang="zh-CN" sz="2400" spc="-1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535" y="4665980"/>
            <a:ext cx="24282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zh-CN" sz="2400" u="heavy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监督式学习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lang="zh-CN" sz="2400" spc="-10" dirty="0">
                <a:latin typeface="Calibri" panose="020F0502020204030204"/>
                <a:cs typeface="Calibri" panose="020F0502020204030204"/>
              </a:rPr>
              <a:t>标准答案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”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50" dirty="0">
                <a:latin typeface="Calibri" panose="020F0502020204030204"/>
                <a:cs typeface="Calibri" panose="020F0502020204030204"/>
              </a:rPr>
              <a:t>已知</a:t>
            </a:r>
            <a:endParaRPr lang="zh-CN" sz="2400" spc="-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81296" y="4739386"/>
            <a:ext cx="0" cy="1066800"/>
          </a:xfrm>
          <a:custGeom>
            <a:avLst/>
            <a:gdLst/>
            <a:ahLst/>
            <a:cxnLst/>
            <a:rect l="l" t="t" r="r" b="b"/>
            <a:pathLst>
              <a:path h="1066800">
                <a:moveTo>
                  <a:pt x="0" y="0"/>
                </a:moveTo>
                <a:lnTo>
                  <a:pt x="0" y="1066800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2055" y="2622550"/>
            <a:ext cx="149352" cy="1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2"/>
          <p:cNvSpPr/>
          <p:nvPr/>
        </p:nvSpPr>
        <p:spPr>
          <a:xfrm>
            <a:off x="2498725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186684" y="27382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26"/>
          <p:cNvSpPr txBox="1"/>
          <p:nvPr/>
        </p:nvSpPr>
        <p:spPr>
          <a:xfrm>
            <a:off x="1988438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7"/>
          <p:cNvSpPr txBox="1"/>
          <p:nvPr/>
        </p:nvSpPr>
        <p:spPr>
          <a:xfrm>
            <a:off x="1988438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8"/>
          <p:cNvSpPr txBox="1"/>
          <p:nvPr/>
        </p:nvSpPr>
        <p:spPr>
          <a:xfrm>
            <a:off x="1988438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8"/>
          <p:cNvSpPr/>
          <p:nvPr/>
        </p:nvSpPr>
        <p:spPr>
          <a:xfrm>
            <a:off x="2498598" y="3624580"/>
            <a:ext cx="4302760" cy="0"/>
          </a:xfrm>
          <a:custGeom>
            <a:avLst/>
            <a:gdLst/>
            <a:ahLst/>
            <a:cxnLst/>
            <a:rect l="l" t="t" r="r" b="b"/>
            <a:pathLst>
              <a:path w="4302759">
                <a:moveTo>
                  <a:pt x="0" y="0"/>
                </a:moveTo>
                <a:lnTo>
                  <a:pt x="4302252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30"/>
          <p:cNvSpPr txBox="1"/>
          <p:nvPr/>
        </p:nvSpPr>
        <p:spPr>
          <a:xfrm>
            <a:off x="3191542" y="3731512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5721748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6582941" y="3731512"/>
            <a:ext cx="438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5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2"/>
          <p:cNvSpPr/>
          <p:nvPr/>
        </p:nvSpPr>
        <p:spPr>
          <a:xfrm>
            <a:off x="2499360" y="1631181"/>
            <a:ext cx="0" cy="1988820"/>
          </a:xfrm>
          <a:custGeom>
            <a:avLst/>
            <a:gdLst/>
            <a:ahLst/>
            <a:cxnLst/>
            <a:rect l="l" t="t" r="r" b="b"/>
            <a:pathLst>
              <a:path h="1988820">
                <a:moveTo>
                  <a:pt x="0" y="0"/>
                </a:moveTo>
                <a:lnTo>
                  <a:pt x="0" y="1988820"/>
                </a:lnTo>
              </a:path>
            </a:pathLst>
          </a:custGeom>
          <a:ln w="38100">
            <a:solidFill>
              <a:srgbClr val="858585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053459" y="21311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4" name="object 26"/>
          <p:cNvSpPr txBox="1"/>
          <p:nvPr/>
        </p:nvSpPr>
        <p:spPr>
          <a:xfrm>
            <a:off x="1989073" y="2965703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217805"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27"/>
          <p:cNvSpPr txBox="1"/>
          <p:nvPr/>
        </p:nvSpPr>
        <p:spPr>
          <a:xfrm>
            <a:off x="1989073" y="2468879"/>
            <a:ext cx="33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28"/>
          <p:cNvSpPr txBox="1"/>
          <p:nvPr/>
        </p:nvSpPr>
        <p:spPr>
          <a:xfrm>
            <a:off x="1989073" y="1473707"/>
            <a:ext cx="334010" cy="76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4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0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23"/>
          <p:cNvSpPr/>
          <p:nvPr/>
        </p:nvSpPr>
        <p:spPr>
          <a:xfrm>
            <a:off x="3834384" y="25502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0" name="object 23"/>
          <p:cNvSpPr/>
          <p:nvPr/>
        </p:nvSpPr>
        <p:spPr>
          <a:xfrm>
            <a:off x="4311904" y="196735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2" name="object 23"/>
          <p:cNvSpPr/>
          <p:nvPr/>
        </p:nvSpPr>
        <p:spPr>
          <a:xfrm>
            <a:off x="5138674" y="163588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3" name="object 23"/>
          <p:cNvSpPr/>
          <p:nvPr/>
        </p:nvSpPr>
        <p:spPr>
          <a:xfrm>
            <a:off x="5774309" y="1552695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4" name="object 23"/>
          <p:cNvSpPr/>
          <p:nvPr/>
        </p:nvSpPr>
        <p:spPr>
          <a:xfrm>
            <a:off x="3525774" y="2458840"/>
            <a:ext cx="166116" cy="164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6" name="弧形 55"/>
          <p:cNvSpPr/>
          <p:nvPr/>
        </p:nvSpPr>
        <p:spPr>
          <a:xfrm rot="15120000">
            <a:off x="5758815" y="-2396490"/>
            <a:ext cx="2009140" cy="9702165"/>
          </a:xfrm>
          <a:prstGeom prst="arc">
            <a:avLst>
              <a:gd name="adj1" fmla="val 16667405"/>
              <a:gd name="adj2" fmla="val 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假设表示</a:t>
            </a:r>
            <a:endParaRPr lang="zh-CN" altLang="en-US" dirty="0" smtClean="0"/>
          </a:p>
        </p:txBody>
      </p:sp>
      <p:sp>
        <p:nvSpPr>
          <p:cNvPr id="13" name="object 2"/>
          <p:cNvSpPr/>
          <p:nvPr/>
        </p:nvSpPr>
        <p:spPr>
          <a:xfrm>
            <a:off x="546735" y="1606905"/>
            <a:ext cx="678942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3"/>
          <p:cNvSpPr/>
          <p:nvPr/>
        </p:nvSpPr>
        <p:spPr>
          <a:xfrm>
            <a:off x="2093379" y="2070100"/>
            <a:ext cx="3808476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9" name="object 4"/>
          <p:cNvSpPr/>
          <p:nvPr/>
        </p:nvSpPr>
        <p:spPr>
          <a:xfrm>
            <a:off x="2053564" y="2936227"/>
            <a:ext cx="1495044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0" name="object 5"/>
          <p:cNvSpPr txBox="1"/>
          <p:nvPr/>
        </p:nvSpPr>
        <p:spPr>
          <a:xfrm>
            <a:off x="244475" y="873125"/>
            <a:ext cx="7583805" cy="35909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假设输出解释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079500">
              <a:lnSpc>
                <a:spcPct val="100000"/>
              </a:lnSpc>
              <a:spcBef>
                <a:spcPts val="12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=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对于给定的输入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，估算的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概率；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273685">
              <a:lnSpc>
                <a:spcPct val="100000"/>
              </a:lnSpc>
              <a:spcBef>
                <a:spcPts val="2145"/>
              </a:spcBef>
              <a:tabLst>
                <a:tab pos="1545590" algn="l"/>
              </a:tabLst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 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如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Times New Roman" panose="02020603050405020304"/>
              <a:cs typeface="Times New Roman" panose="02020603050405020304"/>
            </a:endParaRPr>
          </a:p>
          <a:p>
            <a:pPr marL="3175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告诉病人该肿瘤为恶性肿瘤的概率为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70%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3764915" marR="5080" indent="-138430">
              <a:lnSpc>
                <a:spcPts val="2800"/>
              </a:lnSpc>
              <a:spcBef>
                <a:spcPts val="2585"/>
              </a:spcBef>
              <a:tabLst>
                <a:tab pos="62223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参数设置为 ，给定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x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时，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y=1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的概率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6"/>
          <p:cNvSpPr/>
          <p:nvPr/>
        </p:nvSpPr>
        <p:spPr>
          <a:xfrm>
            <a:off x="5141214" y="4138533"/>
            <a:ext cx="128015" cy="217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2" name="object 7"/>
          <p:cNvSpPr/>
          <p:nvPr/>
        </p:nvSpPr>
        <p:spPr>
          <a:xfrm>
            <a:off x="3835056" y="4535170"/>
            <a:ext cx="4267199" cy="657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13" name="object 2"/>
          <p:cNvSpPr txBox="1">
            <a:spLocks noGrp="1"/>
          </p:cNvSpPr>
          <p:nvPr/>
        </p:nvSpPr>
        <p:spPr>
          <a:xfrm>
            <a:off x="316230" y="964565"/>
            <a:ext cx="23488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13167" y="1703070"/>
            <a:ext cx="2322956" cy="3840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4"/>
          <p:cNvSpPr/>
          <p:nvPr/>
        </p:nvSpPr>
        <p:spPr>
          <a:xfrm>
            <a:off x="691641" y="2246490"/>
            <a:ext cx="1978914" cy="45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7"/>
          <p:cNvSpPr/>
          <p:nvPr/>
        </p:nvSpPr>
        <p:spPr>
          <a:xfrm>
            <a:off x="739775" y="3603701"/>
            <a:ext cx="657225" cy="254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8"/>
          <p:cNvSpPr/>
          <p:nvPr/>
        </p:nvSpPr>
        <p:spPr>
          <a:xfrm>
            <a:off x="2358390" y="3603891"/>
            <a:ext cx="1421790" cy="293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11"/>
          <p:cNvSpPr/>
          <p:nvPr/>
        </p:nvSpPr>
        <p:spPr>
          <a:xfrm>
            <a:off x="710183" y="4274237"/>
            <a:ext cx="670369" cy="254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12"/>
          <p:cNvSpPr/>
          <p:nvPr/>
        </p:nvSpPr>
        <p:spPr>
          <a:xfrm>
            <a:off x="2342133" y="4274427"/>
            <a:ext cx="1421790" cy="293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9" name="直接箭头连接符 48"/>
          <p:cNvCxnSpPr/>
          <p:nvPr/>
        </p:nvCxnSpPr>
        <p:spPr>
          <a:xfrm flipH="1">
            <a:off x="144589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>
            <a:off x="145415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47285" y="3538220"/>
          <a:ext cx="979170" cy="391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7" imgW="508000" imgH="203200" progId="Equation.KSEE3">
                  <p:embed/>
                </p:oleObj>
              </mc:Choice>
              <mc:Fallback>
                <p:oleObj name="" r:id="rId7" imgW="508000" imgH="2032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47285" y="3538220"/>
                        <a:ext cx="979170" cy="3917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直接箭头连接符 58"/>
          <p:cNvCxnSpPr/>
          <p:nvPr/>
        </p:nvCxnSpPr>
        <p:spPr>
          <a:xfrm flipH="1">
            <a:off x="3997325" y="3750310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0" name="直接箭头连接符 59"/>
          <p:cNvCxnSpPr/>
          <p:nvPr/>
        </p:nvCxnSpPr>
        <p:spPr>
          <a:xfrm flipH="1">
            <a:off x="3995420" y="4401185"/>
            <a:ext cx="84074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1" name="object 6"/>
          <p:cNvSpPr/>
          <p:nvPr/>
        </p:nvSpPr>
        <p:spPr>
          <a:xfrm>
            <a:off x="6965949" y="1308316"/>
            <a:ext cx="0" cy="1814195"/>
          </a:xfrm>
          <a:custGeom>
            <a:avLst/>
            <a:gdLst/>
            <a:ahLst/>
            <a:cxnLst/>
            <a:rect l="l" t="t" r="r" b="b"/>
            <a:pathLst>
              <a:path h="1814195">
                <a:moveTo>
                  <a:pt x="0" y="1814118"/>
                </a:moveTo>
                <a:lnTo>
                  <a:pt x="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8"/>
          <p:cNvSpPr/>
          <p:nvPr/>
        </p:nvSpPr>
        <p:spPr>
          <a:xfrm>
            <a:off x="5162715" y="3122434"/>
            <a:ext cx="3755390" cy="0"/>
          </a:xfrm>
          <a:custGeom>
            <a:avLst/>
            <a:gdLst/>
            <a:ahLst/>
            <a:cxnLst/>
            <a:rect l="l" t="t" r="r" b="b"/>
            <a:pathLst>
              <a:path w="3755390">
                <a:moveTo>
                  <a:pt x="0" y="0"/>
                </a:moveTo>
                <a:lnTo>
                  <a:pt x="375483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3" name="object 9"/>
          <p:cNvSpPr/>
          <p:nvPr/>
        </p:nvSpPr>
        <p:spPr>
          <a:xfrm>
            <a:off x="8784285" y="3008210"/>
            <a:ext cx="163029" cy="228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4" name="object 11"/>
          <p:cNvSpPr txBox="1"/>
          <p:nvPr/>
        </p:nvSpPr>
        <p:spPr>
          <a:xfrm>
            <a:off x="6511290" y="1478851"/>
            <a:ext cx="315595" cy="107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1</a:t>
            </a:r>
            <a:endParaRPr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pc="-5" dirty="0">
                <a:latin typeface="Calibri" panose="020F0502020204030204"/>
                <a:cs typeface="Calibri" panose="020F0502020204030204"/>
              </a:rPr>
              <a:t>0</a:t>
            </a:r>
            <a:r>
              <a:rPr dirty="0">
                <a:latin typeface="Calibri" panose="020F0502020204030204"/>
                <a:cs typeface="Calibri" panose="020F0502020204030204"/>
              </a:rPr>
              <a:t>.5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12"/>
          <p:cNvSpPr txBox="1"/>
          <p:nvPr/>
        </p:nvSpPr>
        <p:spPr>
          <a:xfrm>
            <a:off x="6892290" y="317651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0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弧形 65"/>
          <p:cNvSpPr/>
          <p:nvPr/>
        </p:nvSpPr>
        <p:spPr>
          <a:xfrm>
            <a:off x="4879340" y="1600835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弧形 66"/>
          <p:cNvSpPr/>
          <p:nvPr/>
        </p:nvSpPr>
        <p:spPr>
          <a:xfrm rot="10800000">
            <a:off x="6943725" y="1656080"/>
            <a:ext cx="2086610" cy="1478280"/>
          </a:xfrm>
          <a:prstGeom prst="arc">
            <a:avLst>
              <a:gd name="adj1" fmla="val 21499366"/>
              <a:gd name="adj2" fmla="val 5071925"/>
            </a:avLst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6965315" y="1588135"/>
            <a:ext cx="1842770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892040" y="4116705"/>
          <a:ext cx="1059180" cy="42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" name="" r:id="rId10" imgW="508000" imgH="203200" progId="Equation.KSEE3">
                  <p:embed/>
                </p:oleObj>
              </mc:Choice>
              <mc:Fallback>
                <p:oleObj name="" r:id="rId10" imgW="508000" imgH="203200" progId="Equation.KSEE3">
                  <p:embed/>
                  <p:pic>
                    <p:nvPicPr>
                      <p:cNvPr id="0" name="图片 6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2040" y="4116705"/>
                        <a:ext cx="1059180" cy="4235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判别边界</a:t>
            </a:r>
            <a:endParaRPr lang="zh-CN" altLang="en-US" dirty="0" smtClean="0"/>
          </a:p>
        </p:txBody>
      </p:sp>
      <p:sp>
        <p:nvSpPr>
          <p:cNvPr id="2" name="object 2"/>
          <p:cNvSpPr/>
          <p:nvPr/>
        </p:nvSpPr>
        <p:spPr>
          <a:xfrm>
            <a:off x="898030" y="1278995"/>
            <a:ext cx="0" cy="1670685"/>
          </a:xfrm>
          <a:custGeom>
            <a:avLst/>
            <a:gdLst/>
            <a:ahLst/>
            <a:cxnLst/>
            <a:rect l="l" t="t" r="r" b="b"/>
            <a:pathLst>
              <a:path h="1670685">
                <a:moveTo>
                  <a:pt x="0" y="167024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839076" y="1253794"/>
            <a:ext cx="117908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75887" y="2843809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5">
                <a:moveTo>
                  <a:pt x="0" y="0"/>
                </a:moveTo>
                <a:lnTo>
                  <a:pt x="172262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07818" y="2784855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387985" y="749300"/>
            <a:ext cx="23939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判别边界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3241" y="2456878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8465" y="284641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9891" y="2070646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5115" y="246016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351" y="1681327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2"/>
          <p:cNvSpPr/>
          <p:nvPr/>
        </p:nvSpPr>
        <p:spPr>
          <a:xfrm>
            <a:off x="855573" y="2070862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114" y="1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65731" y="2806489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679486" y="2799834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900640" y="2804610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1290167" y="2799377"/>
            <a:ext cx="0" cy="98425"/>
          </a:xfrm>
          <a:custGeom>
            <a:avLst/>
            <a:gdLst/>
            <a:ahLst/>
            <a:cxnLst/>
            <a:rect l="l" t="t" r="r" b="b"/>
            <a:pathLst>
              <a:path h="98425">
                <a:moveTo>
                  <a:pt x="0" y="9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969081" y="2144471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1061099" y="238015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974854" y="1892020"/>
            <a:ext cx="172489" cy="17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240929" y="224760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1205179" y="257515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1394358" y="247322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979891" y="259063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1704620" y="187799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361695" y="1515281"/>
            <a:ext cx="136331" cy="136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655306" y="1647843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84275" y="1398339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1965034" y="1600333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1537931" y="2645943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69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19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19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2049984" y="1865496"/>
            <a:ext cx="136331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1931607" y="2085828"/>
            <a:ext cx="136331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2049895" y="2332881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2247456" y="20706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1813447" y="1382680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 txBox="1"/>
          <p:nvPr/>
        </p:nvSpPr>
        <p:spPr>
          <a:xfrm>
            <a:off x="378967" y="1017089"/>
            <a:ext cx="422909" cy="158940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7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1968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R="29845" algn="r">
              <a:lnSpc>
                <a:spcPct val="100000"/>
              </a:lnSpc>
              <a:spcBef>
                <a:spcPts val="1470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6"/>
          <p:cNvSpPr/>
          <p:nvPr/>
        </p:nvSpPr>
        <p:spPr>
          <a:xfrm>
            <a:off x="3581400" y="1611453"/>
            <a:ext cx="4285869" cy="357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 txBox="1"/>
          <p:nvPr/>
        </p:nvSpPr>
        <p:spPr>
          <a:xfrm>
            <a:off x="625919" y="2937624"/>
            <a:ext cx="160972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100"/>
              </a:spcBef>
              <a:tabLst>
                <a:tab pos="1084580" algn="l"/>
                <a:tab pos="1492885" algn="l"/>
              </a:tabLst>
            </a:pPr>
            <a:r>
              <a:rPr sz="1600" dirty="0">
                <a:latin typeface="Calibri" panose="020F0502020204030204"/>
                <a:cs typeface="Calibri" panose="020F0502020204030204"/>
              </a:rPr>
              <a:t>1	2	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8"/>
          <p:cNvSpPr txBox="1"/>
          <p:nvPr/>
        </p:nvSpPr>
        <p:spPr>
          <a:xfrm>
            <a:off x="2609973" y="2932722"/>
            <a:ext cx="445134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4455" algn="ctr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39"/>
          <p:cNvSpPr/>
          <p:nvPr/>
        </p:nvSpPr>
        <p:spPr>
          <a:xfrm>
            <a:off x="3581400" y="226595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218557" y="2275344"/>
            <a:ext cx="2648331" cy="2907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42" name="直接连接符 41"/>
          <p:cNvCxnSpPr/>
          <p:nvPr/>
        </p:nvCxnSpPr>
        <p:spPr>
          <a:xfrm>
            <a:off x="659130" y="1413510"/>
            <a:ext cx="1753235" cy="1800225"/>
          </a:xfrm>
          <a:prstGeom prst="lin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43" name="文本框 42"/>
          <p:cNvSpPr txBox="1"/>
          <p:nvPr/>
        </p:nvSpPr>
        <p:spPr>
          <a:xfrm>
            <a:off x="4537710" y="21774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76" name="object 3"/>
          <p:cNvSpPr txBox="1"/>
          <p:nvPr/>
        </p:nvSpPr>
        <p:spPr>
          <a:xfrm>
            <a:off x="1438897" y="344031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4"/>
          <p:cNvSpPr/>
          <p:nvPr/>
        </p:nvSpPr>
        <p:spPr>
          <a:xfrm>
            <a:off x="1703489" y="3742176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30">
                <a:moveTo>
                  <a:pt x="0" y="2094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78" name="object 5"/>
          <p:cNvSpPr/>
          <p:nvPr/>
        </p:nvSpPr>
        <p:spPr>
          <a:xfrm>
            <a:off x="1644535" y="3716972"/>
            <a:ext cx="117906" cy="1159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9" name="object 6"/>
          <p:cNvSpPr/>
          <p:nvPr/>
        </p:nvSpPr>
        <p:spPr>
          <a:xfrm>
            <a:off x="669691" y="4813503"/>
            <a:ext cx="1993900" cy="0"/>
          </a:xfrm>
          <a:custGeom>
            <a:avLst/>
            <a:gdLst/>
            <a:ahLst/>
            <a:cxnLst/>
            <a:rect l="l" t="t" r="r" b="b"/>
            <a:pathLst>
              <a:path w="1993900">
                <a:moveTo>
                  <a:pt x="0" y="0"/>
                </a:moveTo>
                <a:lnTo>
                  <a:pt x="19932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80" name="object 7"/>
          <p:cNvSpPr/>
          <p:nvPr/>
        </p:nvSpPr>
        <p:spPr>
          <a:xfrm>
            <a:off x="2572283" y="4754549"/>
            <a:ext cx="115912" cy="117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1" name="object 8"/>
          <p:cNvSpPr/>
          <p:nvPr/>
        </p:nvSpPr>
        <p:spPr>
          <a:xfrm>
            <a:off x="3582606" y="3788411"/>
            <a:ext cx="4147185" cy="3573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2" name="object 9"/>
          <p:cNvSpPr/>
          <p:nvPr/>
        </p:nvSpPr>
        <p:spPr>
          <a:xfrm>
            <a:off x="5665724" y="4275124"/>
            <a:ext cx="2168270" cy="3840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3" name="object 10"/>
          <p:cNvSpPr txBox="1"/>
          <p:nvPr/>
        </p:nvSpPr>
        <p:spPr>
          <a:xfrm>
            <a:off x="2851416" y="4702606"/>
            <a:ext cx="13042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23"/>
          <p:cNvSpPr/>
          <p:nvPr/>
        </p:nvSpPr>
        <p:spPr>
          <a:xfrm>
            <a:off x="2409373" y="4901051"/>
            <a:ext cx="136838" cy="1368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5" name="object 24"/>
          <p:cNvSpPr/>
          <p:nvPr/>
        </p:nvSpPr>
        <p:spPr>
          <a:xfrm>
            <a:off x="1389101" y="5504731"/>
            <a:ext cx="136332" cy="136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6" name="object 25"/>
          <p:cNvSpPr/>
          <p:nvPr/>
        </p:nvSpPr>
        <p:spPr>
          <a:xfrm>
            <a:off x="1790803" y="5552013"/>
            <a:ext cx="136332" cy="136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7" name="object 26"/>
          <p:cNvSpPr/>
          <p:nvPr/>
        </p:nvSpPr>
        <p:spPr>
          <a:xfrm>
            <a:off x="749888" y="4982800"/>
            <a:ext cx="136332" cy="136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8" name="object 27"/>
          <p:cNvSpPr/>
          <p:nvPr/>
        </p:nvSpPr>
        <p:spPr>
          <a:xfrm>
            <a:off x="2409373" y="4398740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9" name="object 28"/>
          <p:cNvSpPr/>
          <p:nvPr/>
        </p:nvSpPr>
        <p:spPr>
          <a:xfrm>
            <a:off x="1369624" y="3875411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29"/>
          <p:cNvSpPr/>
          <p:nvPr/>
        </p:nvSpPr>
        <p:spPr>
          <a:xfrm>
            <a:off x="956180" y="4018578"/>
            <a:ext cx="136838" cy="1368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1" name="object 30"/>
          <p:cNvSpPr/>
          <p:nvPr/>
        </p:nvSpPr>
        <p:spPr>
          <a:xfrm>
            <a:off x="752707" y="4454392"/>
            <a:ext cx="136838" cy="1368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2" name="object 31"/>
          <p:cNvSpPr txBox="1"/>
          <p:nvPr/>
        </p:nvSpPr>
        <p:spPr>
          <a:xfrm>
            <a:off x="2205837" y="4830254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32"/>
          <p:cNvSpPr txBox="1"/>
          <p:nvPr/>
        </p:nvSpPr>
        <p:spPr>
          <a:xfrm>
            <a:off x="1056595" y="4846802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33"/>
          <p:cNvSpPr txBox="1"/>
          <p:nvPr/>
        </p:nvSpPr>
        <p:spPr>
          <a:xfrm>
            <a:off x="1503159" y="5270334"/>
            <a:ext cx="1390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70" dirty="0">
                <a:latin typeface="Calibri" panose="020F0502020204030204"/>
                <a:cs typeface="Calibri" panose="020F0502020204030204"/>
              </a:rPr>
              <a:t>-­‐1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34"/>
          <p:cNvSpPr txBox="1"/>
          <p:nvPr/>
        </p:nvSpPr>
        <p:spPr>
          <a:xfrm>
            <a:off x="1529219" y="4150372"/>
            <a:ext cx="96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 panose="020F0502020204030204"/>
                <a:cs typeface="Calibri" panose="020F0502020204030204"/>
              </a:rPr>
              <a:t>1</a:t>
            </a:r>
            <a:endParaRPr sz="11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28"/>
          <p:cNvSpPr/>
          <p:nvPr/>
        </p:nvSpPr>
        <p:spPr>
          <a:xfrm>
            <a:off x="1925007" y="38706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7" name="object 28"/>
          <p:cNvSpPr/>
          <p:nvPr/>
        </p:nvSpPr>
        <p:spPr>
          <a:xfrm>
            <a:off x="2229807" y="4023068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8" name="object 28"/>
          <p:cNvSpPr/>
          <p:nvPr/>
        </p:nvSpPr>
        <p:spPr>
          <a:xfrm>
            <a:off x="21536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9" name="object 28"/>
          <p:cNvSpPr/>
          <p:nvPr/>
        </p:nvSpPr>
        <p:spPr>
          <a:xfrm>
            <a:off x="934407" y="5302885"/>
            <a:ext cx="136838" cy="1368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0" name="椭圆 99"/>
          <p:cNvSpPr/>
          <p:nvPr/>
        </p:nvSpPr>
        <p:spPr>
          <a:xfrm>
            <a:off x="1376045" y="41598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1528445" y="43616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1833245" y="43334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122591" y="4408668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1327208" y="456794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椭圆 121"/>
          <p:cNvSpPr/>
          <p:nvPr/>
        </p:nvSpPr>
        <p:spPr>
          <a:xfrm>
            <a:off x="1049441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3" name="椭圆 122"/>
          <p:cNvSpPr/>
          <p:nvPr/>
        </p:nvSpPr>
        <p:spPr>
          <a:xfrm>
            <a:off x="1252532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4" name="椭圆 123"/>
          <p:cNvSpPr/>
          <p:nvPr/>
        </p:nvSpPr>
        <p:spPr>
          <a:xfrm>
            <a:off x="1548853" y="510893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954814" y="5003810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812837" y="461708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736637" y="4843915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2041437" y="4567753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376045" y="4818817"/>
            <a:ext cx="172808" cy="17926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973455" y="4070985"/>
            <a:ext cx="1337310" cy="1337310"/>
          </a:xfrm>
          <a:prstGeom prst="ellips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object 13"/>
          <p:cNvSpPr/>
          <p:nvPr/>
        </p:nvSpPr>
        <p:spPr>
          <a:xfrm>
            <a:off x="5163185" y="5544820"/>
            <a:ext cx="2543175" cy="3689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32" name="文本框 131"/>
          <p:cNvSpPr txBox="1"/>
          <p:nvPr/>
        </p:nvSpPr>
        <p:spPr>
          <a:xfrm>
            <a:off x="4486275" y="5504815"/>
            <a:ext cx="7543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如果</a:t>
            </a:r>
            <a:endParaRPr lang="zh-CN" altLang="en-US" sz="2000"/>
          </a:p>
        </p:txBody>
      </p:sp>
      <p:sp>
        <p:nvSpPr>
          <p:cNvPr id="133" name="object 39"/>
          <p:cNvSpPr/>
          <p:nvPr/>
        </p:nvSpPr>
        <p:spPr>
          <a:xfrm>
            <a:off x="3581400" y="5575579"/>
            <a:ext cx="800100" cy="309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36" name="object 2"/>
          <p:cNvSpPr txBox="1"/>
          <p:nvPr/>
        </p:nvSpPr>
        <p:spPr>
          <a:xfrm>
            <a:off x="1972945" y="5342890"/>
            <a:ext cx="40760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9495" algn="l"/>
              </a:tabLst>
            </a:pPr>
            <a:r>
              <a:rPr lang="zh-CN" sz="2400" dirty="0">
                <a:latin typeface="Calibri" panose="020F0502020204030204"/>
                <a:cs typeface="Calibri" panose="020F0502020204030204"/>
              </a:rPr>
              <a:t>如何选择参数     </a:t>
            </a:r>
            <a:r>
              <a:rPr sz="2400" dirty="0">
                <a:latin typeface="Calibri" panose="020F0502020204030204"/>
                <a:cs typeface="Calibri" panose="020F0502020204030204"/>
              </a:rPr>
              <a:t>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"/>
          <p:cNvSpPr/>
          <p:nvPr/>
        </p:nvSpPr>
        <p:spPr>
          <a:xfrm>
            <a:off x="3867149" y="5434507"/>
            <a:ext cx="153619" cy="2606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4"/>
          <p:cNvSpPr/>
          <p:nvPr/>
        </p:nvSpPr>
        <p:spPr>
          <a:xfrm>
            <a:off x="2757995" y="1507045"/>
            <a:ext cx="5383530" cy="3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5"/>
          <p:cNvSpPr txBox="1"/>
          <p:nvPr/>
        </p:nvSpPr>
        <p:spPr>
          <a:xfrm>
            <a:off x="107950" y="1450975"/>
            <a:ext cx="2467610" cy="520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p>
            <a:pPr marL="12700" marR="678815">
              <a:lnSpc>
                <a:spcPts val="3800"/>
              </a:lnSpc>
              <a:spcBef>
                <a:spcPts val="260"/>
              </a:spcBef>
            </a:pPr>
            <a:r>
              <a:rPr lang="zh-CN" sz="2400" spc="-5" dirty="0">
                <a:latin typeface="Calibri" panose="020F0502020204030204"/>
                <a:cs typeface="Calibri" panose="020F0502020204030204"/>
              </a:rPr>
              <a:t>测试集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400" spc="-65" dirty="0">
                <a:latin typeface="Calibri" panose="020F0502020204030204"/>
                <a:cs typeface="Calibri" panose="020F0502020204030204"/>
              </a:rPr>
              <a:t>个样本</a:t>
            </a:r>
            <a:endParaRPr lang="zh-CN" sz="2400" spc="-6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6"/>
          <p:cNvSpPr/>
          <p:nvPr/>
        </p:nvSpPr>
        <p:spPr>
          <a:xfrm>
            <a:off x="3529584" y="2019935"/>
            <a:ext cx="1499615" cy="1456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7"/>
          <p:cNvSpPr/>
          <p:nvPr/>
        </p:nvSpPr>
        <p:spPr>
          <a:xfrm>
            <a:off x="5867400" y="2451353"/>
            <a:ext cx="2244852" cy="306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8"/>
          <p:cNvSpPr/>
          <p:nvPr/>
        </p:nvSpPr>
        <p:spPr>
          <a:xfrm>
            <a:off x="1972946" y="3856863"/>
            <a:ext cx="2935223" cy="781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44475" y="821055"/>
            <a:ext cx="4064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Logistic regression </a:t>
            </a:r>
            <a:r>
              <a:rPr sz="2400" b="1" u="none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cost</a:t>
            </a:r>
            <a:r>
              <a:rPr sz="2400" b="1" u="none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935" y="1626235"/>
            <a:ext cx="6028182" cy="72923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" name="组合 24"/>
          <p:cNvGrpSpPr/>
          <p:nvPr/>
        </p:nvGrpSpPr>
        <p:grpSpPr>
          <a:xfrm>
            <a:off x="281940" y="2659380"/>
            <a:ext cx="5260975" cy="3171190"/>
            <a:chOff x="7506" y="4222"/>
            <a:chExt cx="5694" cy="3668"/>
          </a:xfrm>
        </p:grpSpPr>
        <p:sp>
          <p:nvSpPr>
            <p:cNvPr id="17" name="object 13"/>
            <p:cNvSpPr/>
            <p:nvPr/>
          </p:nvSpPr>
          <p:spPr>
            <a:xfrm>
              <a:off x="8520" y="4337"/>
              <a:ext cx="0" cy="3369"/>
            </a:xfrm>
            <a:custGeom>
              <a:avLst/>
              <a:gdLst/>
              <a:ahLst/>
              <a:cxnLst/>
              <a:rect l="l" t="t" r="r" b="b"/>
              <a:pathLst>
                <a:path h="2139315">
                  <a:moveTo>
                    <a:pt x="0" y="213876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8" name="object 14"/>
            <p:cNvSpPr/>
            <p:nvPr/>
          </p:nvSpPr>
          <p:spPr>
            <a:xfrm>
              <a:off x="8340" y="4290"/>
              <a:ext cx="360" cy="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19" name="object 15"/>
            <p:cNvSpPr/>
            <p:nvPr/>
          </p:nvSpPr>
          <p:spPr>
            <a:xfrm>
              <a:off x="8160" y="7327"/>
              <a:ext cx="4994" cy="0"/>
            </a:xfrm>
            <a:custGeom>
              <a:avLst/>
              <a:gdLst/>
              <a:ahLst/>
              <a:cxnLst/>
              <a:rect l="l" t="t" r="r" b="b"/>
              <a:pathLst>
                <a:path w="3171190">
                  <a:moveTo>
                    <a:pt x="0" y="0"/>
                  </a:moveTo>
                  <a:lnTo>
                    <a:pt x="317063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20" name="object 16"/>
            <p:cNvSpPr/>
            <p:nvPr/>
          </p:nvSpPr>
          <p:spPr>
            <a:xfrm>
              <a:off x="12943" y="7147"/>
              <a:ext cx="257" cy="3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1" name="object 17"/>
            <p:cNvSpPr/>
            <p:nvPr/>
          </p:nvSpPr>
          <p:spPr>
            <a:xfrm>
              <a:off x="10320" y="7480"/>
              <a:ext cx="242" cy="4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2" name="object 18"/>
            <p:cNvSpPr/>
            <p:nvPr/>
          </p:nvSpPr>
          <p:spPr>
            <a:xfrm>
              <a:off x="12526" y="4650"/>
              <a:ext cx="674" cy="3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23" name="object 19"/>
            <p:cNvSpPr txBox="1"/>
            <p:nvPr/>
          </p:nvSpPr>
          <p:spPr>
            <a:xfrm>
              <a:off x="9964" y="4222"/>
              <a:ext cx="1370" cy="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latin typeface="Calibri" panose="020F0502020204030204"/>
                  <a:cs typeface="Calibri" panose="020F0502020204030204"/>
                </a:rPr>
                <a:t>“</a:t>
              </a:r>
              <a:r>
                <a:rPr lang="zh-CN" sz="1800" spc="-5" dirty="0">
                  <a:latin typeface="Calibri" panose="020F0502020204030204"/>
                  <a:cs typeface="Calibri" panose="020F0502020204030204"/>
                </a:rPr>
                <a:t>凸</a:t>
              </a:r>
              <a:r>
                <a:rPr sz="1800" spc="-5" dirty="0">
                  <a:latin typeface="Calibri" panose="020F0502020204030204"/>
                  <a:cs typeface="Calibri" panose="020F0502020204030204"/>
                </a:rPr>
                <a:t>”</a:t>
              </a:r>
              <a:endParaRPr sz="18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06" y="4239"/>
              <a:ext cx="774" cy="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J(</a:t>
              </a:r>
              <a:r>
                <a:rPr lang="en-US" altLang="zh-CN">
                  <a:latin typeface="Arial" panose="020B0604020202020204" pitchFamily="34" charset="0"/>
                </a:rPr>
                <a:t>θ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  <p:sp>
        <p:nvSpPr>
          <p:cNvPr id="26" name="弧形 25"/>
          <p:cNvSpPr/>
          <p:nvPr/>
        </p:nvSpPr>
        <p:spPr>
          <a:xfrm rot="16200000">
            <a:off x="1112520" y="1326515"/>
            <a:ext cx="4165600" cy="3272790"/>
          </a:xfrm>
          <a:prstGeom prst="arc">
            <a:avLst>
              <a:gd name="adj1" fmla="val 5767908"/>
              <a:gd name="adj2" fmla="val 1627108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036320"/>
            <a:ext cx="40646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逻辑回归成本函数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290203"/>
            <a:ext cx="6028182" cy="7292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51254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60415" y="1662821"/>
            <a:ext cx="2895600" cy="252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2"/>
          <p:cNvSpPr/>
          <p:nvPr/>
        </p:nvSpPr>
        <p:spPr>
          <a:xfrm>
            <a:off x="1448828" y="4270374"/>
            <a:ext cx="7214616" cy="651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4"/>
          <p:cNvSpPr/>
          <p:nvPr/>
        </p:nvSpPr>
        <p:spPr>
          <a:xfrm>
            <a:off x="766445" y="3488639"/>
            <a:ext cx="4169664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7"/>
          <p:cNvSpPr txBox="1"/>
          <p:nvPr/>
        </p:nvSpPr>
        <p:spPr>
          <a:xfrm>
            <a:off x="769020" y="5127663"/>
            <a:ext cx="4253865" cy="96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参数寻优</a:t>
            </a:r>
            <a:r>
              <a:rPr sz="2000" dirty="0">
                <a:latin typeface="Calibri" panose="020F0502020204030204"/>
                <a:cs typeface="Calibri" panose="020F0502020204030204"/>
              </a:rPr>
              <a:t>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078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新值预测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2057996" y="5143423"/>
            <a:ext cx="1104137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1947557" y="5781108"/>
            <a:ext cx="2146554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/>
        </p:nvSpPr>
        <p:spPr>
          <a:xfrm>
            <a:off x="459740" y="892810"/>
            <a:ext cx="22244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 u="heavy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梯度下降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8799" y="2188210"/>
            <a:ext cx="1073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493" y="2253411"/>
            <a:ext cx="1241297" cy="3063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8200" y="1407744"/>
            <a:ext cx="7879842" cy="651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72720" y="2029836"/>
            <a:ext cx="927735" cy="9194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目标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83515">
              <a:lnSpc>
                <a:spcPct val="100000"/>
              </a:lnSpc>
              <a:spcBef>
                <a:spcPts val="104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重复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4899" y="2709087"/>
            <a:ext cx="109727" cy="304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2741" y="3984751"/>
            <a:ext cx="109727" cy="304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8372" y="3201466"/>
            <a:ext cx="2587752" cy="436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26795" y="3950970"/>
            <a:ext cx="17037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1965" algn="l"/>
              </a:tabLst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同时更新</a:t>
            </a:r>
            <a:r>
              <a:rPr sz="2000" dirty="0">
                <a:latin typeface="Calibri" panose="020F0502020204030204"/>
                <a:cs typeface="Calibri" panose="020F0502020204030204"/>
              </a:rPr>
              <a:t>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4.3 </a:t>
            </a:r>
            <a:r>
              <a:rPr lang="zh-CN" altLang="en-US" dirty="0" smtClean="0"/>
              <a:t>化简成本函数和梯度下降</a:t>
            </a:r>
            <a:endParaRPr lang="zh-CN" altLang="en-US" dirty="0" smtClean="0"/>
          </a:p>
        </p:txBody>
      </p:sp>
      <p:sp>
        <p:nvSpPr>
          <p:cNvPr id="14" name="object 2"/>
          <p:cNvSpPr/>
          <p:nvPr/>
        </p:nvSpPr>
        <p:spPr>
          <a:xfrm>
            <a:off x="4770755" y="3103245"/>
            <a:ext cx="4227195" cy="598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cxnSp>
        <p:nvCxnSpPr>
          <p:cNvPr id="15" name="直接箭头连接符 14"/>
          <p:cNvCxnSpPr/>
          <p:nvPr/>
        </p:nvCxnSpPr>
        <p:spPr>
          <a:xfrm>
            <a:off x="3507740" y="3420110"/>
            <a:ext cx="1193800" cy="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3792220" y="3012440"/>
            <a:ext cx="850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展开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86120" y="4632960"/>
            <a:ext cx="2862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和线性回归算法极为相似</a:t>
            </a:r>
            <a:endParaRPr lang="zh-CN" altLang="en-US"/>
          </a:p>
        </p:txBody>
      </p:sp>
      <p:sp>
        <p:nvSpPr>
          <p:cNvPr id="160" name=" 160"/>
          <p:cNvSpPr/>
          <p:nvPr/>
        </p:nvSpPr>
        <p:spPr>
          <a:xfrm rot="6960000">
            <a:off x="7092315" y="3789045"/>
            <a:ext cx="504190" cy="72009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873125"/>
            <a:ext cx="5291455" cy="331914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lang="zh-CN" altLang="en-US" sz="2000">
                <a:latin typeface="Calibri" panose="020F0502020204030204"/>
                <a:cs typeface="Calibri" panose="020F0502020204030204"/>
              </a:rPr>
              <a:t>多元分类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邮件标签：工作，朋友，家庭，爱好；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  </a:t>
            </a:r>
            <a:endParaRPr lang="en-US" altLang="zh-CN" sz="2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健康标记：健康，普通感冒，流感；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天      气：晴朗，多云，下雨，下雪；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56640" y="184277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1" name="文本框 20"/>
          <p:cNvSpPr txBox="1"/>
          <p:nvPr/>
        </p:nvSpPr>
        <p:spPr>
          <a:xfrm>
            <a:off x="1043305" y="2750820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sp>
        <p:nvSpPr>
          <p:cNvPr id="22" name="文本框 21"/>
          <p:cNvSpPr txBox="1"/>
          <p:nvPr/>
        </p:nvSpPr>
        <p:spPr>
          <a:xfrm>
            <a:off x="1042670" y="3608705"/>
            <a:ext cx="444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y</a:t>
            </a:r>
            <a:endParaRPr lang="en-US" altLang="zh-CN" sz="3200"/>
          </a:p>
        </p:txBody>
      </p:sp>
      <p:grpSp>
        <p:nvGrpSpPr>
          <p:cNvPr id="24" name="组合 23"/>
          <p:cNvGrpSpPr/>
          <p:nvPr/>
        </p:nvGrpSpPr>
        <p:grpSpPr>
          <a:xfrm>
            <a:off x="1725108" y="1846434"/>
            <a:ext cx="583810" cy="651805"/>
            <a:chOff x="10725" y="3888"/>
            <a:chExt cx="1153" cy="1434"/>
          </a:xfrm>
        </p:grpSpPr>
        <p:sp>
          <p:nvSpPr>
            <p:cNvPr id="19" name="文本框 1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43598" y="1841989"/>
            <a:ext cx="583810" cy="651805"/>
            <a:chOff x="10725" y="3888"/>
            <a:chExt cx="1153" cy="1434"/>
          </a:xfrm>
        </p:grpSpPr>
        <p:sp>
          <p:nvSpPr>
            <p:cNvPr id="26" name="文本框 2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160208" y="1841989"/>
            <a:ext cx="583810" cy="651805"/>
            <a:chOff x="10725" y="3888"/>
            <a:chExt cx="1153" cy="1434"/>
          </a:xfrm>
        </p:grpSpPr>
        <p:sp>
          <p:nvSpPr>
            <p:cNvPr id="29" name="文本框 2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84108" y="1841354"/>
            <a:ext cx="583810" cy="651805"/>
            <a:chOff x="10725" y="3888"/>
            <a:chExt cx="1153" cy="1434"/>
          </a:xfrm>
        </p:grpSpPr>
        <p:sp>
          <p:nvSpPr>
            <p:cNvPr id="33" name="文本框 32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96863" y="2805919"/>
            <a:ext cx="583810" cy="651805"/>
            <a:chOff x="10725" y="3888"/>
            <a:chExt cx="1153" cy="1434"/>
          </a:xfrm>
        </p:grpSpPr>
        <p:sp>
          <p:nvSpPr>
            <p:cNvPr id="36" name="文本框 35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630618" y="2801474"/>
            <a:ext cx="583810" cy="651805"/>
            <a:chOff x="10725" y="3888"/>
            <a:chExt cx="1153" cy="1434"/>
          </a:xfrm>
        </p:grpSpPr>
        <p:sp>
          <p:nvSpPr>
            <p:cNvPr id="39" name="文本框 38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62493" y="2801474"/>
            <a:ext cx="583810" cy="651805"/>
            <a:chOff x="10725" y="3888"/>
            <a:chExt cx="1153" cy="1434"/>
          </a:xfrm>
        </p:grpSpPr>
        <p:sp>
          <p:nvSpPr>
            <p:cNvPr id="42" name="文本框 41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69863" y="3675234"/>
            <a:ext cx="583810" cy="651805"/>
            <a:chOff x="10725" y="3888"/>
            <a:chExt cx="1153" cy="1434"/>
          </a:xfrm>
        </p:grpSpPr>
        <p:sp>
          <p:nvSpPr>
            <p:cNvPr id="45" name="文本框 44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1</a:t>
              </a:r>
              <a:endParaRPr lang="en-US" altLang="zh-CN" sz="200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88353" y="3670789"/>
            <a:ext cx="583810" cy="651805"/>
            <a:chOff x="10725" y="3888"/>
            <a:chExt cx="1153" cy="1434"/>
          </a:xfrm>
        </p:grpSpPr>
        <p:sp>
          <p:nvSpPr>
            <p:cNvPr id="48" name="文本框 47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2</a:t>
              </a:r>
              <a:endParaRPr lang="en-US" altLang="zh-CN" sz="20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4963" y="3670789"/>
            <a:ext cx="583810" cy="651805"/>
            <a:chOff x="10725" y="3888"/>
            <a:chExt cx="1153" cy="1434"/>
          </a:xfrm>
        </p:grpSpPr>
        <p:sp>
          <p:nvSpPr>
            <p:cNvPr id="51" name="文本框 50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3</a:t>
              </a:r>
              <a:endParaRPr lang="en-US" altLang="zh-CN" sz="20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828863" y="3670154"/>
            <a:ext cx="583810" cy="651805"/>
            <a:chOff x="10725" y="3888"/>
            <a:chExt cx="1153" cy="1434"/>
          </a:xfrm>
        </p:grpSpPr>
        <p:sp>
          <p:nvSpPr>
            <p:cNvPr id="54" name="文本框 53"/>
            <p:cNvSpPr txBox="1"/>
            <p:nvPr/>
          </p:nvSpPr>
          <p:spPr>
            <a:xfrm rot="5400000">
              <a:off x="10951" y="3661"/>
              <a:ext cx="700" cy="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/>
                <a:t>=</a:t>
              </a:r>
              <a:endParaRPr lang="en-US" altLang="zh-CN" sz="320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1053" y="4445"/>
              <a:ext cx="493" cy="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/>
                <a:t>4</a:t>
              </a:r>
              <a:endParaRPr lang="en-US" altLang="zh-CN" sz="20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666740" y="1067435"/>
            <a:ext cx="2823210" cy="2629233"/>
            <a:chOff x="1014" y="1907"/>
            <a:chExt cx="5421" cy="6329"/>
          </a:xfrm>
        </p:grpSpPr>
        <p:sp>
          <p:nvSpPr>
            <p:cNvPr id="57" name="object 2"/>
            <p:cNvSpPr/>
            <p:nvPr/>
          </p:nvSpPr>
          <p:spPr>
            <a:xfrm>
              <a:off x="2315" y="543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8" name="object 3"/>
            <p:cNvSpPr/>
            <p:nvPr/>
          </p:nvSpPr>
          <p:spPr>
            <a:xfrm>
              <a:off x="3180" y="537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79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79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59" name="object 4"/>
            <p:cNvSpPr/>
            <p:nvPr/>
          </p:nvSpPr>
          <p:spPr>
            <a:xfrm>
              <a:off x="2804" y="592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5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0" name="object 5"/>
            <p:cNvSpPr/>
            <p:nvPr/>
          </p:nvSpPr>
          <p:spPr>
            <a:xfrm>
              <a:off x="2694" y="49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0" y="119546"/>
                  </a:moveTo>
                  <a:lnTo>
                    <a:pt x="9394" y="73013"/>
                  </a:lnTo>
                  <a:lnTo>
                    <a:pt x="35014" y="35014"/>
                  </a:lnTo>
                  <a:lnTo>
                    <a:pt x="73013" y="9394"/>
                  </a:lnTo>
                  <a:lnTo>
                    <a:pt x="119546" y="0"/>
                  </a:lnTo>
                  <a:lnTo>
                    <a:pt x="166080" y="9394"/>
                  </a:lnTo>
                  <a:lnTo>
                    <a:pt x="204079" y="35014"/>
                  </a:lnTo>
                  <a:lnTo>
                    <a:pt x="229699" y="73013"/>
                  </a:lnTo>
                  <a:lnTo>
                    <a:pt x="239093" y="119546"/>
                  </a:lnTo>
                  <a:lnTo>
                    <a:pt x="229699" y="166079"/>
                  </a:lnTo>
                  <a:lnTo>
                    <a:pt x="204079" y="204079"/>
                  </a:lnTo>
                  <a:lnTo>
                    <a:pt x="166080" y="229699"/>
                  </a:lnTo>
                  <a:lnTo>
                    <a:pt x="119546" y="239093"/>
                  </a:lnTo>
                  <a:lnTo>
                    <a:pt x="73013" y="229699"/>
                  </a:lnTo>
                  <a:lnTo>
                    <a:pt x="35014" y="204079"/>
                  </a:lnTo>
                  <a:lnTo>
                    <a:pt x="9394" y="166079"/>
                  </a:lnTo>
                  <a:lnTo>
                    <a:pt x="0" y="119546"/>
                  </a:lnTo>
                  <a:close/>
                </a:path>
              </a:pathLst>
            </a:custGeom>
            <a:ln w="44449">
              <a:solidFill>
                <a:srgbClr val="66A1DD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1" name="object 6"/>
            <p:cNvSpPr/>
            <p:nvPr/>
          </p:nvSpPr>
          <p:spPr>
            <a:xfrm>
              <a:off x="4672" y="4496"/>
              <a:ext cx="376" cy="37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2" name="object 7"/>
            <p:cNvSpPr/>
            <p:nvPr/>
          </p:nvSpPr>
          <p:spPr>
            <a:xfrm>
              <a:off x="4672" y="4496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4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3" name="object 8"/>
            <p:cNvSpPr/>
            <p:nvPr/>
          </p:nvSpPr>
          <p:spPr>
            <a:xfrm>
              <a:off x="4831" y="3473"/>
              <a:ext cx="376" cy="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4" name="object 9"/>
            <p:cNvSpPr/>
            <p:nvPr/>
          </p:nvSpPr>
          <p:spPr>
            <a:xfrm>
              <a:off x="4831" y="347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5" name="object 10"/>
            <p:cNvSpPr/>
            <p:nvPr/>
          </p:nvSpPr>
          <p:spPr>
            <a:xfrm>
              <a:off x="5529" y="4103"/>
              <a:ext cx="376" cy="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6" name="object 11"/>
            <p:cNvSpPr/>
            <p:nvPr/>
          </p:nvSpPr>
          <p:spPr>
            <a:xfrm>
              <a:off x="5529" y="410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0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7" name="object 12"/>
            <p:cNvSpPr/>
            <p:nvPr/>
          </p:nvSpPr>
          <p:spPr>
            <a:xfrm>
              <a:off x="4809" y="4070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68" name="object 13"/>
            <p:cNvSpPr/>
            <p:nvPr/>
          </p:nvSpPr>
          <p:spPr>
            <a:xfrm>
              <a:off x="4809" y="407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1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69" name="object 14"/>
            <p:cNvSpPr txBox="1"/>
            <p:nvPr/>
          </p:nvSpPr>
          <p:spPr>
            <a:xfrm>
              <a:off x="4051" y="7169"/>
              <a:ext cx="782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0" name="object 15"/>
            <p:cNvSpPr txBox="1"/>
            <p:nvPr/>
          </p:nvSpPr>
          <p:spPr>
            <a:xfrm>
              <a:off x="1014" y="4424"/>
              <a:ext cx="597" cy="10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71" name="object 16"/>
            <p:cNvSpPr/>
            <p:nvPr/>
          </p:nvSpPr>
          <p:spPr>
            <a:xfrm>
              <a:off x="174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2" name="object 17"/>
            <p:cNvSpPr/>
            <p:nvPr/>
          </p:nvSpPr>
          <p:spPr>
            <a:xfrm>
              <a:off x="1610" y="2877"/>
              <a:ext cx="270" cy="2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3" name="object 18"/>
            <p:cNvSpPr/>
            <p:nvPr/>
          </p:nvSpPr>
          <p:spPr>
            <a:xfrm>
              <a:off x="1504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7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4" name="object 19"/>
            <p:cNvSpPr/>
            <p:nvPr/>
          </p:nvSpPr>
          <p:spPr>
            <a:xfrm>
              <a:off x="6166" y="6814"/>
              <a:ext cx="269" cy="27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5" name="object 43"/>
            <p:cNvSpPr txBox="1">
              <a:spLocks noGrp="1"/>
            </p:cNvSpPr>
            <p:nvPr/>
          </p:nvSpPr>
          <p:spPr>
            <a:xfrm>
              <a:off x="1306" y="1907"/>
              <a:ext cx="4004" cy="91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5400" b="0" i="0" u="heavy">
                  <a:solidFill>
                    <a:srgbClr val="404040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u="none" spc="-5" dirty="0">
                  <a:solidFill>
                    <a:srgbClr val="000000"/>
                  </a:solidFill>
                </a:rPr>
                <a:t>二元分类</a:t>
              </a:r>
              <a:r>
                <a:rPr sz="2400" u="none" spc="-5" dirty="0">
                  <a:solidFill>
                    <a:srgbClr val="000000"/>
                  </a:solidFill>
                </a:rPr>
                <a:t>:</a:t>
              </a:r>
              <a:endParaRPr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722620" y="4009390"/>
            <a:ext cx="2825115" cy="2725298"/>
            <a:chOff x="7204" y="1907"/>
            <a:chExt cx="5422" cy="6284"/>
          </a:xfrm>
        </p:grpSpPr>
        <p:sp>
          <p:nvSpPr>
            <p:cNvPr id="77" name="object 20"/>
            <p:cNvSpPr/>
            <p:nvPr/>
          </p:nvSpPr>
          <p:spPr>
            <a:xfrm>
              <a:off x="10689" y="5140"/>
              <a:ext cx="376" cy="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78" name="object 21"/>
            <p:cNvSpPr/>
            <p:nvPr/>
          </p:nvSpPr>
          <p:spPr>
            <a:xfrm>
              <a:off x="10689" y="5140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79" name="object 22"/>
            <p:cNvSpPr/>
            <p:nvPr/>
          </p:nvSpPr>
          <p:spPr>
            <a:xfrm>
              <a:off x="10642" y="4058"/>
              <a:ext cx="376" cy="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0" name="object 23"/>
            <p:cNvSpPr/>
            <p:nvPr/>
          </p:nvSpPr>
          <p:spPr>
            <a:xfrm>
              <a:off x="10642" y="405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6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8" y="119362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1" name="object 24"/>
            <p:cNvSpPr/>
            <p:nvPr/>
          </p:nvSpPr>
          <p:spPr>
            <a:xfrm>
              <a:off x="11182" y="4488"/>
              <a:ext cx="376" cy="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2" name="object 25"/>
            <p:cNvSpPr/>
            <p:nvPr/>
          </p:nvSpPr>
          <p:spPr>
            <a:xfrm>
              <a:off x="11182" y="4488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7" y="104338"/>
                  </a:lnTo>
                  <a:lnTo>
                    <a:pt x="224006" y="2060"/>
                  </a:lnTo>
                  <a:lnTo>
                    <a:pt x="239030" y="17387"/>
                  </a:lnTo>
                  <a:lnTo>
                    <a:pt x="134691" y="119665"/>
                  </a:lnTo>
                  <a:lnTo>
                    <a:pt x="236969" y="224004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8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3" name="object 26"/>
            <p:cNvSpPr/>
            <p:nvPr/>
          </p:nvSpPr>
          <p:spPr>
            <a:xfrm>
              <a:off x="11357" y="3682"/>
              <a:ext cx="376" cy="3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4" name="object 27"/>
            <p:cNvSpPr/>
            <p:nvPr/>
          </p:nvSpPr>
          <p:spPr>
            <a:xfrm>
              <a:off x="11357" y="3682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8" y="0"/>
                  </a:moveTo>
                  <a:lnTo>
                    <a:pt x="119666" y="104339"/>
                  </a:lnTo>
                  <a:lnTo>
                    <a:pt x="224006" y="2061"/>
                  </a:lnTo>
                  <a:lnTo>
                    <a:pt x="239029" y="17387"/>
                  </a:lnTo>
                  <a:lnTo>
                    <a:pt x="134690" y="119666"/>
                  </a:lnTo>
                  <a:lnTo>
                    <a:pt x="236968" y="224005"/>
                  </a:lnTo>
                  <a:lnTo>
                    <a:pt x="221642" y="239029"/>
                  </a:lnTo>
                  <a:lnTo>
                    <a:pt x="119363" y="134689"/>
                  </a:lnTo>
                  <a:lnTo>
                    <a:pt x="15024" y="236967"/>
                  </a:lnTo>
                  <a:lnTo>
                    <a:pt x="0" y="221640"/>
                  </a:lnTo>
                  <a:lnTo>
                    <a:pt x="104339" y="119362"/>
                  </a:lnTo>
                  <a:lnTo>
                    <a:pt x="2061" y="15023"/>
                  </a:lnTo>
                  <a:lnTo>
                    <a:pt x="17388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5" name="object 28"/>
            <p:cNvSpPr txBox="1"/>
            <p:nvPr/>
          </p:nvSpPr>
          <p:spPr>
            <a:xfrm>
              <a:off x="10241" y="7169"/>
              <a:ext cx="650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1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6" name="object 29"/>
            <p:cNvSpPr txBox="1"/>
            <p:nvPr/>
          </p:nvSpPr>
          <p:spPr>
            <a:xfrm>
              <a:off x="7204" y="4424"/>
              <a:ext cx="625" cy="10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libri" panose="020F0502020204030204"/>
                  <a:cs typeface="Calibri" panose="020F0502020204030204"/>
                </a:rPr>
                <a:t>x</a:t>
              </a:r>
              <a:r>
                <a:rPr sz="2775" spc="0" baseline="-21000" dirty="0">
                  <a:latin typeface="Calibri" panose="020F0502020204030204"/>
                  <a:cs typeface="Calibri" panose="020F0502020204030204"/>
                </a:rPr>
                <a:t>2</a:t>
              </a:r>
              <a:endParaRPr sz="2775" baseline="-210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87" name="object 30"/>
            <p:cNvSpPr/>
            <p:nvPr/>
          </p:nvSpPr>
          <p:spPr>
            <a:xfrm>
              <a:off x="7935" y="2937"/>
              <a:ext cx="0" cy="4351"/>
            </a:xfrm>
            <a:custGeom>
              <a:avLst/>
              <a:gdLst/>
              <a:ahLst/>
              <a:cxnLst/>
              <a:rect l="l" t="t" r="r" b="b"/>
              <a:pathLst>
                <a:path h="2762885">
                  <a:moveTo>
                    <a:pt x="0" y="2762538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88" name="object 31"/>
            <p:cNvSpPr/>
            <p:nvPr/>
          </p:nvSpPr>
          <p:spPr>
            <a:xfrm>
              <a:off x="7800" y="2877"/>
              <a:ext cx="270" cy="26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89" name="object 32"/>
            <p:cNvSpPr/>
            <p:nvPr/>
          </p:nvSpPr>
          <p:spPr>
            <a:xfrm>
              <a:off x="7695" y="6949"/>
              <a:ext cx="4872" cy="0"/>
            </a:xfrm>
            <a:custGeom>
              <a:avLst/>
              <a:gdLst/>
              <a:ahLst/>
              <a:cxnLst/>
              <a:rect l="l" t="t" r="r" b="b"/>
              <a:pathLst>
                <a:path w="3093720">
                  <a:moveTo>
                    <a:pt x="0" y="0"/>
                  </a:moveTo>
                  <a:lnTo>
                    <a:pt x="3093538" y="0"/>
                  </a:lnTo>
                </a:path>
              </a:pathLst>
            </a:custGeom>
            <a:ln w="38099">
              <a:solidFill>
                <a:srgbClr val="919191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0" name="object 33"/>
            <p:cNvSpPr/>
            <p:nvPr/>
          </p:nvSpPr>
          <p:spPr>
            <a:xfrm>
              <a:off x="12357" y="6814"/>
              <a:ext cx="269" cy="2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1" name="object 34"/>
            <p:cNvSpPr/>
            <p:nvPr/>
          </p:nvSpPr>
          <p:spPr>
            <a:xfrm>
              <a:off x="11881" y="4343"/>
              <a:ext cx="376" cy="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2" name="object 35"/>
            <p:cNvSpPr/>
            <p:nvPr/>
          </p:nvSpPr>
          <p:spPr>
            <a:xfrm>
              <a:off x="11881" y="4343"/>
              <a:ext cx="377" cy="377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17387" y="0"/>
                  </a:moveTo>
                  <a:lnTo>
                    <a:pt x="119665" y="104339"/>
                  </a:lnTo>
                  <a:lnTo>
                    <a:pt x="224005" y="2061"/>
                  </a:lnTo>
                  <a:lnTo>
                    <a:pt x="239029" y="17387"/>
                  </a:lnTo>
                  <a:lnTo>
                    <a:pt x="134689" y="119665"/>
                  </a:lnTo>
                  <a:lnTo>
                    <a:pt x="236967" y="224005"/>
                  </a:lnTo>
                  <a:lnTo>
                    <a:pt x="221641" y="239029"/>
                  </a:lnTo>
                  <a:lnTo>
                    <a:pt x="119363" y="134689"/>
                  </a:lnTo>
                  <a:lnTo>
                    <a:pt x="15023" y="236967"/>
                  </a:lnTo>
                  <a:lnTo>
                    <a:pt x="0" y="221641"/>
                  </a:lnTo>
                  <a:lnTo>
                    <a:pt x="104339" y="119363"/>
                  </a:lnTo>
                  <a:lnTo>
                    <a:pt x="2060" y="15023"/>
                  </a:lnTo>
                  <a:lnTo>
                    <a:pt x="17387" y="0"/>
                  </a:lnTo>
                  <a:close/>
                </a:path>
              </a:pathLst>
            </a:custGeom>
            <a:ln w="38099">
              <a:solidFill>
                <a:srgbClr val="FF2600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3" name="object 36"/>
            <p:cNvSpPr/>
            <p:nvPr/>
          </p:nvSpPr>
          <p:spPr>
            <a:xfrm>
              <a:off x="9504" y="5538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4" name="object 37"/>
            <p:cNvSpPr/>
            <p:nvPr/>
          </p:nvSpPr>
          <p:spPr>
            <a:xfrm>
              <a:off x="9574" y="6133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5" name="object 38"/>
            <p:cNvSpPr/>
            <p:nvPr/>
          </p:nvSpPr>
          <p:spPr>
            <a:xfrm>
              <a:off x="10117" y="5922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6" name="object 39"/>
            <p:cNvSpPr/>
            <p:nvPr/>
          </p:nvSpPr>
          <p:spPr>
            <a:xfrm>
              <a:off x="8968" y="5900"/>
              <a:ext cx="370" cy="421"/>
            </a:xfrm>
            <a:custGeom>
              <a:avLst/>
              <a:gdLst/>
              <a:ahLst/>
              <a:cxnLst/>
              <a:rect l="l" t="t" r="r" b="b"/>
              <a:pathLst>
                <a:path w="234950" h="267335">
                  <a:moveTo>
                    <a:pt x="0" y="0"/>
                  </a:moveTo>
                  <a:lnTo>
                    <a:pt x="234733" y="0"/>
                  </a:lnTo>
                  <a:lnTo>
                    <a:pt x="234733" y="267067"/>
                  </a:lnTo>
                  <a:lnTo>
                    <a:pt x="0" y="26706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47719C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7" name="object 40"/>
            <p:cNvSpPr/>
            <p:nvPr/>
          </p:nvSpPr>
          <p:spPr>
            <a:xfrm>
              <a:off x="9109" y="3464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8" name="object 41"/>
            <p:cNvSpPr/>
            <p:nvPr/>
          </p:nvSpPr>
          <p:spPr>
            <a:xfrm>
              <a:off x="8614" y="4037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799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99" name="object 42"/>
            <p:cNvSpPr/>
            <p:nvPr/>
          </p:nvSpPr>
          <p:spPr>
            <a:xfrm>
              <a:off x="9294" y="4181"/>
              <a:ext cx="560" cy="501"/>
            </a:xfrm>
            <a:custGeom>
              <a:avLst/>
              <a:gdLst/>
              <a:ahLst/>
              <a:cxnLst/>
              <a:rect l="l" t="t" r="r" b="b"/>
              <a:pathLst>
                <a:path w="355600" h="318135">
                  <a:moveTo>
                    <a:pt x="0" y="317820"/>
                  </a:moveTo>
                  <a:lnTo>
                    <a:pt x="177800" y="0"/>
                  </a:lnTo>
                  <a:lnTo>
                    <a:pt x="355599" y="317820"/>
                  </a:lnTo>
                  <a:lnTo>
                    <a:pt x="0" y="317820"/>
                  </a:lnTo>
                  <a:close/>
                </a:path>
              </a:pathLst>
            </a:custGeom>
            <a:ln w="38099">
              <a:solidFill>
                <a:srgbClr val="00BA63"/>
              </a:solidFill>
            </a:ln>
          </p:spPr>
          <p:txBody>
            <a:bodyPr wrap="square" lIns="0" tIns="0" rIns="0" bIns="0" rtlCol="0"/>
            <a:p/>
          </p:txBody>
        </p:sp>
        <p:sp>
          <p:nvSpPr>
            <p:cNvPr id="100" name="object 44"/>
            <p:cNvSpPr txBox="1"/>
            <p:nvPr/>
          </p:nvSpPr>
          <p:spPr>
            <a:xfrm>
              <a:off x="7596" y="1907"/>
              <a:ext cx="3459" cy="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zh-CN" sz="2400" spc="-5" dirty="0">
                  <a:solidFill>
                    <a:srgbClr val="000000"/>
                  </a:solidFill>
                  <a:latin typeface="Calibri" panose="020F0502020204030204"/>
                  <a:ea typeface="+mj-ea"/>
                  <a:cs typeface="Calibri" panose="020F0502020204030204"/>
                </a:rPr>
                <a:t>多元分类:</a:t>
              </a:r>
              <a:endParaRPr lang="zh-CN" sz="2400" spc="-5" dirty="0">
                <a:solidFill>
                  <a:srgbClr val="000000"/>
                </a:solidFill>
                <a:latin typeface="Calibri" panose="020F0502020204030204"/>
                <a:ea typeface="+mj-ea"/>
                <a:cs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2443256" y="2994511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2420447" y="2461746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686233" y="2673468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772123" y="2276974"/>
            <a:ext cx="223406" cy="2234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259647" y="4019854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266882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6821" y="1937683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021248" y="1899881"/>
            <a:ext cx="171146" cy="17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988490" y="3904183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3244772" y="3818614"/>
            <a:ext cx="171006" cy="171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/>
          <p:nvPr/>
        </p:nvSpPr>
        <p:spPr>
          <a:xfrm>
            <a:off x="3030123" y="2602449"/>
            <a:ext cx="223406" cy="22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3"/>
          <p:cNvSpPr/>
          <p:nvPr/>
        </p:nvSpPr>
        <p:spPr>
          <a:xfrm>
            <a:off x="1878990" y="320973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4"/>
          <p:cNvSpPr/>
          <p:nvPr/>
        </p:nvSpPr>
        <p:spPr>
          <a:xfrm>
            <a:off x="1913623" y="3502380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7" name="object 15"/>
          <p:cNvSpPr/>
          <p:nvPr/>
        </p:nvSpPr>
        <p:spPr>
          <a:xfrm>
            <a:off x="2180894" y="339886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6"/>
          <p:cNvSpPr/>
          <p:nvPr/>
        </p:nvSpPr>
        <p:spPr>
          <a:xfrm>
            <a:off x="1615376" y="338801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31" name="object 17"/>
          <p:cNvSpPr/>
          <p:nvPr/>
        </p:nvSpPr>
        <p:spPr>
          <a:xfrm>
            <a:off x="1684794" y="2188502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1" name="object 18"/>
          <p:cNvSpPr/>
          <p:nvPr/>
        </p:nvSpPr>
        <p:spPr>
          <a:xfrm>
            <a:off x="1440865" y="247073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2" name="object 19"/>
          <p:cNvSpPr/>
          <p:nvPr/>
        </p:nvSpPr>
        <p:spPr>
          <a:xfrm>
            <a:off x="1775777" y="25417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104" name="object 21"/>
          <p:cNvSpPr txBox="1"/>
          <p:nvPr/>
        </p:nvSpPr>
        <p:spPr>
          <a:xfrm>
            <a:off x="983777" y="4395698"/>
            <a:ext cx="947419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4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22"/>
          <p:cNvSpPr/>
          <p:nvPr/>
        </p:nvSpPr>
        <p:spPr>
          <a:xfrm>
            <a:off x="2029726" y="4452378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23"/>
          <p:cNvSpPr/>
          <p:nvPr/>
        </p:nvSpPr>
        <p:spPr>
          <a:xfrm>
            <a:off x="2050775" y="5207946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24"/>
          <p:cNvSpPr/>
          <p:nvPr/>
        </p:nvSpPr>
        <p:spPr>
          <a:xfrm>
            <a:off x="2077948" y="4847894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5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25"/>
          <p:cNvSpPr/>
          <p:nvPr/>
        </p:nvSpPr>
        <p:spPr>
          <a:xfrm>
            <a:off x="1005855" y="5564060"/>
            <a:ext cx="2631503" cy="3744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26"/>
          <p:cNvSpPr/>
          <p:nvPr/>
        </p:nvSpPr>
        <p:spPr>
          <a:xfrm>
            <a:off x="4149902" y="5688022"/>
            <a:ext cx="1107895" cy="2402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28"/>
          <p:cNvSpPr txBox="1"/>
          <p:nvPr/>
        </p:nvSpPr>
        <p:spPr>
          <a:xfrm>
            <a:off x="5717425" y="1196721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30"/>
          <p:cNvSpPr/>
          <p:nvPr/>
        </p:nvSpPr>
        <p:spPr>
          <a:xfrm>
            <a:off x="3751783" y="2018006"/>
            <a:ext cx="1548130" cy="523875"/>
          </a:xfrm>
          <a:custGeom>
            <a:avLst/>
            <a:gdLst/>
            <a:ahLst/>
            <a:cxnLst/>
            <a:rect l="l" t="t" r="r" b="b"/>
            <a:pathLst>
              <a:path w="1548129" h="523875">
                <a:moveTo>
                  <a:pt x="0" y="523733"/>
                </a:moveTo>
                <a:lnTo>
                  <a:pt x="15477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31"/>
          <p:cNvSpPr/>
          <p:nvPr/>
        </p:nvSpPr>
        <p:spPr>
          <a:xfrm>
            <a:off x="5199253" y="1986483"/>
            <a:ext cx="124155" cy="112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33"/>
          <p:cNvSpPr txBox="1"/>
          <p:nvPr/>
        </p:nvSpPr>
        <p:spPr>
          <a:xfrm>
            <a:off x="5662104" y="265179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34"/>
          <p:cNvSpPr/>
          <p:nvPr/>
        </p:nvSpPr>
        <p:spPr>
          <a:xfrm>
            <a:off x="6027750" y="2713239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35"/>
          <p:cNvSpPr/>
          <p:nvPr/>
        </p:nvSpPr>
        <p:spPr>
          <a:xfrm>
            <a:off x="5968796" y="2688031"/>
            <a:ext cx="117906" cy="115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38"/>
          <p:cNvSpPr/>
          <p:nvPr/>
        </p:nvSpPr>
        <p:spPr>
          <a:xfrm>
            <a:off x="6516471" y="3517049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39"/>
          <p:cNvSpPr/>
          <p:nvPr/>
        </p:nvSpPr>
        <p:spPr>
          <a:xfrm>
            <a:off x="6538391" y="3702265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40"/>
          <p:cNvSpPr/>
          <p:nvPr/>
        </p:nvSpPr>
        <p:spPr>
          <a:xfrm>
            <a:off x="6707555" y="3636746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41"/>
          <p:cNvSpPr/>
          <p:nvPr/>
        </p:nvSpPr>
        <p:spPr>
          <a:xfrm>
            <a:off x="6349618" y="3629888"/>
            <a:ext cx="115570" cy="131445"/>
          </a:xfrm>
          <a:custGeom>
            <a:avLst/>
            <a:gdLst/>
            <a:ahLst/>
            <a:cxnLst/>
            <a:rect l="l" t="t" r="r" b="b"/>
            <a:pathLst>
              <a:path w="115570" h="131444">
                <a:moveTo>
                  <a:pt x="0" y="0"/>
                </a:moveTo>
                <a:lnTo>
                  <a:pt x="115174" y="0"/>
                </a:lnTo>
                <a:lnTo>
                  <a:pt x="115174" y="131039"/>
                </a:lnTo>
                <a:lnTo>
                  <a:pt x="0" y="13103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42"/>
          <p:cNvSpPr/>
          <p:nvPr/>
        </p:nvSpPr>
        <p:spPr>
          <a:xfrm>
            <a:off x="6241453" y="30615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43"/>
          <p:cNvSpPr/>
          <p:nvPr/>
        </p:nvSpPr>
        <p:spPr>
          <a:xfrm>
            <a:off x="6462776" y="3108947"/>
            <a:ext cx="172489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44"/>
          <p:cNvSpPr/>
          <p:nvPr/>
        </p:nvSpPr>
        <p:spPr>
          <a:xfrm>
            <a:off x="6413017" y="2889897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45"/>
          <p:cNvSpPr/>
          <p:nvPr/>
        </p:nvSpPr>
        <p:spPr>
          <a:xfrm>
            <a:off x="6851065" y="30417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46"/>
          <p:cNvSpPr/>
          <p:nvPr/>
        </p:nvSpPr>
        <p:spPr>
          <a:xfrm>
            <a:off x="7073696" y="2913811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47"/>
          <p:cNvSpPr/>
          <p:nvPr/>
        </p:nvSpPr>
        <p:spPr>
          <a:xfrm>
            <a:off x="7028865" y="317427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48"/>
          <p:cNvSpPr/>
          <p:nvPr/>
        </p:nvSpPr>
        <p:spPr>
          <a:xfrm>
            <a:off x="6873303" y="336816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49"/>
          <p:cNvSpPr/>
          <p:nvPr/>
        </p:nvSpPr>
        <p:spPr>
          <a:xfrm>
            <a:off x="7240142" y="312168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50"/>
          <p:cNvSpPr/>
          <p:nvPr/>
        </p:nvSpPr>
        <p:spPr>
          <a:xfrm>
            <a:off x="3751783" y="3356444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41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51"/>
          <p:cNvSpPr/>
          <p:nvPr/>
        </p:nvSpPr>
        <p:spPr>
          <a:xfrm>
            <a:off x="5207495" y="3297491"/>
            <a:ext cx="115912" cy="117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52"/>
          <p:cNvSpPr/>
          <p:nvPr/>
        </p:nvSpPr>
        <p:spPr>
          <a:xfrm>
            <a:off x="6233947" y="4674438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19"/>
                </a:lnTo>
                <a:lnTo>
                  <a:pt x="147410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53"/>
          <p:cNvSpPr/>
          <p:nvPr/>
        </p:nvSpPr>
        <p:spPr>
          <a:xfrm>
            <a:off x="6455270" y="4721796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54"/>
          <p:cNvSpPr/>
          <p:nvPr/>
        </p:nvSpPr>
        <p:spPr>
          <a:xfrm>
            <a:off x="6405511" y="4502746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55"/>
          <p:cNvSpPr/>
          <p:nvPr/>
        </p:nvSpPr>
        <p:spPr>
          <a:xfrm>
            <a:off x="6501548" y="5102504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0" y="46857"/>
                </a:lnTo>
                <a:lnTo>
                  <a:pt x="153440" y="76720"/>
                </a:lnTo>
                <a:lnTo>
                  <a:pt x="147410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56"/>
          <p:cNvSpPr/>
          <p:nvPr/>
        </p:nvSpPr>
        <p:spPr>
          <a:xfrm>
            <a:off x="6325450" y="5234202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57"/>
          <p:cNvSpPr/>
          <p:nvPr/>
        </p:nvSpPr>
        <p:spPr>
          <a:xfrm>
            <a:off x="6516331" y="530957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8" y="22470"/>
                </a:lnTo>
                <a:lnTo>
                  <a:pt x="147410" y="46857"/>
                </a:lnTo>
                <a:lnTo>
                  <a:pt x="153439" y="76719"/>
                </a:lnTo>
                <a:lnTo>
                  <a:pt x="147410" y="106582"/>
                </a:lnTo>
                <a:lnTo>
                  <a:pt x="130968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58"/>
          <p:cNvSpPr/>
          <p:nvPr/>
        </p:nvSpPr>
        <p:spPr>
          <a:xfrm>
            <a:off x="6694855" y="5212851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70">
                <a:moveTo>
                  <a:pt x="0" y="76720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20"/>
                </a:lnTo>
                <a:lnTo>
                  <a:pt x="147411" y="106582"/>
                </a:lnTo>
                <a:lnTo>
                  <a:pt x="130969" y="130969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9"/>
                </a:lnTo>
                <a:lnTo>
                  <a:pt x="6029" y="106582"/>
                </a:lnTo>
                <a:lnTo>
                  <a:pt x="0" y="76720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59"/>
          <p:cNvSpPr/>
          <p:nvPr/>
        </p:nvSpPr>
        <p:spPr>
          <a:xfrm>
            <a:off x="6881064" y="4964514"/>
            <a:ext cx="136331" cy="1363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60"/>
          <p:cNvSpPr/>
          <p:nvPr/>
        </p:nvSpPr>
        <p:spPr>
          <a:xfrm>
            <a:off x="6853937" y="4646363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61"/>
          <p:cNvSpPr/>
          <p:nvPr/>
        </p:nvSpPr>
        <p:spPr>
          <a:xfrm>
            <a:off x="7022161" y="4780374"/>
            <a:ext cx="136332" cy="136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62"/>
          <p:cNvSpPr/>
          <p:nvPr/>
        </p:nvSpPr>
        <p:spPr>
          <a:xfrm>
            <a:off x="7076517" y="4529422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63"/>
          <p:cNvSpPr txBox="1"/>
          <p:nvPr/>
        </p:nvSpPr>
        <p:spPr>
          <a:xfrm>
            <a:off x="7546187" y="5531075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64"/>
          <p:cNvSpPr txBox="1"/>
          <p:nvPr/>
        </p:nvSpPr>
        <p:spPr>
          <a:xfrm>
            <a:off x="5691911" y="429334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65"/>
          <p:cNvSpPr/>
          <p:nvPr/>
        </p:nvSpPr>
        <p:spPr>
          <a:xfrm>
            <a:off x="6019990" y="4313434"/>
            <a:ext cx="0" cy="1349375"/>
          </a:xfrm>
          <a:custGeom>
            <a:avLst/>
            <a:gdLst/>
            <a:ahLst/>
            <a:cxnLst/>
            <a:rect l="l" t="t" r="r" b="b"/>
            <a:pathLst>
              <a:path h="1349375">
                <a:moveTo>
                  <a:pt x="0" y="1348779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66"/>
          <p:cNvSpPr/>
          <p:nvPr/>
        </p:nvSpPr>
        <p:spPr>
          <a:xfrm>
            <a:off x="5961049" y="4288231"/>
            <a:ext cx="117906" cy="1159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67"/>
          <p:cNvSpPr/>
          <p:nvPr/>
        </p:nvSpPr>
        <p:spPr>
          <a:xfrm>
            <a:off x="5945098" y="555677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4">
                <a:moveTo>
                  <a:pt x="0" y="0"/>
                </a:moveTo>
                <a:lnTo>
                  <a:pt x="1511498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68"/>
          <p:cNvSpPr/>
          <p:nvPr/>
        </p:nvSpPr>
        <p:spPr>
          <a:xfrm>
            <a:off x="7365898" y="5497819"/>
            <a:ext cx="115900" cy="1179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69"/>
          <p:cNvSpPr/>
          <p:nvPr/>
        </p:nvSpPr>
        <p:spPr>
          <a:xfrm>
            <a:off x="7239801" y="4735429"/>
            <a:ext cx="136332" cy="1363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70"/>
          <p:cNvSpPr/>
          <p:nvPr/>
        </p:nvSpPr>
        <p:spPr>
          <a:xfrm>
            <a:off x="3733800" y="4179290"/>
            <a:ext cx="1565275" cy="538480"/>
          </a:xfrm>
          <a:custGeom>
            <a:avLst/>
            <a:gdLst/>
            <a:ahLst/>
            <a:cxnLst/>
            <a:rect l="l" t="t" r="r" b="b"/>
            <a:pathLst>
              <a:path w="1565275" h="538479">
                <a:moveTo>
                  <a:pt x="0" y="0"/>
                </a:moveTo>
                <a:lnTo>
                  <a:pt x="1565248" y="53790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71"/>
          <p:cNvSpPr/>
          <p:nvPr/>
        </p:nvSpPr>
        <p:spPr>
          <a:xfrm>
            <a:off x="5198719" y="4636198"/>
            <a:ext cx="124167" cy="1120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0" name="直接箭头连接符 149"/>
          <p:cNvCxnSpPr/>
          <p:nvPr/>
        </p:nvCxnSpPr>
        <p:spPr>
          <a:xfrm flipV="1">
            <a:off x="6019990" y="1196721"/>
            <a:ext cx="7759" cy="13450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/>
          <p:nvPr/>
        </p:nvCxnSpPr>
        <p:spPr>
          <a:xfrm>
            <a:off x="5883719" y="2388677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/>
          <p:nvPr/>
        </p:nvCxnSpPr>
        <p:spPr>
          <a:xfrm>
            <a:off x="5894918" y="3904183"/>
            <a:ext cx="1662468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bject 63"/>
          <p:cNvSpPr txBox="1"/>
          <p:nvPr/>
        </p:nvSpPr>
        <p:spPr>
          <a:xfrm>
            <a:off x="7574647" y="3926627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63"/>
          <p:cNvSpPr txBox="1"/>
          <p:nvPr/>
        </p:nvSpPr>
        <p:spPr>
          <a:xfrm>
            <a:off x="7604107" y="2343268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9"/>
          <p:cNvSpPr/>
          <p:nvPr/>
        </p:nvSpPr>
        <p:spPr>
          <a:xfrm>
            <a:off x="6410961" y="1196721"/>
            <a:ext cx="202616" cy="150586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9"/>
          <p:cNvSpPr/>
          <p:nvPr/>
        </p:nvSpPr>
        <p:spPr>
          <a:xfrm>
            <a:off x="6145023" y="1408656"/>
            <a:ext cx="187440" cy="162410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9"/>
          <p:cNvSpPr/>
          <p:nvPr/>
        </p:nvSpPr>
        <p:spPr>
          <a:xfrm>
            <a:off x="6410961" y="1491949"/>
            <a:ext cx="218439" cy="154549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28575">
            <a:solidFill>
              <a:srgbClr val="00BA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45"/>
          <p:cNvSpPr/>
          <p:nvPr/>
        </p:nvSpPr>
        <p:spPr>
          <a:xfrm>
            <a:off x="6982233" y="1570660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46"/>
          <p:cNvSpPr/>
          <p:nvPr/>
        </p:nvSpPr>
        <p:spPr>
          <a:xfrm>
            <a:off x="7205455" y="1411157"/>
            <a:ext cx="172489" cy="1724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47"/>
          <p:cNvSpPr/>
          <p:nvPr/>
        </p:nvSpPr>
        <p:spPr>
          <a:xfrm>
            <a:off x="7160033" y="1703185"/>
            <a:ext cx="153670" cy="153670"/>
          </a:xfrm>
          <a:custGeom>
            <a:avLst/>
            <a:gdLst/>
            <a:ahLst/>
            <a:cxnLst/>
            <a:rect l="l" t="t" r="r" b="b"/>
            <a:pathLst>
              <a:path w="153670" h="153669">
                <a:moveTo>
                  <a:pt x="0" y="76719"/>
                </a:moveTo>
                <a:lnTo>
                  <a:pt x="6029" y="46857"/>
                </a:lnTo>
                <a:lnTo>
                  <a:pt x="22470" y="22470"/>
                </a:lnTo>
                <a:lnTo>
                  <a:pt x="46857" y="6029"/>
                </a:lnTo>
                <a:lnTo>
                  <a:pt x="76720" y="0"/>
                </a:lnTo>
                <a:lnTo>
                  <a:pt x="106582" y="6029"/>
                </a:lnTo>
                <a:lnTo>
                  <a:pt x="130969" y="22470"/>
                </a:lnTo>
                <a:lnTo>
                  <a:pt x="147411" y="46857"/>
                </a:lnTo>
                <a:lnTo>
                  <a:pt x="153440" y="76719"/>
                </a:lnTo>
                <a:lnTo>
                  <a:pt x="147411" y="106582"/>
                </a:lnTo>
                <a:lnTo>
                  <a:pt x="130969" y="130968"/>
                </a:lnTo>
                <a:lnTo>
                  <a:pt x="106582" y="147410"/>
                </a:lnTo>
                <a:lnTo>
                  <a:pt x="76720" y="153439"/>
                </a:lnTo>
                <a:lnTo>
                  <a:pt x="46857" y="147410"/>
                </a:lnTo>
                <a:lnTo>
                  <a:pt x="22470" y="130968"/>
                </a:lnTo>
                <a:lnTo>
                  <a:pt x="6029" y="106582"/>
                </a:lnTo>
                <a:lnTo>
                  <a:pt x="0" y="76719"/>
                </a:lnTo>
                <a:close/>
              </a:path>
            </a:pathLst>
          </a:custGeom>
          <a:ln w="19049">
            <a:solidFill>
              <a:srgbClr val="66A1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48"/>
          <p:cNvSpPr/>
          <p:nvPr/>
        </p:nvSpPr>
        <p:spPr>
          <a:xfrm>
            <a:off x="7004471" y="189707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49"/>
          <p:cNvSpPr/>
          <p:nvPr/>
        </p:nvSpPr>
        <p:spPr>
          <a:xfrm>
            <a:off x="7370788" y="1563115"/>
            <a:ext cx="172490" cy="1724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48"/>
          <p:cNvSpPr/>
          <p:nvPr/>
        </p:nvSpPr>
        <p:spPr>
          <a:xfrm>
            <a:off x="6382788" y="2081292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48"/>
          <p:cNvSpPr/>
          <p:nvPr/>
        </p:nvSpPr>
        <p:spPr>
          <a:xfrm>
            <a:off x="6623273" y="1845517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48"/>
          <p:cNvSpPr/>
          <p:nvPr/>
        </p:nvSpPr>
        <p:spPr>
          <a:xfrm>
            <a:off x="6743479" y="2101206"/>
            <a:ext cx="172489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66" name="直接连接符 165"/>
          <p:cNvCxnSpPr/>
          <p:nvPr/>
        </p:nvCxnSpPr>
        <p:spPr>
          <a:xfrm flipH="1">
            <a:off x="5916930" y="1052830"/>
            <a:ext cx="1391285" cy="145542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直接连接符 166"/>
          <p:cNvCxnSpPr/>
          <p:nvPr/>
        </p:nvCxnSpPr>
        <p:spPr>
          <a:xfrm flipH="1" flipV="1">
            <a:off x="5652135" y="3140710"/>
            <a:ext cx="2304415" cy="79184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直接连接符 167"/>
          <p:cNvCxnSpPr/>
          <p:nvPr/>
        </p:nvCxnSpPr>
        <p:spPr>
          <a:xfrm>
            <a:off x="6588760" y="4076700"/>
            <a:ext cx="431800" cy="16560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4.4 </a:t>
            </a:r>
            <a:r>
              <a:rPr lang="zh-CN" altLang="en-US" dirty="0" smtClean="0"/>
              <a:t>多元分类 </a:t>
            </a:r>
            <a:r>
              <a:rPr lang="en-US" altLang="zh-CN" dirty="0" smtClean="0"/>
              <a:t>one-vs-all</a:t>
            </a:r>
            <a:endParaRPr lang="en-US" altLang="zh-CN" dirty="0" smtClean="0"/>
          </a:p>
        </p:txBody>
      </p:sp>
      <p:sp>
        <p:nvSpPr>
          <p:cNvPr id="11" name="object 2"/>
          <p:cNvSpPr txBox="1"/>
          <p:nvPr/>
        </p:nvSpPr>
        <p:spPr>
          <a:xfrm>
            <a:off x="459740" y="1251585"/>
            <a:ext cx="7722870" cy="279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0" dirty="0">
                <a:latin typeface="Calibri" panose="020F0502020204030204"/>
                <a:cs typeface="Calibri" panose="020F0502020204030204"/>
              </a:rPr>
              <a:t>One-­‐vs-­‐all </a:t>
            </a:r>
            <a:r>
              <a:rPr lang="zh-CN" sz="2800" b="1" spc="-250" dirty="0">
                <a:latin typeface="Calibri" panose="020F0502020204030204"/>
                <a:cs typeface="Calibri" panose="020F0502020204030204"/>
              </a:rPr>
              <a:t>过程</a:t>
            </a:r>
            <a:endParaRPr lang="zh-CN" sz="2800" b="1" spc="-25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1.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对于每一个</a:t>
            </a:r>
            <a:r>
              <a:rPr lang="en-US" altLang="zh-CN" sz="2400" spc="-5" dirty="0">
                <a:latin typeface="Calibri" panose="020F0502020204030204"/>
                <a:cs typeface="Calibri" panose="020F0502020204030204"/>
              </a:rPr>
              <a:t>y=i</a:t>
            </a:r>
            <a:r>
              <a:rPr lang="zh-CN" altLang="en-US" sz="2400" spc="-5" dirty="0">
                <a:latin typeface="Calibri" panose="020F0502020204030204"/>
                <a:cs typeface="Calibri" panose="020F0502020204030204"/>
              </a:rPr>
              <a:t>类，训练一个分类器；</a:t>
            </a:r>
            <a:endParaRPr lang="zh-CN" altLang="en-US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2.</a:t>
            </a:r>
            <a:r>
              <a:rPr lang="zh-CN" sz="2400" dirty="0">
                <a:latin typeface="Calibri" panose="020F0502020204030204"/>
                <a:cs typeface="Calibri" panose="020F0502020204030204"/>
              </a:rPr>
              <a:t>对于一个需要预测的新样本，用每一个分类器进行预测；</a:t>
            </a:r>
            <a:endParaRPr lang="zh-CN" sz="2400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3300"/>
              </a:lnSpc>
              <a:spcBef>
                <a:spcPts val="2800"/>
              </a:spcBef>
              <a:tabLst>
                <a:tab pos="1014730" algn="l"/>
              </a:tabLst>
            </a:pPr>
            <a:r>
              <a:rPr lang="en-US" altLang="zh-CN" sz="2400" dirty="0">
                <a:latin typeface="Calibri" panose="020F0502020204030204"/>
                <a:cs typeface="Calibri" panose="020F0502020204030204"/>
              </a:rPr>
              <a:t>3.</a:t>
            </a:r>
            <a:r>
              <a:rPr lang="zh-CN" altLang="en-US" sz="2400" dirty="0">
                <a:latin typeface="Calibri" panose="020F0502020204030204"/>
                <a:cs typeface="Calibri" panose="020F0502020204030204"/>
              </a:rPr>
              <a:t>取所有预测值最大的类，即为新样本所属类；</a:t>
            </a:r>
            <a:endParaRPr lang="zh-CN" alt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698442" y="4188395"/>
            <a:ext cx="1696212" cy="6027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"/>
          <p:cNvSpPr/>
          <p:nvPr/>
        </p:nvSpPr>
        <p:spPr>
          <a:xfrm>
            <a:off x="5456966" y="5218916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3"/>
          <p:cNvSpPr/>
          <p:nvPr/>
        </p:nvSpPr>
        <p:spPr>
          <a:xfrm>
            <a:off x="5434157" y="4686151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4"/>
          <p:cNvSpPr/>
          <p:nvPr/>
        </p:nvSpPr>
        <p:spPr>
          <a:xfrm>
            <a:off x="5699943" y="4897873"/>
            <a:ext cx="223406" cy="22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0" name="object 5"/>
          <p:cNvSpPr/>
          <p:nvPr/>
        </p:nvSpPr>
        <p:spPr>
          <a:xfrm>
            <a:off x="5785833" y="4501379"/>
            <a:ext cx="223406" cy="22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2" name="object 6"/>
          <p:cNvSpPr txBox="1"/>
          <p:nvPr/>
        </p:nvSpPr>
        <p:spPr>
          <a:xfrm>
            <a:off x="5273357" y="6244259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7"/>
          <p:cNvSpPr txBox="1"/>
          <p:nvPr/>
        </p:nvSpPr>
        <p:spPr>
          <a:xfrm>
            <a:off x="3778250" y="4893233"/>
            <a:ext cx="2216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1950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195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8"/>
          <p:cNvSpPr/>
          <p:nvPr/>
        </p:nvSpPr>
        <p:spPr>
          <a:xfrm>
            <a:off x="4120531" y="4162088"/>
            <a:ext cx="0" cy="2133600"/>
          </a:xfrm>
          <a:custGeom>
            <a:avLst/>
            <a:gdLst/>
            <a:ahLst/>
            <a:cxnLst/>
            <a:rect l="l" t="t" r="r" b="b"/>
            <a:pathLst>
              <a:path h="2133600">
                <a:moveTo>
                  <a:pt x="0" y="2133098"/>
                </a:moveTo>
                <a:lnTo>
                  <a:pt x="0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9"/>
          <p:cNvSpPr/>
          <p:nvPr/>
        </p:nvSpPr>
        <p:spPr>
          <a:xfrm>
            <a:off x="4034958" y="4124286"/>
            <a:ext cx="171146" cy="17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10"/>
          <p:cNvSpPr/>
          <p:nvPr/>
        </p:nvSpPr>
        <p:spPr>
          <a:xfrm>
            <a:off x="4002200" y="6128588"/>
            <a:ext cx="2389505" cy="0"/>
          </a:xfrm>
          <a:custGeom>
            <a:avLst/>
            <a:gdLst/>
            <a:ahLst/>
            <a:cxnLst/>
            <a:rect l="l" t="t" r="r" b="b"/>
            <a:pathLst>
              <a:path w="2389504">
                <a:moveTo>
                  <a:pt x="0" y="0"/>
                </a:moveTo>
                <a:lnTo>
                  <a:pt x="2389478" y="0"/>
                </a:lnTo>
              </a:path>
            </a:pathLst>
          </a:custGeom>
          <a:ln w="38099">
            <a:solidFill>
              <a:srgbClr val="919191"/>
            </a:solidFill>
          </a:ln>
        </p:spPr>
        <p:txBody>
          <a:bodyPr wrap="square" lIns="0" tIns="0" rIns="0" bIns="0" rtlCol="0"/>
          <a:p/>
        </p:txBody>
      </p:sp>
      <p:sp>
        <p:nvSpPr>
          <p:cNvPr id="37" name="object 11"/>
          <p:cNvSpPr/>
          <p:nvPr/>
        </p:nvSpPr>
        <p:spPr>
          <a:xfrm>
            <a:off x="6258482" y="6043019"/>
            <a:ext cx="171006" cy="171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12"/>
          <p:cNvSpPr/>
          <p:nvPr/>
        </p:nvSpPr>
        <p:spPr>
          <a:xfrm>
            <a:off x="6043833" y="4826854"/>
            <a:ext cx="223406" cy="2234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13"/>
          <p:cNvSpPr/>
          <p:nvPr/>
        </p:nvSpPr>
        <p:spPr>
          <a:xfrm>
            <a:off x="4892700" y="5434139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0" name="object 14"/>
          <p:cNvSpPr/>
          <p:nvPr/>
        </p:nvSpPr>
        <p:spPr>
          <a:xfrm>
            <a:off x="4927333" y="5726785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15"/>
          <p:cNvSpPr/>
          <p:nvPr/>
        </p:nvSpPr>
        <p:spPr>
          <a:xfrm>
            <a:off x="5194604" y="5623267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2" name="object 16"/>
          <p:cNvSpPr/>
          <p:nvPr/>
        </p:nvSpPr>
        <p:spPr>
          <a:xfrm>
            <a:off x="4629086" y="5612422"/>
            <a:ext cx="182245" cy="207645"/>
          </a:xfrm>
          <a:custGeom>
            <a:avLst/>
            <a:gdLst/>
            <a:ahLst/>
            <a:cxnLst/>
            <a:rect l="l" t="t" r="r" b="b"/>
            <a:pathLst>
              <a:path w="182244" h="207644">
                <a:moveTo>
                  <a:pt x="0" y="0"/>
                </a:moveTo>
                <a:lnTo>
                  <a:pt x="181975" y="0"/>
                </a:lnTo>
                <a:lnTo>
                  <a:pt x="181975" y="207042"/>
                </a:lnTo>
                <a:lnTo>
                  <a:pt x="0" y="207042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47719C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17"/>
          <p:cNvSpPr/>
          <p:nvPr/>
        </p:nvSpPr>
        <p:spPr>
          <a:xfrm>
            <a:off x="4698504" y="4412907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5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18"/>
          <p:cNvSpPr/>
          <p:nvPr/>
        </p:nvSpPr>
        <p:spPr>
          <a:xfrm>
            <a:off x="4454575" y="4695139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19"/>
          <p:cNvSpPr/>
          <p:nvPr/>
        </p:nvSpPr>
        <p:spPr>
          <a:xfrm>
            <a:off x="4789487" y="4766144"/>
            <a:ext cx="276225" cy="247015"/>
          </a:xfrm>
          <a:custGeom>
            <a:avLst/>
            <a:gdLst/>
            <a:ahLst/>
            <a:cxnLst/>
            <a:rect l="l" t="t" r="r" b="b"/>
            <a:pathLst>
              <a:path w="276225" h="247014">
                <a:moveTo>
                  <a:pt x="0" y="246388"/>
                </a:moveTo>
                <a:lnTo>
                  <a:pt x="137838" y="0"/>
                </a:lnTo>
                <a:lnTo>
                  <a:pt x="275676" y="246388"/>
                </a:lnTo>
                <a:lnTo>
                  <a:pt x="0" y="246388"/>
                </a:lnTo>
                <a:close/>
              </a:path>
            </a:pathLst>
          </a:custGeom>
          <a:ln w="38099">
            <a:solidFill>
              <a:srgbClr val="00BA63"/>
            </a:solidFill>
          </a:ln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535939" y="1954402"/>
            <a:ext cx="557149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3200" spc="-15" dirty="0">
                <a:solidFill>
                  <a:srgbClr val="000000"/>
                </a:solidFill>
              </a:rPr>
              <a:t>乳腺癌</a:t>
            </a:r>
            <a:r>
              <a:rPr sz="3200" spc="-5" dirty="0">
                <a:solidFill>
                  <a:srgbClr val="000000"/>
                </a:solidFill>
              </a:rPr>
              <a:t> (</a:t>
            </a:r>
            <a:r>
              <a:rPr lang="zh-CN" sz="3200" spc="-5" dirty="0">
                <a:solidFill>
                  <a:srgbClr val="000000"/>
                </a:solidFill>
              </a:rPr>
              <a:t>恶性</a:t>
            </a:r>
            <a:r>
              <a:rPr sz="3200" spc="-5" dirty="0">
                <a:solidFill>
                  <a:srgbClr val="000000"/>
                </a:solidFill>
              </a:rPr>
              <a:t>,</a:t>
            </a:r>
            <a:r>
              <a:rPr sz="3200" spc="-15" dirty="0">
                <a:solidFill>
                  <a:srgbClr val="000000"/>
                </a:solidFill>
              </a:rPr>
              <a:t> </a:t>
            </a:r>
            <a:r>
              <a:rPr lang="zh-CN" sz="3200" spc="-15" dirty="0">
                <a:solidFill>
                  <a:srgbClr val="000000"/>
                </a:solidFill>
              </a:rPr>
              <a:t>良性</a:t>
            </a:r>
            <a:r>
              <a:rPr sz="3200" spc="-5" dirty="0">
                <a:solidFill>
                  <a:srgbClr val="000000"/>
                </a:solidFill>
              </a:rPr>
              <a:t>)</a:t>
            </a:r>
            <a:endParaRPr sz="3200"/>
          </a:p>
        </p:txBody>
      </p:sp>
      <p:sp>
        <p:nvSpPr>
          <p:cNvPr id="4" name="object 3"/>
          <p:cNvSpPr txBox="1"/>
          <p:nvPr/>
        </p:nvSpPr>
        <p:spPr>
          <a:xfrm>
            <a:off x="6936737" y="2615818"/>
            <a:ext cx="1924685" cy="13157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分类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endParaRPr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10000"/>
              </a:lnSpc>
              <a:spcBef>
                <a:spcPts val="385"/>
              </a:spcBef>
            </a:pPr>
            <a:r>
              <a:rPr lang="zh-CN" sz="2400" spc="-10" dirty="0">
                <a:latin typeface="Calibri" panose="020F0502020204030204"/>
                <a:cs typeface="Calibri" panose="020F0502020204030204"/>
              </a:rPr>
              <a:t>离散值输出</a:t>
            </a:r>
            <a:r>
              <a:rPr sz="2400" dirty="0">
                <a:latin typeface="Calibri" panose="020F0502020204030204"/>
                <a:cs typeface="Calibri" panose="020F0502020204030204"/>
              </a:rPr>
              <a:t>(0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1)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782561" y="2761100"/>
            <a:ext cx="0" cy="2353310"/>
          </a:xfrm>
          <a:custGeom>
            <a:avLst/>
            <a:gdLst/>
            <a:ahLst/>
            <a:cxnLst/>
            <a:rect l="l" t="t" r="r" b="b"/>
            <a:pathLst>
              <a:path h="2353310">
                <a:moveTo>
                  <a:pt x="0" y="0"/>
                </a:moveTo>
                <a:lnTo>
                  <a:pt x="0" y="2353056"/>
                </a:lnTo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1660660" y="2566028"/>
            <a:ext cx="171450" cy="1972310"/>
          </a:xfrm>
          <a:custGeom>
            <a:avLst/>
            <a:gdLst/>
            <a:ahLst/>
            <a:cxnLst/>
            <a:rect l="l" t="t" r="r" b="b"/>
            <a:pathLst>
              <a:path w="171450" h="1972310">
                <a:moveTo>
                  <a:pt x="171045" y="149018"/>
                </a:moveTo>
                <a:lnTo>
                  <a:pt x="168140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692" y="171188"/>
                </a:lnTo>
                <a:lnTo>
                  <a:pt x="23741" y="170497"/>
                </a:lnTo>
                <a:lnTo>
                  <a:pt x="30218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11" y="163591"/>
                </a:lnTo>
                <a:lnTo>
                  <a:pt x="170807" y="156591"/>
                </a:lnTo>
                <a:lnTo>
                  <a:pt x="171045" y="149018"/>
                </a:lnTo>
                <a:close/>
              </a:path>
              <a:path w="171450" h="197231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1450" h="1972310">
                <a:moveTo>
                  <a:pt x="104132" y="1972062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1972062"/>
                </a:lnTo>
                <a:lnTo>
                  <a:pt x="104132" y="1972062"/>
                </a:lnTo>
                <a:close/>
              </a:path>
              <a:path w="171450" h="197231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1450" h="197231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1450" h="197231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1607820" y="3995046"/>
            <a:ext cx="4947285" cy="172085"/>
          </a:xfrm>
          <a:custGeom>
            <a:avLst/>
            <a:gdLst/>
            <a:ahLst/>
            <a:cxnLst/>
            <a:rect l="l" t="t" r="r" b="b"/>
            <a:pathLst>
              <a:path w="4947284" h="172085">
                <a:moveTo>
                  <a:pt x="4869561" y="85844"/>
                </a:moveTo>
                <a:lnTo>
                  <a:pt x="4835790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8388" y="104132"/>
                </a:lnTo>
                <a:lnTo>
                  <a:pt x="4869561" y="85844"/>
                </a:lnTo>
                <a:close/>
              </a:path>
              <a:path w="4947284" h="172085">
                <a:moveTo>
                  <a:pt x="4946904" y="85844"/>
                </a:moveTo>
                <a:lnTo>
                  <a:pt x="4803648" y="2024"/>
                </a:lnTo>
                <a:lnTo>
                  <a:pt x="4796385" y="0"/>
                </a:lnTo>
                <a:lnTo>
                  <a:pt x="4788979" y="690"/>
                </a:lnTo>
                <a:lnTo>
                  <a:pt x="4782431" y="3952"/>
                </a:lnTo>
                <a:lnTo>
                  <a:pt x="4777740" y="9644"/>
                </a:lnTo>
                <a:lnTo>
                  <a:pt x="4774835" y="16906"/>
                </a:lnTo>
                <a:lnTo>
                  <a:pt x="4775073" y="24312"/>
                </a:lnTo>
                <a:lnTo>
                  <a:pt x="4778168" y="30861"/>
                </a:lnTo>
                <a:lnTo>
                  <a:pt x="4783836" y="35552"/>
                </a:lnTo>
                <a:lnTo>
                  <a:pt x="4835790" y="66032"/>
                </a:lnTo>
                <a:lnTo>
                  <a:pt x="4908804" y="66032"/>
                </a:lnTo>
                <a:lnTo>
                  <a:pt x="4908804" y="108136"/>
                </a:lnTo>
                <a:lnTo>
                  <a:pt x="4946904" y="85844"/>
                </a:lnTo>
                <a:close/>
              </a:path>
              <a:path w="4947284" h="172085">
                <a:moveTo>
                  <a:pt x="4908804" y="108136"/>
                </a:moveTo>
                <a:lnTo>
                  <a:pt x="4908804" y="104132"/>
                </a:lnTo>
                <a:lnTo>
                  <a:pt x="4838388" y="104132"/>
                </a:lnTo>
                <a:lnTo>
                  <a:pt x="4783836" y="136136"/>
                </a:lnTo>
                <a:lnTo>
                  <a:pt x="4778168" y="140827"/>
                </a:lnTo>
                <a:lnTo>
                  <a:pt x="4775073" y="147375"/>
                </a:lnTo>
                <a:lnTo>
                  <a:pt x="4774835" y="154781"/>
                </a:lnTo>
                <a:lnTo>
                  <a:pt x="4777740" y="162044"/>
                </a:lnTo>
                <a:lnTo>
                  <a:pt x="4782431" y="167735"/>
                </a:lnTo>
                <a:lnTo>
                  <a:pt x="4788979" y="170997"/>
                </a:lnTo>
                <a:lnTo>
                  <a:pt x="4796385" y="171688"/>
                </a:lnTo>
                <a:lnTo>
                  <a:pt x="4803648" y="169664"/>
                </a:lnTo>
                <a:lnTo>
                  <a:pt x="4908804" y="108136"/>
                </a:lnTo>
                <a:close/>
              </a:path>
              <a:path w="4947284" h="172085">
                <a:moveTo>
                  <a:pt x="4908804" y="104132"/>
                </a:moveTo>
                <a:lnTo>
                  <a:pt x="4908804" y="66032"/>
                </a:lnTo>
                <a:lnTo>
                  <a:pt x="4835790" y="66032"/>
                </a:lnTo>
                <a:lnTo>
                  <a:pt x="4869561" y="85844"/>
                </a:lnTo>
                <a:lnTo>
                  <a:pt x="4898136" y="69080"/>
                </a:lnTo>
                <a:lnTo>
                  <a:pt x="4898136" y="104132"/>
                </a:lnTo>
                <a:lnTo>
                  <a:pt x="4908804" y="104132"/>
                </a:lnTo>
                <a:close/>
              </a:path>
              <a:path w="4947284" h="172085">
                <a:moveTo>
                  <a:pt x="4898136" y="104132"/>
                </a:moveTo>
                <a:lnTo>
                  <a:pt x="4898136" y="102608"/>
                </a:lnTo>
                <a:lnTo>
                  <a:pt x="4869561" y="85844"/>
                </a:lnTo>
                <a:lnTo>
                  <a:pt x="4838388" y="104132"/>
                </a:lnTo>
                <a:lnTo>
                  <a:pt x="4898136" y="104132"/>
                </a:lnTo>
                <a:close/>
              </a:path>
              <a:path w="4947284" h="172085">
                <a:moveTo>
                  <a:pt x="4898136" y="102608"/>
                </a:moveTo>
                <a:lnTo>
                  <a:pt x="4898136" y="69080"/>
                </a:lnTo>
                <a:lnTo>
                  <a:pt x="4869561" y="85844"/>
                </a:lnTo>
                <a:lnTo>
                  <a:pt x="4898136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/>
          <p:nvPr/>
        </p:nvSpPr>
        <p:spPr>
          <a:xfrm>
            <a:off x="1600200" y="3089529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1606296" y="5366646"/>
            <a:ext cx="4948555" cy="172085"/>
          </a:xfrm>
          <a:custGeom>
            <a:avLst/>
            <a:gdLst/>
            <a:ahLst/>
            <a:cxnLst/>
            <a:rect l="l" t="t" r="r" b="b"/>
            <a:pathLst>
              <a:path w="4948555" h="172085">
                <a:moveTo>
                  <a:pt x="4871085" y="85844"/>
                </a:moveTo>
                <a:lnTo>
                  <a:pt x="4837314" y="66032"/>
                </a:lnTo>
                <a:lnTo>
                  <a:pt x="0" y="66032"/>
                </a:lnTo>
                <a:lnTo>
                  <a:pt x="0" y="104132"/>
                </a:lnTo>
                <a:lnTo>
                  <a:pt x="4839912" y="104132"/>
                </a:lnTo>
                <a:lnTo>
                  <a:pt x="4871085" y="85844"/>
                </a:lnTo>
                <a:close/>
              </a:path>
              <a:path w="4948555" h="172085">
                <a:moveTo>
                  <a:pt x="4948428" y="85844"/>
                </a:moveTo>
                <a:lnTo>
                  <a:pt x="4805172" y="2024"/>
                </a:lnTo>
                <a:lnTo>
                  <a:pt x="4797909" y="0"/>
                </a:lnTo>
                <a:lnTo>
                  <a:pt x="4790503" y="690"/>
                </a:lnTo>
                <a:lnTo>
                  <a:pt x="4783955" y="3952"/>
                </a:lnTo>
                <a:lnTo>
                  <a:pt x="4779264" y="9644"/>
                </a:lnTo>
                <a:lnTo>
                  <a:pt x="4776359" y="16906"/>
                </a:lnTo>
                <a:lnTo>
                  <a:pt x="4776597" y="24312"/>
                </a:lnTo>
                <a:lnTo>
                  <a:pt x="4779692" y="30861"/>
                </a:lnTo>
                <a:lnTo>
                  <a:pt x="4785360" y="35552"/>
                </a:lnTo>
                <a:lnTo>
                  <a:pt x="4837314" y="66032"/>
                </a:lnTo>
                <a:lnTo>
                  <a:pt x="4910328" y="66032"/>
                </a:lnTo>
                <a:lnTo>
                  <a:pt x="4910328" y="108136"/>
                </a:lnTo>
                <a:lnTo>
                  <a:pt x="4948428" y="85844"/>
                </a:lnTo>
                <a:close/>
              </a:path>
              <a:path w="4948555" h="172085">
                <a:moveTo>
                  <a:pt x="4910328" y="108136"/>
                </a:moveTo>
                <a:lnTo>
                  <a:pt x="4910328" y="104132"/>
                </a:lnTo>
                <a:lnTo>
                  <a:pt x="4839912" y="104132"/>
                </a:lnTo>
                <a:lnTo>
                  <a:pt x="4785360" y="136136"/>
                </a:lnTo>
                <a:lnTo>
                  <a:pt x="4779692" y="140827"/>
                </a:lnTo>
                <a:lnTo>
                  <a:pt x="4776597" y="147375"/>
                </a:lnTo>
                <a:lnTo>
                  <a:pt x="4776359" y="154781"/>
                </a:lnTo>
                <a:lnTo>
                  <a:pt x="4779264" y="162044"/>
                </a:lnTo>
                <a:lnTo>
                  <a:pt x="4783955" y="167735"/>
                </a:lnTo>
                <a:lnTo>
                  <a:pt x="4790503" y="170997"/>
                </a:lnTo>
                <a:lnTo>
                  <a:pt x="4797909" y="171688"/>
                </a:lnTo>
                <a:lnTo>
                  <a:pt x="4805172" y="169664"/>
                </a:lnTo>
                <a:lnTo>
                  <a:pt x="4910328" y="108136"/>
                </a:lnTo>
                <a:close/>
              </a:path>
              <a:path w="4948555" h="172085">
                <a:moveTo>
                  <a:pt x="4910328" y="104132"/>
                </a:moveTo>
                <a:lnTo>
                  <a:pt x="4910328" y="66032"/>
                </a:lnTo>
                <a:lnTo>
                  <a:pt x="4837314" y="66032"/>
                </a:lnTo>
                <a:lnTo>
                  <a:pt x="4871085" y="85844"/>
                </a:lnTo>
                <a:lnTo>
                  <a:pt x="4899660" y="69080"/>
                </a:lnTo>
                <a:lnTo>
                  <a:pt x="4899660" y="104132"/>
                </a:lnTo>
                <a:lnTo>
                  <a:pt x="4910328" y="104132"/>
                </a:lnTo>
                <a:close/>
              </a:path>
              <a:path w="4948555" h="172085">
                <a:moveTo>
                  <a:pt x="4899660" y="104132"/>
                </a:moveTo>
                <a:lnTo>
                  <a:pt x="4899660" y="102608"/>
                </a:lnTo>
                <a:lnTo>
                  <a:pt x="4871085" y="85844"/>
                </a:lnTo>
                <a:lnTo>
                  <a:pt x="4839912" y="104132"/>
                </a:lnTo>
                <a:lnTo>
                  <a:pt x="4899660" y="104132"/>
                </a:lnTo>
                <a:close/>
              </a:path>
              <a:path w="4948555" h="172085">
                <a:moveTo>
                  <a:pt x="4899660" y="102608"/>
                </a:moveTo>
                <a:lnTo>
                  <a:pt x="4899660" y="69080"/>
                </a:lnTo>
                <a:lnTo>
                  <a:pt x="4871085" y="85844"/>
                </a:lnTo>
                <a:lnTo>
                  <a:pt x="4899660" y="1026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9"/>
          <p:cNvSpPr txBox="1"/>
          <p:nvPr/>
        </p:nvSpPr>
        <p:spPr>
          <a:xfrm>
            <a:off x="232657" y="3428110"/>
            <a:ext cx="107315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dirty="0">
                <a:latin typeface="Calibri" panose="020F0502020204030204"/>
                <a:cs typeface="Calibri" panose="020F0502020204030204"/>
              </a:rPr>
              <a:t>恶性</a:t>
            </a:r>
            <a:r>
              <a:rPr sz="1800" dirty="0">
                <a:latin typeface="Calibri" panose="020F0502020204030204"/>
                <a:cs typeface="Calibri" panose="020F0502020204030204"/>
              </a:rPr>
              <a:t>?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1244593" y="2946526"/>
            <a:ext cx="349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1(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Y)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1229353" y="3938649"/>
            <a:ext cx="381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0(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N)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3666221" y="4261737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2"/>
          <p:cNvSpPr txBox="1"/>
          <p:nvPr/>
        </p:nvSpPr>
        <p:spPr>
          <a:xfrm>
            <a:off x="3666221" y="5656832"/>
            <a:ext cx="1033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25" dirty="0">
                <a:latin typeface="Calibri" panose="020F0502020204030204"/>
                <a:cs typeface="Calibri" panose="020F0502020204030204"/>
              </a:rPr>
              <a:t>肿瘤尺寸</a:t>
            </a:r>
            <a:endParaRPr lang="zh-CN" sz="1800" spc="-2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23"/>
          <p:cNvSpPr/>
          <p:nvPr/>
        </p:nvSpPr>
        <p:spPr>
          <a:xfrm>
            <a:off x="5188839" y="30239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5545074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483450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4374769" y="302780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5" name="object 23"/>
          <p:cNvSpPr/>
          <p:nvPr/>
        </p:nvSpPr>
        <p:spPr>
          <a:xfrm>
            <a:off x="3998849" y="40025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7" name="object 23"/>
          <p:cNvSpPr/>
          <p:nvPr/>
        </p:nvSpPr>
        <p:spPr>
          <a:xfrm>
            <a:off x="2907919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8" name="object 23"/>
          <p:cNvSpPr/>
          <p:nvPr/>
        </p:nvSpPr>
        <p:spPr>
          <a:xfrm>
            <a:off x="2592324" y="39923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9" name="object 23"/>
          <p:cNvSpPr/>
          <p:nvPr/>
        </p:nvSpPr>
        <p:spPr>
          <a:xfrm>
            <a:off x="2106549" y="39930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0" name="object 23"/>
          <p:cNvSpPr/>
          <p:nvPr/>
        </p:nvSpPr>
        <p:spPr>
          <a:xfrm>
            <a:off x="5188839" y="536269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2" name="object 23"/>
          <p:cNvSpPr/>
          <p:nvPr/>
        </p:nvSpPr>
        <p:spPr>
          <a:xfrm>
            <a:off x="5545074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3" name="object 23"/>
          <p:cNvSpPr/>
          <p:nvPr/>
        </p:nvSpPr>
        <p:spPr>
          <a:xfrm>
            <a:off x="483450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4" name="object 23"/>
          <p:cNvSpPr/>
          <p:nvPr/>
        </p:nvSpPr>
        <p:spPr>
          <a:xfrm>
            <a:off x="4374769" y="536650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5" name="object 23"/>
          <p:cNvSpPr/>
          <p:nvPr/>
        </p:nvSpPr>
        <p:spPr>
          <a:xfrm>
            <a:off x="3667379" y="536714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6" name="object 23"/>
          <p:cNvSpPr/>
          <p:nvPr/>
        </p:nvSpPr>
        <p:spPr>
          <a:xfrm>
            <a:off x="3998849" y="541349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7" name="object 23"/>
          <p:cNvSpPr/>
          <p:nvPr/>
        </p:nvSpPr>
        <p:spPr>
          <a:xfrm>
            <a:off x="3420364" y="5402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8" name="object 23"/>
          <p:cNvSpPr/>
          <p:nvPr/>
        </p:nvSpPr>
        <p:spPr>
          <a:xfrm>
            <a:off x="2907919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49" name="object 23"/>
          <p:cNvSpPr/>
          <p:nvPr/>
        </p:nvSpPr>
        <p:spPr>
          <a:xfrm>
            <a:off x="2592324" y="54033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51" name="object 23"/>
          <p:cNvSpPr/>
          <p:nvPr/>
        </p:nvSpPr>
        <p:spPr>
          <a:xfrm>
            <a:off x="2106549" y="540397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803528"/>
            <a:ext cx="30994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非线性分类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571585" y="1292421"/>
            <a:ext cx="3429829" cy="108631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94809" y="1844922"/>
            <a:ext cx="190500" cy="19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4557" y="2620645"/>
            <a:ext cx="190506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31620" y="2289937"/>
            <a:ext cx="188976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8216" y="2930017"/>
            <a:ext cx="190500" cy="188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5244" y="1953126"/>
            <a:ext cx="196596" cy="196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32404" y="2628265"/>
            <a:ext cx="196596" cy="1965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25367" y="1683378"/>
            <a:ext cx="196596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2999232" y="1669662"/>
            <a:ext cx="196596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 txBox="1"/>
          <p:nvPr/>
        </p:nvSpPr>
        <p:spPr>
          <a:xfrm>
            <a:off x="380491" y="2083688"/>
            <a:ext cx="20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2</a:t>
            </a:r>
            <a:endParaRPr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3"/>
          <p:cNvSpPr/>
          <p:nvPr/>
        </p:nvSpPr>
        <p:spPr>
          <a:xfrm>
            <a:off x="614165" y="1252086"/>
            <a:ext cx="111760" cy="2124710"/>
          </a:xfrm>
          <a:custGeom>
            <a:avLst/>
            <a:gdLst/>
            <a:ahLst/>
            <a:cxnLst/>
            <a:rect l="l" t="t" r="r" b="b"/>
            <a:pathLst>
              <a:path w="111759" h="2124710">
                <a:moveTo>
                  <a:pt x="111252" y="94488"/>
                </a:moveTo>
                <a:lnTo>
                  <a:pt x="108204" y="89916"/>
                </a:lnTo>
                <a:lnTo>
                  <a:pt x="56388" y="0"/>
                </a:lnTo>
                <a:lnTo>
                  <a:pt x="3048" y="89916"/>
                </a:lnTo>
                <a:lnTo>
                  <a:pt x="0" y="94488"/>
                </a:lnTo>
                <a:lnTo>
                  <a:pt x="1524" y="100584"/>
                </a:lnTo>
                <a:lnTo>
                  <a:pt x="6096" y="103632"/>
                </a:lnTo>
                <a:lnTo>
                  <a:pt x="10668" y="105156"/>
                </a:lnTo>
                <a:lnTo>
                  <a:pt x="16764" y="103632"/>
                </a:lnTo>
                <a:lnTo>
                  <a:pt x="19812" y="99060"/>
                </a:lnTo>
                <a:lnTo>
                  <a:pt x="45720" y="54391"/>
                </a:lnTo>
                <a:lnTo>
                  <a:pt x="45720" y="18288"/>
                </a:lnTo>
                <a:lnTo>
                  <a:pt x="65532" y="18288"/>
                </a:lnTo>
                <a:lnTo>
                  <a:pt x="65532" y="54391"/>
                </a:lnTo>
                <a:lnTo>
                  <a:pt x="91440" y="99060"/>
                </a:lnTo>
                <a:lnTo>
                  <a:pt x="94488" y="103632"/>
                </a:lnTo>
                <a:lnTo>
                  <a:pt x="100584" y="105156"/>
                </a:lnTo>
                <a:lnTo>
                  <a:pt x="105156" y="103632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2124710">
                <a:moveTo>
                  <a:pt x="65532" y="54391"/>
                </a:moveTo>
                <a:lnTo>
                  <a:pt x="65532" y="18288"/>
                </a:lnTo>
                <a:lnTo>
                  <a:pt x="45720" y="18288"/>
                </a:lnTo>
                <a:lnTo>
                  <a:pt x="45720" y="54391"/>
                </a:lnTo>
                <a:lnTo>
                  <a:pt x="47244" y="51763"/>
                </a:lnTo>
                <a:lnTo>
                  <a:pt x="47244" y="22860"/>
                </a:lnTo>
                <a:lnTo>
                  <a:pt x="64008" y="22860"/>
                </a:lnTo>
                <a:lnTo>
                  <a:pt x="64008" y="51763"/>
                </a:lnTo>
                <a:lnTo>
                  <a:pt x="65532" y="54391"/>
                </a:lnTo>
                <a:close/>
              </a:path>
              <a:path w="111759" h="2124710">
                <a:moveTo>
                  <a:pt x="65532" y="2124462"/>
                </a:moveTo>
                <a:lnTo>
                  <a:pt x="65532" y="54391"/>
                </a:lnTo>
                <a:lnTo>
                  <a:pt x="55626" y="37311"/>
                </a:lnTo>
                <a:lnTo>
                  <a:pt x="45720" y="54391"/>
                </a:lnTo>
                <a:lnTo>
                  <a:pt x="45720" y="2124462"/>
                </a:lnTo>
                <a:lnTo>
                  <a:pt x="65532" y="2124462"/>
                </a:lnTo>
                <a:close/>
              </a:path>
              <a:path w="111759" h="2124710">
                <a:moveTo>
                  <a:pt x="64008" y="22860"/>
                </a:moveTo>
                <a:lnTo>
                  <a:pt x="47244" y="22860"/>
                </a:lnTo>
                <a:lnTo>
                  <a:pt x="55626" y="37311"/>
                </a:lnTo>
                <a:lnTo>
                  <a:pt x="64008" y="22860"/>
                </a:lnTo>
                <a:close/>
              </a:path>
              <a:path w="111759" h="2124710">
                <a:moveTo>
                  <a:pt x="55626" y="37311"/>
                </a:moveTo>
                <a:lnTo>
                  <a:pt x="47244" y="22860"/>
                </a:lnTo>
                <a:lnTo>
                  <a:pt x="47244" y="51763"/>
                </a:lnTo>
                <a:lnTo>
                  <a:pt x="55626" y="37311"/>
                </a:lnTo>
                <a:close/>
              </a:path>
              <a:path w="111759" h="2124710">
                <a:moveTo>
                  <a:pt x="64008" y="51763"/>
                </a:moveTo>
                <a:lnTo>
                  <a:pt x="64008" y="22860"/>
                </a:lnTo>
                <a:lnTo>
                  <a:pt x="55626" y="37311"/>
                </a:lnTo>
                <a:lnTo>
                  <a:pt x="64008" y="517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560825" y="3167761"/>
            <a:ext cx="3173095" cy="111760"/>
          </a:xfrm>
          <a:custGeom>
            <a:avLst/>
            <a:gdLst/>
            <a:ahLst/>
            <a:cxnLst/>
            <a:rect l="l" t="t" r="r" b="b"/>
            <a:pathLst>
              <a:path w="3173095" h="111760">
                <a:moveTo>
                  <a:pt x="3135662" y="55626"/>
                </a:moveTo>
                <a:lnTo>
                  <a:pt x="3118583" y="45720"/>
                </a:lnTo>
                <a:lnTo>
                  <a:pt x="0" y="45720"/>
                </a:lnTo>
                <a:lnTo>
                  <a:pt x="0" y="65532"/>
                </a:lnTo>
                <a:lnTo>
                  <a:pt x="3118583" y="65532"/>
                </a:lnTo>
                <a:lnTo>
                  <a:pt x="3135662" y="55626"/>
                </a:lnTo>
                <a:close/>
              </a:path>
              <a:path w="3173095" h="111760">
                <a:moveTo>
                  <a:pt x="3172974" y="56388"/>
                </a:moveTo>
                <a:lnTo>
                  <a:pt x="3083058" y="3048"/>
                </a:lnTo>
                <a:lnTo>
                  <a:pt x="3078486" y="0"/>
                </a:lnTo>
                <a:lnTo>
                  <a:pt x="3072390" y="1524"/>
                </a:lnTo>
                <a:lnTo>
                  <a:pt x="3070866" y="6096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9812"/>
                </a:lnTo>
                <a:lnTo>
                  <a:pt x="3118583" y="45720"/>
                </a:lnTo>
                <a:lnTo>
                  <a:pt x="3154686" y="45720"/>
                </a:lnTo>
                <a:lnTo>
                  <a:pt x="3154686" y="66926"/>
                </a:lnTo>
                <a:lnTo>
                  <a:pt x="3172974" y="56388"/>
                </a:lnTo>
                <a:close/>
              </a:path>
              <a:path w="3173095" h="111760">
                <a:moveTo>
                  <a:pt x="3154686" y="66926"/>
                </a:moveTo>
                <a:lnTo>
                  <a:pt x="3154686" y="65532"/>
                </a:lnTo>
                <a:lnTo>
                  <a:pt x="3118583" y="65532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100584"/>
                </a:lnTo>
                <a:lnTo>
                  <a:pt x="3070866" y="105156"/>
                </a:lnTo>
                <a:lnTo>
                  <a:pt x="3072390" y="109728"/>
                </a:lnTo>
                <a:lnTo>
                  <a:pt x="3078486" y="111252"/>
                </a:lnTo>
                <a:lnTo>
                  <a:pt x="3083058" y="108204"/>
                </a:lnTo>
                <a:lnTo>
                  <a:pt x="3154686" y="66926"/>
                </a:lnTo>
                <a:close/>
              </a:path>
              <a:path w="3173095" h="111760">
                <a:moveTo>
                  <a:pt x="3154686" y="65532"/>
                </a:moveTo>
                <a:lnTo>
                  <a:pt x="3154686" y="45720"/>
                </a:lnTo>
                <a:lnTo>
                  <a:pt x="3118583" y="45720"/>
                </a:lnTo>
                <a:lnTo>
                  <a:pt x="3135662" y="55626"/>
                </a:lnTo>
                <a:lnTo>
                  <a:pt x="3150114" y="47244"/>
                </a:lnTo>
                <a:lnTo>
                  <a:pt x="3150114" y="65532"/>
                </a:lnTo>
                <a:lnTo>
                  <a:pt x="3154686" y="65532"/>
                </a:lnTo>
                <a:close/>
              </a:path>
              <a:path w="3173095" h="111760">
                <a:moveTo>
                  <a:pt x="3150114" y="65532"/>
                </a:moveTo>
                <a:lnTo>
                  <a:pt x="3150114" y="64008"/>
                </a:lnTo>
                <a:lnTo>
                  <a:pt x="3135662" y="55626"/>
                </a:lnTo>
                <a:lnTo>
                  <a:pt x="3118583" y="65532"/>
                </a:lnTo>
                <a:lnTo>
                  <a:pt x="3150114" y="65532"/>
                </a:lnTo>
                <a:close/>
              </a:path>
              <a:path w="3173095" h="111760">
                <a:moveTo>
                  <a:pt x="3150114" y="64008"/>
                </a:moveTo>
                <a:lnTo>
                  <a:pt x="3150114" y="47244"/>
                </a:lnTo>
                <a:lnTo>
                  <a:pt x="3135662" y="55626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2517648" y="2529205"/>
            <a:ext cx="196596" cy="198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754882" y="1234566"/>
            <a:ext cx="2452122" cy="1868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3049524" y="2888869"/>
            <a:ext cx="196596" cy="198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3410711" y="2058319"/>
            <a:ext cx="198120" cy="196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2749296" y="1902834"/>
            <a:ext cx="196596" cy="1966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748277" y="1308474"/>
            <a:ext cx="198120" cy="1981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/>
          <p:nvPr/>
        </p:nvSpPr>
        <p:spPr>
          <a:xfrm>
            <a:off x="775709" y="2003418"/>
            <a:ext cx="801630" cy="11216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2"/>
          <p:cNvSpPr/>
          <p:nvPr/>
        </p:nvSpPr>
        <p:spPr>
          <a:xfrm>
            <a:off x="2517648" y="2872105"/>
            <a:ext cx="188976" cy="188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3003804" y="1355718"/>
            <a:ext cx="187452" cy="188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3256788" y="1428870"/>
            <a:ext cx="188976" cy="18745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5"/>
          <p:cNvSpPr/>
          <p:nvPr/>
        </p:nvSpPr>
        <p:spPr>
          <a:xfrm>
            <a:off x="3314700" y="2337181"/>
            <a:ext cx="198120" cy="1981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6"/>
          <p:cNvSpPr/>
          <p:nvPr/>
        </p:nvSpPr>
        <p:spPr>
          <a:xfrm>
            <a:off x="3389376" y="2888869"/>
            <a:ext cx="198120" cy="198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7"/>
          <p:cNvSpPr/>
          <p:nvPr/>
        </p:nvSpPr>
        <p:spPr>
          <a:xfrm>
            <a:off x="406500" y="4098552"/>
            <a:ext cx="613049" cy="1847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8"/>
          <p:cNvSpPr/>
          <p:nvPr/>
        </p:nvSpPr>
        <p:spPr>
          <a:xfrm>
            <a:off x="419794" y="4418186"/>
            <a:ext cx="607375" cy="1840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9"/>
          <p:cNvSpPr txBox="1"/>
          <p:nvPr/>
        </p:nvSpPr>
        <p:spPr>
          <a:xfrm>
            <a:off x="1070857" y="3142649"/>
            <a:ext cx="1305560" cy="1786889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5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x</a:t>
            </a:r>
            <a:r>
              <a:rPr baseline="-21000" dirty="0">
                <a:latin typeface="Calibri" panose="020F0502020204030204"/>
                <a:cs typeface="Calibri" panose="020F0502020204030204"/>
              </a:rPr>
              <a:t>1</a:t>
            </a:r>
            <a:endParaRPr baseline="-21000" dirty="0">
              <a:latin typeface="Calibri" panose="020F0502020204030204"/>
              <a:cs typeface="Calibri" panose="020F0502020204030204"/>
            </a:endParaRPr>
          </a:p>
          <a:p>
            <a:pPr marL="24765">
              <a:lnSpc>
                <a:spcPct val="100000"/>
              </a:lnSpc>
              <a:spcBef>
                <a:spcPts val="1050"/>
              </a:spcBef>
            </a:pPr>
            <a:r>
              <a:rPr sz="2000" spc="-15" dirty="0">
                <a:latin typeface="Calibri" panose="020F0502020204030204"/>
                <a:cs typeface="Calibri" panose="020F0502020204030204"/>
              </a:rPr>
              <a:t>size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1590" marR="51435" indent="-9525">
              <a:lnSpc>
                <a:spcPts val="2500"/>
              </a:lnSpc>
              <a:spcBef>
                <a:spcPts val="2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bedrooms  </a:t>
            </a:r>
            <a:r>
              <a:rPr sz="2000" dirty="0">
                <a:latin typeface="Calibri" panose="020F0502020204030204"/>
                <a:cs typeface="Calibri" panose="020F0502020204030204"/>
              </a:rPr>
              <a:t>#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floors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7305">
              <a:lnSpc>
                <a:spcPts val="2295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age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30"/>
          <p:cNvSpPr/>
          <p:nvPr/>
        </p:nvSpPr>
        <p:spPr>
          <a:xfrm>
            <a:off x="423264" y="4721868"/>
            <a:ext cx="608879" cy="1847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31"/>
          <p:cNvSpPr/>
          <p:nvPr/>
        </p:nvSpPr>
        <p:spPr>
          <a:xfrm>
            <a:off x="423257" y="5253719"/>
            <a:ext cx="520499" cy="1878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/>
          <p:nvPr/>
        </p:nvSpPr>
        <p:spPr>
          <a:xfrm>
            <a:off x="427831" y="5054168"/>
            <a:ext cx="304088" cy="341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1661" y="3794849"/>
            <a:ext cx="640079" cy="2461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右大括号 54"/>
          <p:cNvSpPr/>
          <p:nvPr/>
        </p:nvSpPr>
        <p:spPr>
          <a:xfrm>
            <a:off x="2411730" y="3789045"/>
            <a:ext cx="75565" cy="165608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85390" y="4416425"/>
            <a:ext cx="86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n=100</a:t>
            </a:r>
            <a:endParaRPr lang="en-US" altLang="zh-CN"/>
          </a:p>
        </p:txBody>
      </p:sp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3743960" y="3689985"/>
          <a:ext cx="440944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" name="" r:id="rId28" imgW="1943100" imgH="482600" progId="Equation.KSEE3">
                  <p:embed/>
                </p:oleObj>
              </mc:Choice>
              <mc:Fallback>
                <p:oleObj name="" r:id="rId28" imgW="1943100" imgH="4826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743960" y="3689985"/>
                        <a:ext cx="4409440" cy="1095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691255" y="4886960"/>
          <a:ext cx="4533900" cy="57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" name="" r:id="rId30" imgW="1905000" imgH="241300" progId="Equation.KSEE3">
                  <p:embed/>
                </p:oleObj>
              </mc:Choice>
              <mc:Fallback>
                <p:oleObj name="" r:id="rId30" imgW="1905000" imgH="241300" progId="Equation.KSEE3">
                  <p:embed/>
                  <p:pic>
                    <p:nvPicPr>
                      <p:cNvPr id="0" name="图片 6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255" y="4886960"/>
                        <a:ext cx="4533900" cy="5740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129658" y="2087626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3427857" y="3567811"/>
            <a:ext cx="4537075" cy="2028825"/>
          </a:xfrm>
          <a:custGeom>
            <a:avLst/>
            <a:gdLst/>
            <a:ahLst/>
            <a:cxnLst/>
            <a:rect l="l" t="t" r="r" b="b"/>
            <a:pathLst>
              <a:path w="4537075" h="2028825">
                <a:moveTo>
                  <a:pt x="4536948" y="2028444"/>
                </a:moveTo>
                <a:lnTo>
                  <a:pt x="4536948" y="0"/>
                </a:lnTo>
                <a:lnTo>
                  <a:pt x="0" y="0"/>
                </a:lnTo>
                <a:lnTo>
                  <a:pt x="0" y="2028444"/>
                </a:lnTo>
                <a:lnTo>
                  <a:pt x="1524" y="2028444"/>
                </a:ln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lnTo>
                  <a:pt x="4533900" y="3048"/>
                </a:lnTo>
                <a:lnTo>
                  <a:pt x="4533900" y="1524"/>
                </a:lnTo>
                <a:lnTo>
                  <a:pt x="4535424" y="3048"/>
                </a:lnTo>
                <a:lnTo>
                  <a:pt x="4535424" y="2028444"/>
                </a:lnTo>
                <a:lnTo>
                  <a:pt x="4536948" y="2028444"/>
                </a:lnTo>
                <a:close/>
              </a:path>
              <a:path w="4537075" h="2028825">
                <a:moveTo>
                  <a:pt x="3048" y="3048"/>
                </a:move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close/>
              </a:path>
              <a:path w="4537075" h="2028825">
                <a:moveTo>
                  <a:pt x="3048" y="2025396"/>
                </a:moveTo>
                <a:lnTo>
                  <a:pt x="3048" y="3048"/>
                </a:lnTo>
                <a:lnTo>
                  <a:pt x="1524" y="3048"/>
                </a:lnTo>
                <a:lnTo>
                  <a:pt x="1524" y="2025396"/>
                </a:lnTo>
                <a:lnTo>
                  <a:pt x="3048" y="2025396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1524" y="2025396"/>
                </a:lnTo>
                <a:lnTo>
                  <a:pt x="3048" y="2026920"/>
                </a:lnTo>
                <a:lnTo>
                  <a:pt x="3048" y="2028444"/>
                </a:lnTo>
                <a:lnTo>
                  <a:pt x="4533900" y="2028444"/>
                </a:lnTo>
                <a:lnTo>
                  <a:pt x="4533900" y="2026920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3048" y="2028444"/>
                </a:moveTo>
                <a:lnTo>
                  <a:pt x="3048" y="2026920"/>
                </a:lnTo>
                <a:lnTo>
                  <a:pt x="1524" y="2025396"/>
                </a:lnTo>
                <a:lnTo>
                  <a:pt x="1524" y="2028444"/>
                </a:lnTo>
                <a:lnTo>
                  <a:pt x="3048" y="2028444"/>
                </a:lnTo>
                <a:close/>
              </a:path>
              <a:path w="4537075" h="2028825">
                <a:moveTo>
                  <a:pt x="4535424" y="3048"/>
                </a:moveTo>
                <a:lnTo>
                  <a:pt x="4533900" y="1524"/>
                </a:lnTo>
                <a:lnTo>
                  <a:pt x="4533900" y="3048"/>
                </a:lnTo>
                <a:lnTo>
                  <a:pt x="4535424" y="3048"/>
                </a:lnTo>
                <a:close/>
              </a:path>
              <a:path w="4537075" h="2028825">
                <a:moveTo>
                  <a:pt x="4535424" y="2025396"/>
                </a:moveTo>
                <a:lnTo>
                  <a:pt x="4535424" y="3048"/>
                </a:lnTo>
                <a:lnTo>
                  <a:pt x="4533900" y="3048"/>
                </a:lnTo>
                <a:lnTo>
                  <a:pt x="4533900" y="2025396"/>
                </a:lnTo>
                <a:lnTo>
                  <a:pt x="4535424" y="2025396"/>
                </a:lnTo>
                <a:close/>
              </a:path>
              <a:path w="4537075" h="2028825">
                <a:moveTo>
                  <a:pt x="4535424" y="2028444"/>
                </a:moveTo>
                <a:lnTo>
                  <a:pt x="4535424" y="2025396"/>
                </a:lnTo>
                <a:lnTo>
                  <a:pt x="4533900" y="2026920"/>
                </a:lnTo>
                <a:lnTo>
                  <a:pt x="4533900" y="2028444"/>
                </a:lnTo>
                <a:lnTo>
                  <a:pt x="4535424" y="2028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/>
          <p:nvPr/>
        </p:nvSpPr>
        <p:spPr>
          <a:xfrm>
            <a:off x="827405" y="1846580"/>
            <a:ext cx="324612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人眼看到的是一个汽车图像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3785" y="3950334"/>
            <a:ext cx="4165091" cy="152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624709" y="2621407"/>
            <a:ext cx="137160" cy="14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3498975" y="3576445"/>
            <a:ext cx="23590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摄像头图捉到的是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2725" y="2625979"/>
            <a:ext cx="5203190" cy="928369"/>
          </a:xfrm>
          <a:custGeom>
            <a:avLst/>
            <a:gdLst/>
            <a:ahLst/>
            <a:cxnLst/>
            <a:rect l="l" t="t" r="r" b="b"/>
            <a:pathLst>
              <a:path w="5203190" h="928369">
                <a:moveTo>
                  <a:pt x="51816" y="9144"/>
                </a:moveTo>
                <a:lnTo>
                  <a:pt x="1524" y="0"/>
                </a:lnTo>
                <a:lnTo>
                  <a:pt x="0" y="13716"/>
                </a:lnTo>
                <a:lnTo>
                  <a:pt x="50292" y="21336"/>
                </a:lnTo>
                <a:lnTo>
                  <a:pt x="51816" y="9144"/>
                </a:lnTo>
                <a:close/>
              </a:path>
              <a:path w="5203190" h="928369">
                <a:moveTo>
                  <a:pt x="140208" y="24384"/>
                </a:moveTo>
                <a:lnTo>
                  <a:pt x="89916" y="15240"/>
                </a:lnTo>
                <a:lnTo>
                  <a:pt x="86868" y="28956"/>
                </a:lnTo>
                <a:lnTo>
                  <a:pt x="137160" y="36576"/>
                </a:lnTo>
                <a:lnTo>
                  <a:pt x="140208" y="24384"/>
                </a:lnTo>
                <a:close/>
              </a:path>
              <a:path w="5203190" h="928369">
                <a:moveTo>
                  <a:pt x="227076" y="39624"/>
                </a:moveTo>
                <a:lnTo>
                  <a:pt x="176784" y="32004"/>
                </a:lnTo>
                <a:lnTo>
                  <a:pt x="175260" y="44196"/>
                </a:lnTo>
                <a:lnTo>
                  <a:pt x="225552" y="53340"/>
                </a:lnTo>
                <a:lnTo>
                  <a:pt x="227076" y="39624"/>
                </a:lnTo>
                <a:close/>
              </a:path>
              <a:path w="5203190" h="928369">
                <a:moveTo>
                  <a:pt x="315468" y="54864"/>
                </a:moveTo>
                <a:lnTo>
                  <a:pt x="265176" y="47244"/>
                </a:lnTo>
                <a:lnTo>
                  <a:pt x="262128" y="59436"/>
                </a:lnTo>
                <a:lnTo>
                  <a:pt x="312420" y="68580"/>
                </a:lnTo>
                <a:lnTo>
                  <a:pt x="315468" y="54864"/>
                </a:lnTo>
                <a:close/>
              </a:path>
              <a:path w="5203190" h="928369">
                <a:moveTo>
                  <a:pt x="402336" y="71628"/>
                </a:moveTo>
                <a:lnTo>
                  <a:pt x="352044" y="62484"/>
                </a:lnTo>
                <a:lnTo>
                  <a:pt x="350520" y="74676"/>
                </a:lnTo>
                <a:lnTo>
                  <a:pt x="400812" y="83820"/>
                </a:lnTo>
                <a:lnTo>
                  <a:pt x="402336" y="71628"/>
                </a:lnTo>
                <a:close/>
              </a:path>
              <a:path w="5203190" h="928369">
                <a:moveTo>
                  <a:pt x="489204" y="86868"/>
                </a:moveTo>
                <a:lnTo>
                  <a:pt x="440436" y="77724"/>
                </a:lnTo>
                <a:lnTo>
                  <a:pt x="437388" y="89916"/>
                </a:lnTo>
                <a:lnTo>
                  <a:pt x="487680" y="99060"/>
                </a:lnTo>
                <a:lnTo>
                  <a:pt x="489204" y="86868"/>
                </a:lnTo>
                <a:close/>
              </a:path>
              <a:path w="5203190" h="928369">
                <a:moveTo>
                  <a:pt x="577596" y="102108"/>
                </a:moveTo>
                <a:lnTo>
                  <a:pt x="527304" y="92964"/>
                </a:lnTo>
                <a:lnTo>
                  <a:pt x="525780" y="105156"/>
                </a:lnTo>
                <a:lnTo>
                  <a:pt x="574548" y="114300"/>
                </a:lnTo>
                <a:lnTo>
                  <a:pt x="577596" y="102108"/>
                </a:lnTo>
                <a:close/>
              </a:path>
              <a:path w="5203190" h="928369">
                <a:moveTo>
                  <a:pt x="664464" y="117348"/>
                </a:moveTo>
                <a:lnTo>
                  <a:pt x="615696" y="108204"/>
                </a:lnTo>
                <a:lnTo>
                  <a:pt x="612648" y="120396"/>
                </a:lnTo>
                <a:lnTo>
                  <a:pt x="662940" y="129540"/>
                </a:lnTo>
                <a:lnTo>
                  <a:pt x="664464" y="117348"/>
                </a:lnTo>
                <a:close/>
              </a:path>
              <a:path w="5203190" h="928369">
                <a:moveTo>
                  <a:pt x="752856" y="132588"/>
                </a:moveTo>
                <a:lnTo>
                  <a:pt x="702564" y="123444"/>
                </a:lnTo>
                <a:lnTo>
                  <a:pt x="701040" y="135636"/>
                </a:lnTo>
                <a:lnTo>
                  <a:pt x="749808" y="144780"/>
                </a:lnTo>
                <a:lnTo>
                  <a:pt x="752856" y="132588"/>
                </a:lnTo>
                <a:close/>
              </a:path>
              <a:path w="5203190" h="928369">
                <a:moveTo>
                  <a:pt x="839724" y="147828"/>
                </a:moveTo>
                <a:lnTo>
                  <a:pt x="789432" y="138684"/>
                </a:lnTo>
                <a:lnTo>
                  <a:pt x="787908" y="152400"/>
                </a:lnTo>
                <a:lnTo>
                  <a:pt x="838200" y="160020"/>
                </a:lnTo>
                <a:lnTo>
                  <a:pt x="839724" y="147828"/>
                </a:lnTo>
                <a:close/>
              </a:path>
              <a:path w="5203190" h="928369">
                <a:moveTo>
                  <a:pt x="928116" y="163068"/>
                </a:moveTo>
                <a:lnTo>
                  <a:pt x="877824" y="153924"/>
                </a:lnTo>
                <a:lnTo>
                  <a:pt x="874776" y="167640"/>
                </a:lnTo>
                <a:lnTo>
                  <a:pt x="925068" y="175260"/>
                </a:lnTo>
                <a:lnTo>
                  <a:pt x="928116" y="163068"/>
                </a:lnTo>
                <a:close/>
              </a:path>
              <a:path w="5203190" h="928369">
                <a:moveTo>
                  <a:pt x="1014984" y="178308"/>
                </a:moveTo>
                <a:lnTo>
                  <a:pt x="964692" y="170688"/>
                </a:lnTo>
                <a:lnTo>
                  <a:pt x="963168" y="182880"/>
                </a:lnTo>
                <a:lnTo>
                  <a:pt x="1013460" y="190500"/>
                </a:lnTo>
                <a:lnTo>
                  <a:pt x="1014984" y="178308"/>
                </a:lnTo>
                <a:close/>
              </a:path>
              <a:path w="5203190" h="928369">
                <a:moveTo>
                  <a:pt x="1103376" y="193548"/>
                </a:moveTo>
                <a:lnTo>
                  <a:pt x="1053084" y="185928"/>
                </a:lnTo>
                <a:lnTo>
                  <a:pt x="1050036" y="198120"/>
                </a:lnTo>
                <a:lnTo>
                  <a:pt x="1100328" y="207264"/>
                </a:lnTo>
                <a:lnTo>
                  <a:pt x="1103376" y="193548"/>
                </a:lnTo>
                <a:close/>
              </a:path>
              <a:path w="5203190" h="928369">
                <a:moveTo>
                  <a:pt x="1190244" y="208788"/>
                </a:moveTo>
                <a:lnTo>
                  <a:pt x="1139952" y="201168"/>
                </a:lnTo>
                <a:lnTo>
                  <a:pt x="1138428" y="213360"/>
                </a:lnTo>
                <a:lnTo>
                  <a:pt x="1188720" y="222504"/>
                </a:lnTo>
                <a:lnTo>
                  <a:pt x="1190244" y="208788"/>
                </a:lnTo>
                <a:close/>
              </a:path>
              <a:path w="5203190" h="928369">
                <a:moveTo>
                  <a:pt x="1277112" y="225552"/>
                </a:moveTo>
                <a:lnTo>
                  <a:pt x="1228344" y="216408"/>
                </a:lnTo>
                <a:lnTo>
                  <a:pt x="1225296" y="228600"/>
                </a:lnTo>
                <a:lnTo>
                  <a:pt x="1275588" y="237744"/>
                </a:lnTo>
                <a:lnTo>
                  <a:pt x="1277112" y="225552"/>
                </a:lnTo>
                <a:close/>
              </a:path>
              <a:path w="5203190" h="928369">
                <a:moveTo>
                  <a:pt x="1365504" y="240792"/>
                </a:moveTo>
                <a:lnTo>
                  <a:pt x="1315212" y="231648"/>
                </a:lnTo>
                <a:lnTo>
                  <a:pt x="1313688" y="243840"/>
                </a:lnTo>
                <a:lnTo>
                  <a:pt x="1363980" y="252984"/>
                </a:lnTo>
                <a:lnTo>
                  <a:pt x="1365504" y="240792"/>
                </a:lnTo>
                <a:close/>
              </a:path>
              <a:path w="5203190" h="928369">
                <a:moveTo>
                  <a:pt x="1452372" y="256032"/>
                </a:moveTo>
                <a:lnTo>
                  <a:pt x="1403604" y="246888"/>
                </a:lnTo>
                <a:lnTo>
                  <a:pt x="1400556" y="259080"/>
                </a:lnTo>
                <a:lnTo>
                  <a:pt x="1450848" y="268224"/>
                </a:lnTo>
                <a:lnTo>
                  <a:pt x="1452372" y="256032"/>
                </a:lnTo>
                <a:close/>
              </a:path>
              <a:path w="5203190" h="928369">
                <a:moveTo>
                  <a:pt x="1540764" y="271272"/>
                </a:moveTo>
                <a:lnTo>
                  <a:pt x="1490472" y="262128"/>
                </a:lnTo>
                <a:lnTo>
                  <a:pt x="1488948" y="274320"/>
                </a:lnTo>
                <a:lnTo>
                  <a:pt x="1537716" y="283464"/>
                </a:lnTo>
                <a:lnTo>
                  <a:pt x="1540764" y="271272"/>
                </a:lnTo>
                <a:close/>
              </a:path>
              <a:path w="5203190" h="928369">
                <a:moveTo>
                  <a:pt x="1627632" y="286512"/>
                </a:moveTo>
                <a:lnTo>
                  <a:pt x="1577340" y="277368"/>
                </a:lnTo>
                <a:lnTo>
                  <a:pt x="1575816" y="289560"/>
                </a:lnTo>
                <a:lnTo>
                  <a:pt x="1626108" y="298704"/>
                </a:lnTo>
                <a:lnTo>
                  <a:pt x="1627632" y="286512"/>
                </a:lnTo>
                <a:close/>
              </a:path>
              <a:path w="5203190" h="928369">
                <a:moveTo>
                  <a:pt x="1716024" y="301752"/>
                </a:moveTo>
                <a:lnTo>
                  <a:pt x="1665732" y="292608"/>
                </a:lnTo>
                <a:lnTo>
                  <a:pt x="1662684" y="306324"/>
                </a:lnTo>
                <a:lnTo>
                  <a:pt x="1712976" y="313944"/>
                </a:lnTo>
                <a:lnTo>
                  <a:pt x="1716024" y="301752"/>
                </a:lnTo>
                <a:close/>
              </a:path>
              <a:path w="5203190" h="928369">
                <a:moveTo>
                  <a:pt x="1802892" y="316992"/>
                </a:moveTo>
                <a:lnTo>
                  <a:pt x="1752600" y="307848"/>
                </a:lnTo>
                <a:lnTo>
                  <a:pt x="1751076" y="321564"/>
                </a:lnTo>
                <a:lnTo>
                  <a:pt x="1801368" y="329184"/>
                </a:lnTo>
                <a:lnTo>
                  <a:pt x="1802892" y="316992"/>
                </a:lnTo>
                <a:close/>
              </a:path>
              <a:path w="5203190" h="928369">
                <a:moveTo>
                  <a:pt x="1891284" y="332232"/>
                </a:moveTo>
                <a:lnTo>
                  <a:pt x="1840992" y="324612"/>
                </a:lnTo>
                <a:lnTo>
                  <a:pt x="1837944" y="336804"/>
                </a:lnTo>
                <a:lnTo>
                  <a:pt x="1888236" y="344424"/>
                </a:lnTo>
                <a:lnTo>
                  <a:pt x="1891284" y="332232"/>
                </a:lnTo>
                <a:close/>
              </a:path>
              <a:path w="5203190" h="928369">
                <a:moveTo>
                  <a:pt x="1978152" y="347472"/>
                </a:moveTo>
                <a:lnTo>
                  <a:pt x="1927860" y="339852"/>
                </a:lnTo>
                <a:lnTo>
                  <a:pt x="1926336" y="352044"/>
                </a:lnTo>
                <a:lnTo>
                  <a:pt x="1976628" y="361188"/>
                </a:lnTo>
                <a:lnTo>
                  <a:pt x="1978152" y="347472"/>
                </a:lnTo>
                <a:close/>
              </a:path>
              <a:path w="5203190" h="928369">
                <a:moveTo>
                  <a:pt x="2066544" y="362712"/>
                </a:moveTo>
                <a:lnTo>
                  <a:pt x="2016252" y="355092"/>
                </a:lnTo>
                <a:lnTo>
                  <a:pt x="2013204" y="367284"/>
                </a:lnTo>
                <a:lnTo>
                  <a:pt x="2063496" y="376428"/>
                </a:lnTo>
                <a:lnTo>
                  <a:pt x="2066544" y="362712"/>
                </a:lnTo>
                <a:close/>
              </a:path>
              <a:path w="5203190" h="928369">
                <a:moveTo>
                  <a:pt x="2153412" y="379476"/>
                </a:moveTo>
                <a:lnTo>
                  <a:pt x="2103120" y="370332"/>
                </a:lnTo>
                <a:lnTo>
                  <a:pt x="2101596" y="382524"/>
                </a:lnTo>
                <a:lnTo>
                  <a:pt x="2151888" y="391668"/>
                </a:lnTo>
                <a:lnTo>
                  <a:pt x="2153412" y="379476"/>
                </a:lnTo>
                <a:close/>
              </a:path>
              <a:path w="5203190" h="928369">
                <a:moveTo>
                  <a:pt x="2240280" y="394716"/>
                </a:moveTo>
                <a:lnTo>
                  <a:pt x="2191512" y="385572"/>
                </a:lnTo>
                <a:lnTo>
                  <a:pt x="2188464" y="397764"/>
                </a:lnTo>
                <a:lnTo>
                  <a:pt x="2238756" y="406908"/>
                </a:lnTo>
                <a:lnTo>
                  <a:pt x="2240280" y="394716"/>
                </a:lnTo>
                <a:close/>
              </a:path>
              <a:path w="5203190" h="928369">
                <a:moveTo>
                  <a:pt x="2328672" y="409956"/>
                </a:moveTo>
                <a:lnTo>
                  <a:pt x="2278380" y="400812"/>
                </a:lnTo>
                <a:lnTo>
                  <a:pt x="2276856" y="413004"/>
                </a:lnTo>
                <a:lnTo>
                  <a:pt x="2325624" y="422148"/>
                </a:lnTo>
                <a:lnTo>
                  <a:pt x="2328672" y="409956"/>
                </a:lnTo>
                <a:close/>
              </a:path>
              <a:path w="5203190" h="928369">
                <a:moveTo>
                  <a:pt x="2415540" y="425196"/>
                </a:moveTo>
                <a:lnTo>
                  <a:pt x="2366772" y="416052"/>
                </a:lnTo>
                <a:lnTo>
                  <a:pt x="2363724" y="428244"/>
                </a:lnTo>
                <a:lnTo>
                  <a:pt x="2414016" y="437388"/>
                </a:lnTo>
                <a:lnTo>
                  <a:pt x="2415540" y="425196"/>
                </a:lnTo>
                <a:close/>
              </a:path>
              <a:path w="5203190" h="928369">
                <a:moveTo>
                  <a:pt x="2503932" y="440436"/>
                </a:moveTo>
                <a:lnTo>
                  <a:pt x="2453640" y="431292"/>
                </a:lnTo>
                <a:lnTo>
                  <a:pt x="2452116" y="443484"/>
                </a:lnTo>
                <a:lnTo>
                  <a:pt x="2500884" y="452628"/>
                </a:lnTo>
                <a:lnTo>
                  <a:pt x="2503932" y="440436"/>
                </a:lnTo>
                <a:close/>
              </a:path>
              <a:path w="5203190" h="928369">
                <a:moveTo>
                  <a:pt x="2590800" y="455676"/>
                </a:moveTo>
                <a:lnTo>
                  <a:pt x="2540508" y="446532"/>
                </a:lnTo>
                <a:lnTo>
                  <a:pt x="2538984" y="460248"/>
                </a:lnTo>
                <a:lnTo>
                  <a:pt x="2589276" y="467868"/>
                </a:lnTo>
                <a:lnTo>
                  <a:pt x="2590800" y="455676"/>
                </a:lnTo>
                <a:close/>
              </a:path>
              <a:path w="5203190" h="928369">
                <a:moveTo>
                  <a:pt x="2679192" y="470916"/>
                </a:moveTo>
                <a:lnTo>
                  <a:pt x="2628900" y="461772"/>
                </a:lnTo>
                <a:lnTo>
                  <a:pt x="2625852" y="475488"/>
                </a:lnTo>
                <a:lnTo>
                  <a:pt x="2676144" y="483108"/>
                </a:lnTo>
                <a:lnTo>
                  <a:pt x="2679192" y="470916"/>
                </a:lnTo>
                <a:close/>
              </a:path>
              <a:path w="5203190" h="928369">
                <a:moveTo>
                  <a:pt x="2766060" y="486156"/>
                </a:moveTo>
                <a:lnTo>
                  <a:pt x="2715768" y="478536"/>
                </a:lnTo>
                <a:lnTo>
                  <a:pt x="2714244" y="490728"/>
                </a:lnTo>
                <a:lnTo>
                  <a:pt x="2764536" y="499872"/>
                </a:lnTo>
                <a:lnTo>
                  <a:pt x="2766060" y="486156"/>
                </a:lnTo>
                <a:close/>
              </a:path>
              <a:path w="5203190" h="928369">
                <a:moveTo>
                  <a:pt x="2854452" y="501396"/>
                </a:moveTo>
                <a:lnTo>
                  <a:pt x="2804160" y="493776"/>
                </a:lnTo>
                <a:lnTo>
                  <a:pt x="2801112" y="505968"/>
                </a:lnTo>
                <a:lnTo>
                  <a:pt x="2851404" y="515112"/>
                </a:lnTo>
                <a:lnTo>
                  <a:pt x="2854452" y="501396"/>
                </a:lnTo>
                <a:close/>
              </a:path>
              <a:path w="5203190" h="928369">
                <a:moveTo>
                  <a:pt x="2941320" y="518160"/>
                </a:moveTo>
                <a:lnTo>
                  <a:pt x="2891028" y="509016"/>
                </a:lnTo>
                <a:lnTo>
                  <a:pt x="2889504" y="521208"/>
                </a:lnTo>
                <a:lnTo>
                  <a:pt x="2939796" y="530352"/>
                </a:lnTo>
                <a:lnTo>
                  <a:pt x="2941320" y="518160"/>
                </a:lnTo>
                <a:close/>
              </a:path>
              <a:path w="5203190" h="928369">
                <a:moveTo>
                  <a:pt x="3029712" y="533400"/>
                </a:moveTo>
                <a:lnTo>
                  <a:pt x="2979420" y="524256"/>
                </a:lnTo>
                <a:lnTo>
                  <a:pt x="2976372" y="536448"/>
                </a:lnTo>
                <a:lnTo>
                  <a:pt x="3026664" y="545592"/>
                </a:lnTo>
                <a:lnTo>
                  <a:pt x="3029712" y="533400"/>
                </a:lnTo>
                <a:close/>
              </a:path>
              <a:path w="5203190" h="928369">
                <a:moveTo>
                  <a:pt x="3116580" y="548640"/>
                </a:moveTo>
                <a:lnTo>
                  <a:pt x="3066288" y="539496"/>
                </a:lnTo>
                <a:lnTo>
                  <a:pt x="3064764" y="551688"/>
                </a:lnTo>
                <a:lnTo>
                  <a:pt x="3115056" y="560832"/>
                </a:lnTo>
                <a:lnTo>
                  <a:pt x="3116580" y="548640"/>
                </a:lnTo>
                <a:close/>
              </a:path>
              <a:path w="5203190" h="928369">
                <a:moveTo>
                  <a:pt x="3203448" y="563880"/>
                </a:moveTo>
                <a:lnTo>
                  <a:pt x="3154680" y="554736"/>
                </a:lnTo>
                <a:lnTo>
                  <a:pt x="3151632" y="566928"/>
                </a:lnTo>
                <a:lnTo>
                  <a:pt x="3201924" y="576072"/>
                </a:lnTo>
                <a:lnTo>
                  <a:pt x="3203448" y="563880"/>
                </a:lnTo>
                <a:close/>
              </a:path>
              <a:path w="5203190" h="928369">
                <a:moveTo>
                  <a:pt x="3291840" y="579120"/>
                </a:moveTo>
                <a:lnTo>
                  <a:pt x="3241548" y="569976"/>
                </a:lnTo>
                <a:lnTo>
                  <a:pt x="3240024" y="582168"/>
                </a:lnTo>
                <a:lnTo>
                  <a:pt x="3288792" y="591312"/>
                </a:lnTo>
                <a:lnTo>
                  <a:pt x="3291840" y="579120"/>
                </a:lnTo>
                <a:close/>
              </a:path>
              <a:path w="5203190" h="928369">
                <a:moveTo>
                  <a:pt x="3378708" y="594360"/>
                </a:moveTo>
                <a:lnTo>
                  <a:pt x="3329940" y="585216"/>
                </a:lnTo>
                <a:lnTo>
                  <a:pt x="3326892" y="597408"/>
                </a:lnTo>
                <a:lnTo>
                  <a:pt x="3377184" y="606552"/>
                </a:lnTo>
                <a:lnTo>
                  <a:pt x="3378708" y="594360"/>
                </a:lnTo>
                <a:close/>
              </a:path>
              <a:path w="5203190" h="928369">
                <a:moveTo>
                  <a:pt x="3467100" y="609600"/>
                </a:moveTo>
                <a:lnTo>
                  <a:pt x="3416808" y="600456"/>
                </a:lnTo>
                <a:lnTo>
                  <a:pt x="3415284" y="614172"/>
                </a:lnTo>
                <a:lnTo>
                  <a:pt x="3464052" y="621792"/>
                </a:lnTo>
                <a:lnTo>
                  <a:pt x="3467100" y="609600"/>
                </a:lnTo>
                <a:close/>
              </a:path>
              <a:path w="5203190" h="928369">
                <a:moveTo>
                  <a:pt x="3553968" y="624840"/>
                </a:moveTo>
                <a:lnTo>
                  <a:pt x="3503676" y="615696"/>
                </a:lnTo>
                <a:lnTo>
                  <a:pt x="3502152" y="629412"/>
                </a:lnTo>
                <a:lnTo>
                  <a:pt x="3552444" y="637032"/>
                </a:lnTo>
                <a:lnTo>
                  <a:pt x="3553968" y="624840"/>
                </a:lnTo>
                <a:close/>
              </a:path>
              <a:path w="5203190" h="928369">
                <a:moveTo>
                  <a:pt x="3642360" y="640080"/>
                </a:moveTo>
                <a:lnTo>
                  <a:pt x="3592068" y="632460"/>
                </a:lnTo>
                <a:lnTo>
                  <a:pt x="3589020" y="644652"/>
                </a:lnTo>
                <a:lnTo>
                  <a:pt x="3639312" y="653796"/>
                </a:lnTo>
                <a:lnTo>
                  <a:pt x="3642360" y="640080"/>
                </a:lnTo>
                <a:close/>
              </a:path>
              <a:path w="5203190" h="928369">
                <a:moveTo>
                  <a:pt x="3729228" y="655320"/>
                </a:moveTo>
                <a:lnTo>
                  <a:pt x="3678936" y="647700"/>
                </a:lnTo>
                <a:lnTo>
                  <a:pt x="3677412" y="659892"/>
                </a:lnTo>
                <a:lnTo>
                  <a:pt x="3727704" y="669036"/>
                </a:lnTo>
                <a:lnTo>
                  <a:pt x="3729228" y="655320"/>
                </a:lnTo>
                <a:close/>
              </a:path>
              <a:path w="5203190" h="928369">
                <a:moveTo>
                  <a:pt x="3817620" y="672084"/>
                </a:moveTo>
                <a:lnTo>
                  <a:pt x="3767328" y="662940"/>
                </a:lnTo>
                <a:lnTo>
                  <a:pt x="3764280" y="675132"/>
                </a:lnTo>
                <a:lnTo>
                  <a:pt x="3814572" y="684276"/>
                </a:lnTo>
                <a:lnTo>
                  <a:pt x="3817620" y="672084"/>
                </a:lnTo>
                <a:close/>
              </a:path>
              <a:path w="5203190" h="928369">
                <a:moveTo>
                  <a:pt x="3904488" y="687324"/>
                </a:moveTo>
                <a:lnTo>
                  <a:pt x="3854196" y="678180"/>
                </a:lnTo>
                <a:lnTo>
                  <a:pt x="3852672" y="690372"/>
                </a:lnTo>
                <a:lnTo>
                  <a:pt x="3902964" y="699516"/>
                </a:lnTo>
                <a:lnTo>
                  <a:pt x="3904488" y="687324"/>
                </a:lnTo>
                <a:close/>
              </a:path>
              <a:path w="5203190" h="928369">
                <a:moveTo>
                  <a:pt x="3992880" y="702564"/>
                </a:moveTo>
                <a:lnTo>
                  <a:pt x="3942588" y="693420"/>
                </a:lnTo>
                <a:lnTo>
                  <a:pt x="3939540" y="705612"/>
                </a:lnTo>
                <a:lnTo>
                  <a:pt x="3989832" y="714756"/>
                </a:lnTo>
                <a:lnTo>
                  <a:pt x="3992880" y="702564"/>
                </a:lnTo>
                <a:close/>
              </a:path>
              <a:path w="5203190" h="928369">
                <a:moveTo>
                  <a:pt x="4079748" y="717804"/>
                </a:moveTo>
                <a:lnTo>
                  <a:pt x="4029456" y="708660"/>
                </a:lnTo>
                <a:lnTo>
                  <a:pt x="4027932" y="720852"/>
                </a:lnTo>
                <a:lnTo>
                  <a:pt x="4078224" y="729996"/>
                </a:lnTo>
                <a:lnTo>
                  <a:pt x="4079748" y="717804"/>
                </a:lnTo>
                <a:close/>
              </a:path>
              <a:path w="5203190" h="928369">
                <a:moveTo>
                  <a:pt x="4166616" y="733044"/>
                </a:moveTo>
                <a:lnTo>
                  <a:pt x="4117848" y="723900"/>
                </a:lnTo>
                <a:lnTo>
                  <a:pt x="4114800" y="736092"/>
                </a:lnTo>
                <a:lnTo>
                  <a:pt x="4165092" y="745236"/>
                </a:lnTo>
                <a:lnTo>
                  <a:pt x="4166616" y="733044"/>
                </a:lnTo>
                <a:close/>
              </a:path>
              <a:path w="5203190" h="928369">
                <a:moveTo>
                  <a:pt x="4255008" y="748284"/>
                </a:moveTo>
                <a:lnTo>
                  <a:pt x="4204716" y="739140"/>
                </a:lnTo>
                <a:lnTo>
                  <a:pt x="4203192" y="751332"/>
                </a:lnTo>
                <a:lnTo>
                  <a:pt x="4251960" y="760476"/>
                </a:lnTo>
                <a:lnTo>
                  <a:pt x="4255008" y="748284"/>
                </a:lnTo>
                <a:close/>
              </a:path>
              <a:path w="5203190" h="928369">
                <a:moveTo>
                  <a:pt x="4341876" y="763524"/>
                </a:moveTo>
                <a:lnTo>
                  <a:pt x="4291584" y="754380"/>
                </a:lnTo>
                <a:lnTo>
                  <a:pt x="4290060" y="768096"/>
                </a:lnTo>
                <a:lnTo>
                  <a:pt x="4340352" y="775716"/>
                </a:lnTo>
                <a:lnTo>
                  <a:pt x="4341876" y="763524"/>
                </a:lnTo>
                <a:close/>
              </a:path>
              <a:path w="5203190" h="928369">
                <a:moveTo>
                  <a:pt x="4430268" y="778764"/>
                </a:moveTo>
                <a:lnTo>
                  <a:pt x="4379976" y="769620"/>
                </a:lnTo>
                <a:lnTo>
                  <a:pt x="4376928" y="783336"/>
                </a:lnTo>
                <a:lnTo>
                  <a:pt x="4427220" y="790956"/>
                </a:lnTo>
                <a:lnTo>
                  <a:pt x="4430268" y="778764"/>
                </a:lnTo>
                <a:close/>
              </a:path>
              <a:path w="5203190" h="928369">
                <a:moveTo>
                  <a:pt x="4517136" y="794004"/>
                </a:moveTo>
                <a:lnTo>
                  <a:pt x="4466844" y="786384"/>
                </a:lnTo>
                <a:lnTo>
                  <a:pt x="4465320" y="798576"/>
                </a:lnTo>
                <a:lnTo>
                  <a:pt x="4515612" y="807720"/>
                </a:lnTo>
                <a:lnTo>
                  <a:pt x="4517136" y="794004"/>
                </a:lnTo>
                <a:close/>
              </a:path>
              <a:path w="5203190" h="928369">
                <a:moveTo>
                  <a:pt x="4605528" y="809244"/>
                </a:moveTo>
                <a:lnTo>
                  <a:pt x="4555236" y="801624"/>
                </a:lnTo>
                <a:lnTo>
                  <a:pt x="4552188" y="813816"/>
                </a:lnTo>
                <a:lnTo>
                  <a:pt x="4602480" y="822960"/>
                </a:lnTo>
                <a:lnTo>
                  <a:pt x="4605528" y="809244"/>
                </a:lnTo>
                <a:close/>
              </a:path>
              <a:path w="5203190" h="928369">
                <a:moveTo>
                  <a:pt x="4692396" y="826008"/>
                </a:moveTo>
                <a:lnTo>
                  <a:pt x="4642104" y="816864"/>
                </a:lnTo>
                <a:lnTo>
                  <a:pt x="4640580" y="829056"/>
                </a:lnTo>
                <a:lnTo>
                  <a:pt x="4690872" y="838200"/>
                </a:lnTo>
                <a:lnTo>
                  <a:pt x="4692396" y="826008"/>
                </a:lnTo>
                <a:close/>
              </a:path>
              <a:path w="5203190" h="928369">
                <a:moveTo>
                  <a:pt x="4780788" y="841248"/>
                </a:moveTo>
                <a:lnTo>
                  <a:pt x="4730496" y="832104"/>
                </a:lnTo>
                <a:lnTo>
                  <a:pt x="4727448" y="844296"/>
                </a:lnTo>
                <a:lnTo>
                  <a:pt x="4777740" y="853440"/>
                </a:lnTo>
                <a:lnTo>
                  <a:pt x="4780788" y="841248"/>
                </a:lnTo>
                <a:close/>
              </a:path>
              <a:path w="5203190" h="928369">
                <a:moveTo>
                  <a:pt x="4867656" y="856488"/>
                </a:moveTo>
                <a:lnTo>
                  <a:pt x="4817364" y="847344"/>
                </a:lnTo>
                <a:lnTo>
                  <a:pt x="4815840" y="859536"/>
                </a:lnTo>
                <a:lnTo>
                  <a:pt x="4866132" y="868680"/>
                </a:lnTo>
                <a:lnTo>
                  <a:pt x="4867656" y="856488"/>
                </a:lnTo>
                <a:close/>
              </a:path>
              <a:path w="5203190" h="928369">
                <a:moveTo>
                  <a:pt x="4954524" y="871728"/>
                </a:moveTo>
                <a:lnTo>
                  <a:pt x="4905756" y="862584"/>
                </a:lnTo>
                <a:lnTo>
                  <a:pt x="4902708" y="874776"/>
                </a:lnTo>
                <a:lnTo>
                  <a:pt x="4953000" y="883920"/>
                </a:lnTo>
                <a:lnTo>
                  <a:pt x="4954524" y="871728"/>
                </a:lnTo>
                <a:close/>
              </a:path>
              <a:path w="5203190" h="928369">
                <a:moveTo>
                  <a:pt x="5042916" y="886968"/>
                </a:moveTo>
                <a:lnTo>
                  <a:pt x="4992624" y="877824"/>
                </a:lnTo>
                <a:lnTo>
                  <a:pt x="4991100" y="890016"/>
                </a:lnTo>
                <a:lnTo>
                  <a:pt x="5039868" y="899160"/>
                </a:lnTo>
                <a:lnTo>
                  <a:pt x="5042916" y="886968"/>
                </a:lnTo>
                <a:close/>
              </a:path>
              <a:path w="5203190" h="928369">
                <a:moveTo>
                  <a:pt x="5129784" y="902208"/>
                </a:moveTo>
                <a:lnTo>
                  <a:pt x="5081016" y="893064"/>
                </a:lnTo>
                <a:lnTo>
                  <a:pt x="5077968" y="905256"/>
                </a:lnTo>
                <a:lnTo>
                  <a:pt x="5128260" y="914400"/>
                </a:lnTo>
                <a:lnTo>
                  <a:pt x="5129784" y="902208"/>
                </a:lnTo>
                <a:close/>
              </a:path>
              <a:path w="5203190" h="928369">
                <a:moveTo>
                  <a:pt x="5202936" y="914400"/>
                </a:moveTo>
                <a:lnTo>
                  <a:pt x="5167884" y="908304"/>
                </a:lnTo>
                <a:lnTo>
                  <a:pt x="5166360" y="922020"/>
                </a:lnTo>
                <a:lnTo>
                  <a:pt x="5199888" y="928116"/>
                </a:lnTo>
                <a:lnTo>
                  <a:pt x="5202936" y="914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2633853" y="2619883"/>
            <a:ext cx="783590" cy="932815"/>
          </a:xfrm>
          <a:custGeom>
            <a:avLst/>
            <a:gdLst/>
            <a:ahLst/>
            <a:cxnLst/>
            <a:rect l="l" t="t" r="r" b="b"/>
            <a:pathLst>
              <a:path w="783589" h="932814">
                <a:moveTo>
                  <a:pt x="42672" y="38100"/>
                </a:moveTo>
                <a:lnTo>
                  <a:pt x="10668" y="0"/>
                </a:lnTo>
                <a:lnTo>
                  <a:pt x="0" y="7620"/>
                </a:lnTo>
                <a:lnTo>
                  <a:pt x="33528" y="45720"/>
                </a:lnTo>
                <a:lnTo>
                  <a:pt x="42672" y="38100"/>
                </a:lnTo>
                <a:close/>
              </a:path>
              <a:path w="783589" h="932814">
                <a:moveTo>
                  <a:pt x="100584" y="106680"/>
                </a:moveTo>
                <a:lnTo>
                  <a:pt x="67056" y="67056"/>
                </a:lnTo>
                <a:lnTo>
                  <a:pt x="57912" y="76200"/>
                </a:lnTo>
                <a:lnTo>
                  <a:pt x="89916" y="114300"/>
                </a:lnTo>
                <a:lnTo>
                  <a:pt x="100584" y="106680"/>
                </a:lnTo>
                <a:close/>
              </a:path>
              <a:path w="783589" h="932814">
                <a:moveTo>
                  <a:pt x="156972" y="175260"/>
                </a:moveTo>
                <a:lnTo>
                  <a:pt x="124968" y="135636"/>
                </a:lnTo>
                <a:lnTo>
                  <a:pt x="114300" y="143256"/>
                </a:lnTo>
                <a:lnTo>
                  <a:pt x="147828" y="182880"/>
                </a:lnTo>
                <a:lnTo>
                  <a:pt x="156972" y="175260"/>
                </a:lnTo>
                <a:close/>
              </a:path>
              <a:path w="783589" h="932814">
                <a:moveTo>
                  <a:pt x="213360" y="242316"/>
                </a:moveTo>
                <a:lnTo>
                  <a:pt x="181356" y="204216"/>
                </a:lnTo>
                <a:lnTo>
                  <a:pt x="172212" y="211836"/>
                </a:lnTo>
                <a:lnTo>
                  <a:pt x="204216" y="251460"/>
                </a:lnTo>
                <a:lnTo>
                  <a:pt x="213360" y="242316"/>
                </a:lnTo>
                <a:close/>
              </a:path>
              <a:path w="783589" h="932814">
                <a:moveTo>
                  <a:pt x="271272" y="310896"/>
                </a:moveTo>
                <a:lnTo>
                  <a:pt x="237744" y="272796"/>
                </a:lnTo>
                <a:lnTo>
                  <a:pt x="228600" y="280416"/>
                </a:lnTo>
                <a:lnTo>
                  <a:pt x="260604" y="320040"/>
                </a:lnTo>
                <a:lnTo>
                  <a:pt x="271272" y="310896"/>
                </a:lnTo>
                <a:close/>
              </a:path>
              <a:path w="783589" h="932814">
                <a:moveTo>
                  <a:pt x="327660" y="379476"/>
                </a:moveTo>
                <a:lnTo>
                  <a:pt x="295656" y="339852"/>
                </a:lnTo>
                <a:lnTo>
                  <a:pt x="284988" y="348996"/>
                </a:lnTo>
                <a:lnTo>
                  <a:pt x="318516" y="387096"/>
                </a:lnTo>
                <a:lnTo>
                  <a:pt x="327660" y="379476"/>
                </a:lnTo>
                <a:close/>
              </a:path>
              <a:path w="783589" h="932814">
                <a:moveTo>
                  <a:pt x="385572" y="448056"/>
                </a:moveTo>
                <a:lnTo>
                  <a:pt x="352044" y="408432"/>
                </a:lnTo>
                <a:lnTo>
                  <a:pt x="342900" y="416052"/>
                </a:lnTo>
                <a:lnTo>
                  <a:pt x="374904" y="455676"/>
                </a:lnTo>
                <a:lnTo>
                  <a:pt x="385572" y="448056"/>
                </a:lnTo>
                <a:close/>
              </a:path>
              <a:path w="783589" h="932814">
                <a:moveTo>
                  <a:pt x="441960" y="515112"/>
                </a:moveTo>
                <a:lnTo>
                  <a:pt x="409956" y="477012"/>
                </a:lnTo>
                <a:lnTo>
                  <a:pt x="399288" y="484632"/>
                </a:lnTo>
                <a:lnTo>
                  <a:pt x="432816" y="524256"/>
                </a:lnTo>
                <a:lnTo>
                  <a:pt x="441960" y="515112"/>
                </a:lnTo>
                <a:close/>
              </a:path>
              <a:path w="783589" h="932814">
                <a:moveTo>
                  <a:pt x="498348" y="583692"/>
                </a:moveTo>
                <a:lnTo>
                  <a:pt x="466344" y="545592"/>
                </a:lnTo>
                <a:lnTo>
                  <a:pt x="457200" y="553212"/>
                </a:lnTo>
                <a:lnTo>
                  <a:pt x="489204" y="592836"/>
                </a:lnTo>
                <a:lnTo>
                  <a:pt x="498348" y="583692"/>
                </a:lnTo>
                <a:close/>
              </a:path>
              <a:path w="783589" h="932814">
                <a:moveTo>
                  <a:pt x="556260" y="652272"/>
                </a:moveTo>
                <a:lnTo>
                  <a:pt x="522732" y="612648"/>
                </a:lnTo>
                <a:lnTo>
                  <a:pt x="513588" y="621792"/>
                </a:lnTo>
                <a:lnTo>
                  <a:pt x="545592" y="659892"/>
                </a:lnTo>
                <a:lnTo>
                  <a:pt x="556260" y="652272"/>
                </a:lnTo>
                <a:close/>
              </a:path>
              <a:path w="783589" h="932814">
                <a:moveTo>
                  <a:pt x="612648" y="720852"/>
                </a:moveTo>
                <a:lnTo>
                  <a:pt x="580644" y="681228"/>
                </a:lnTo>
                <a:lnTo>
                  <a:pt x="569976" y="690372"/>
                </a:lnTo>
                <a:lnTo>
                  <a:pt x="603504" y="728472"/>
                </a:lnTo>
                <a:lnTo>
                  <a:pt x="612648" y="720852"/>
                </a:lnTo>
                <a:close/>
              </a:path>
              <a:path w="783589" h="932814">
                <a:moveTo>
                  <a:pt x="670560" y="789432"/>
                </a:moveTo>
                <a:lnTo>
                  <a:pt x="637032" y="749808"/>
                </a:lnTo>
                <a:lnTo>
                  <a:pt x="627888" y="757428"/>
                </a:lnTo>
                <a:lnTo>
                  <a:pt x="659892" y="797052"/>
                </a:lnTo>
                <a:lnTo>
                  <a:pt x="670560" y="789432"/>
                </a:lnTo>
                <a:close/>
              </a:path>
              <a:path w="783589" h="932814">
                <a:moveTo>
                  <a:pt x="726948" y="856488"/>
                </a:moveTo>
                <a:lnTo>
                  <a:pt x="694944" y="818388"/>
                </a:lnTo>
                <a:lnTo>
                  <a:pt x="684276" y="826008"/>
                </a:lnTo>
                <a:lnTo>
                  <a:pt x="717804" y="865632"/>
                </a:lnTo>
                <a:lnTo>
                  <a:pt x="726948" y="856488"/>
                </a:lnTo>
                <a:close/>
              </a:path>
              <a:path w="783589" h="932814">
                <a:moveTo>
                  <a:pt x="783336" y="925068"/>
                </a:moveTo>
                <a:lnTo>
                  <a:pt x="751332" y="885444"/>
                </a:lnTo>
                <a:lnTo>
                  <a:pt x="742188" y="894588"/>
                </a:lnTo>
                <a:lnTo>
                  <a:pt x="774192" y="932688"/>
                </a:lnTo>
                <a:lnTo>
                  <a:pt x="783336" y="9250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623185" y="2744851"/>
            <a:ext cx="803275" cy="2490470"/>
          </a:xfrm>
          <a:custGeom>
            <a:avLst/>
            <a:gdLst/>
            <a:ahLst/>
            <a:cxnLst/>
            <a:rect l="l" t="t" r="r" b="b"/>
            <a:pathLst>
              <a:path w="803275" h="2490470">
                <a:moveTo>
                  <a:pt x="27432" y="48768"/>
                </a:moveTo>
                <a:lnTo>
                  <a:pt x="12192" y="0"/>
                </a:lnTo>
                <a:lnTo>
                  <a:pt x="0" y="4572"/>
                </a:lnTo>
                <a:lnTo>
                  <a:pt x="15240" y="53340"/>
                </a:lnTo>
                <a:lnTo>
                  <a:pt x="27432" y="48768"/>
                </a:lnTo>
                <a:close/>
              </a:path>
              <a:path w="803275" h="2490470">
                <a:moveTo>
                  <a:pt x="54864" y="134112"/>
                </a:moveTo>
                <a:lnTo>
                  <a:pt x="39624" y="85344"/>
                </a:lnTo>
                <a:lnTo>
                  <a:pt x="27432" y="88392"/>
                </a:lnTo>
                <a:lnTo>
                  <a:pt x="42672" y="137160"/>
                </a:lnTo>
                <a:lnTo>
                  <a:pt x="54864" y="134112"/>
                </a:lnTo>
                <a:close/>
              </a:path>
              <a:path w="803275" h="2490470">
                <a:moveTo>
                  <a:pt x="82296" y="217932"/>
                </a:moveTo>
                <a:lnTo>
                  <a:pt x="67056" y="169164"/>
                </a:lnTo>
                <a:lnTo>
                  <a:pt x="54864" y="173736"/>
                </a:lnTo>
                <a:lnTo>
                  <a:pt x="70104" y="222504"/>
                </a:lnTo>
                <a:lnTo>
                  <a:pt x="82296" y="217932"/>
                </a:lnTo>
                <a:close/>
              </a:path>
              <a:path w="803275" h="2490470">
                <a:moveTo>
                  <a:pt x="108204" y="303276"/>
                </a:moveTo>
                <a:lnTo>
                  <a:pt x="92964" y="254508"/>
                </a:lnTo>
                <a:lnTo>
                  <a:pt x="80772" y="259080"/>
                </a:lnTo>
                <a:lnTo>
                  <a:pt x="97536" y="306324"/>
                </a:lnTo>
                <a:lnTo>
                  <a:pt x="108204" y="303276"/>
                </a:lnTo>
                <a:close/>
              </a:path>
              <a:path w="803275" h="2490470">
                <a:moveTo>
                  <a:pt x="135636" y="387096"/>
                </a:moveTo>
                <a:lnTo>
                  <a:pt x="120396" y="339852"/>
                </a:lnTo>
                <a:lnTo>
                  <a:pt x="108204" y="342900"/>
                </a:lnTo>
                <a:lnTo>
                  <a:pt x="123444" y="391668"/>
                </a:lnTo>
                <a:lnTo>
                  <a:pt x="135636" y="387096"/>
                </a:lnTo>
                <a:close/>
              </a:path>
              <a:path w="803275" h="2490470">
                <a:moveTo>
                  <a:pt x="163068" y="472440"/>
                </a:moveTo>
                <a:lnTo>
                  <a:pt x="147828" y="423672"/>
                </a:lnTo>
                <a:lnTo>
                  <a:pt x="135636" y="428244"/>
                </a:lnTo>
                <a:lnTo>
                  <a:pt x="150876" y="475488"/>
                </a:lnTo>
                <a:lnTo>
                  <a:pt x="163068" y="472440"/>
                </a:lnTo>
                <a:close/>
              </a:path>
              <a:path w="803275" h="2490470">
                <a:moveTo>
                  <a:pt x="190500" y="557784"/>
                </a:moveTo>
                <a:lnTo>
                  <a:pt x="173736" y="509016"/>
                </a:lnTo>
                <a:lnTo>
                  <a:pt x="161544" y="512064"/>
                </a:lnTo>
                <a:lnTo>
                  <a:pt x="178308" y="560832"/>
                </a:lnTo>
                <a:lnTo>
                  <a:pt x="190500" y="557784"/>
                </a:lnTo>
                <a:close/>
              </a:path>
              <a:path w="803275" h="2490470">
                <a:moveTo>
                  <a:pt x="216408" y="641604"/>
                </a:moveTo>
                <a:lnTo>
                  <a:pt x="201168" y="592836"/>
                </a:lnTo>
                <a:lnTo>
                  <a:pt x="188976" y="597408"/>
                </a:lnTo>
                <a:lnTo>
                  <a:pt x="204216" y="646176"/>
                </a:lnTo>
                <a:lnTo>
                  <a:pt x="216408" y="641604"/>
                </a:lnTo>
                <a:close/>
              </a:path>
              <a:path w="803275" h="2490470">
                <a:moveTo>
                  <a:pt x="243840" y="726948"/>
                </a:moveTo>
                <a:lnTo>
                  <a:pt x="228600" y="678180"/>
                </a:lnTo>
                <a:lnTo>
                  <a:pt x="216408" y="681228"/>
                </a:lnTo>
                <a:lnTo>
                  <a:pt x="231648" y="729996"/>
                </a:lnTo>
                <a:lnTo>
                  <a:pt x="243840" y="726948"/>
                </a:lnTo>
                <a:close/>
              </a:path>
              <a:path w="803275" h="2490470">
                <a:moveTo>
                  <a:pt x="271272" y="810768"/>
                </a:moveTo>
                <a:lnTo>
                  <a:pt x="254508" y="763524"/>
                </a:lnTo>
                <a:lnTo>
                  <a:pt x="242316" y="766572"/>
                </a:lnTo>
                <a:lnTo>
                  <a:pt x="259080" y="815340"/>
                </a:lnTo>
                <a:lnTo>
                  <a:pt x="271272" y="810768"/>
                </a:lnTo>
                <a:close/>
              </a:path>
              <a:path w="803275" h="2490470">
                <a:moveTo>
                  <a:pt x="297180" y="896112"/>
                </a:moveTo>
                <a:lnTo>
                  <a:pt x="281940" y="847344"/>
                </a:lnTo>
                <a:lnTo>
                  <a:pt x="269748" y="851916"/>
                </a:lnTo>
                <a:lnTo>
                  <a:pt x="284988" y="899160"/>
                </a:lnTo>
                <a:lnTo>
                  <a:pt x="297180" y="896112"/>
                </a:lnTo>
                <a:close/>
              </a:path>
              <a:path w="803275" h="2490470">
                <a:moveTo>
                  <a:pt x="324612" y="979932"/>
                </a:moveTo>
                <a:lnTo>
                  <a:pt x="309372" y="932688"/>
                </a:lnTo>
                <a:lnTo>
                  <a:pt x="297180" y="935736"/>
                </a:lnTo>
                <a:lnTo>
                  <a:pt x="312420" y="984504"/>
                </a:lnTo>
                <a:lnTo>
                  <a:pt x="324612" y="979932"/>
                </a:lnTo>
                <a:close/>
              </a:path>
              <a:path w="803275" h="2490470">
                <a:moveTo>
                  <a:pt x="352044" y="1065276"/>
                </a:moveTo>
                <a:lnTo>
                  <a:pt x="335280" y="1016508"/>
                </a:lnTo>
                <a:lnTo>
                  <a:pt x="324612" y="1021080"/>
                </a:lnTo>
                <a:lnTo>
                  <a:pt x="339852" y="1069848"/>
                </a:lnTo>
                <a:lnTo>
                  <a:pt x="352044" y="1065276"/>
                </a:lnTo>
                <a:close/>
              </a:path>
              <a:path w="803275" h="2490470">
                <a:moveTo>
                  <a:pt x="377952" y="1150620"/>
                </a:moveTo>
                <a:lnTo>
                  <a:pt x="362712" y="1101852"/>
                </a:lnTo>
                <a:lnTo>
                  <a:pt x="350520" y="1104900"/>
                </a:lnTo>
                <a:lnTo>
                  <a:pt x="365760" y="1153668"/>
                </a:lnTo>
                <a:lnTo>
                  <a:pt x="377952" y="1150620"/>
                </a:lnTo>
                <a:close/>
              </a:path>
              <a:path w="803275" h="2490470">
                <a:moveTo>
                  <a:pt x="405384" y="1234440"/>
                </a:moveTo>
                <a:lnTo>
                  <a:pt x="390144" y="1185672"/>
                </a:lnTo>
                <a:lnTo>
                  <a:pt x="377952" y="1190244"/>
                </a:lnTo>
                <a:lnTo>
                  <a:pt x="393192" y="1239012"/>
                </a:lnTo>
                <a:lnTo>
                  <a:pt x="405384" y="1234440"/>
                </a:lnTo>
                <a:close/>
              </a:path>
              <a:path w="803275" h="2490470">
                <a:moveTo>
                  <a:pt x="432816" y="1319784"/>
                </a:moveTo>
                <a:lnTo>
                  <a:pt x="417576" y="1271016"/>
                </a:lnTo>
                <a:lnTo>
                  <a:pt x="405384" y="1275588"/>
                </a:lnTo>
                <a:lnTo>
                  <a:pt x="420624" y="1322832"/>
                </a:lnTo>
                <a:lnTo>
                  <a:pt x="432816" y="1319784"/>
                </a:lnTo>
                <a:close/>
              </a:path>
              <a:path w="803275" h="2490470">
                <a:moveTo>
                  <a:pt x="458724" y="1403604"/>
                </a:moveTo>
                <a:lnTo>
                  <a:pt x="443484" y="1356360"/>
                </a:lnTo>
                <a:lnTo>
                  <a:pt x="431292" y="1359408"/>
                </a:lnTo>
                <a:lnTo>
                  <a:pt x="446532" y="1408176"/>
                </a:lnTo>
                <a:lnTo>
                  <a:pt x="458724" y="1403604"/>
                </a:lnTo>
                <a:close/>
              </a:path>
              <a:path w="803275" h="2490470">
                <a:moveTo>
                  <a:pt x="486156" y="1488948"/>
                </a:moveTo>
                <a:lnTo>
                  <a:pt x="470916" y="1440180"/>
                </a:lnTo>
                <a:lnTo>
                  <a:pt x="458724" y="1444752"/>
                </a:lnTo>
                <a:lnTo>
                  <a:pt x="473964" y="1493520"/>
                </a:lnTo>
                <a:lnTo>
                  <a:pt x="486156" y="1488948"/>
                </a:lnTo>
                <a:close/>
              </a:path>
              <a:path w="803275" h="2490470">
                <a:moveTo>
                  <a:pt x="513588" y="1574292"/>
                </a:moveTo>
                <a:lnTo>
                  <a:pt x="498348" y="1525524"/>
                </a:lnTo>
                <a:lnTo>
                  <a:pt x="486156" y="1528572"/>
                </a:lnTo>
                <a:lnTo>
                  <a:pt x="501396" y="1577340"/>
                </a:lnTo>
                <a:lnTo>
                  <a:pt x="513588" y="1574292"/>
                </a:lnTo>
                <a:close/>
              </a:path>
              <a:path w="803275" h="2490470">
                <a:moveTo>
                  <a:pt x="539496" y="1658112"/>
                </a:moveTo>
                <a:lnTo>
                  <a:pt x="524256" y="1609344"/>
                </a:lnTo>
                <a:lnTo>
                  <a:pt x="512064" y="1613916"/>
                </a:lnTo>
                <a:lnTo>
                  <a:pt x="527304" y="1662684"/>
                </a:lnTo>
                <a:lnTo>
                  <a:pt x="539496" y="1658112"/>
                </a:lnTo>
                <a:close/>
              </a:path>
              <a:path w="803275" h="2490470">
                <a:moveTo>
                  <a:pt x="566928" y="1743456"/>
                </a:moveTo>
                <a:lnTo>
                  <a:pt x="551688" y="1694688"/>
                </a:lnTo>
                <a:lnTo>
                  <a:pt x="539496" y="1699260"/>
                </a:lnTo>
                <a:lnTo>
                  <a:pt x="554736" y="1746504"/>
                </a:lnTo>
                <a:lnTo>
                  <a:pt x="566928" y="1743456"/>
                </a:lnTo>
                <a:close/>
              </a:path>
              <a:path w="803275" h="2490470">
                <a:moveTo>
                  <a:pt x="594360" y="1827276"/>
                </a:moveTo>
                <a:lnTo>
                  <a:pt x="579120" y="1780032"/>
                </a:lnTo>
                <a:lnTo>
                  <a:pt x="566928" y="1783080"/>
                </a:lnTo>
                <a:lnTo>
                  <a:pt x="582168" y="1831848"/>
                </a:lnTo>
                <a:lnTo>
                  <a:pt x="594360" y="1827276"/>
                </a:lnTo>
                <a:close/>
              </a:path>
              <a:path w="803275" h="2490470">
                <a:moveTo>
                  <a:pt x="620268" y="1912620"/>
                </a:moveTo>
                <a:lnTo>
                  <a:pt x="605028" y="1863852"/>
                </a:lnTo>
                <a:lnTo>
                  <a:pt x="592836" y="1868424"/>
                </a:lnTo>
                <a:lnTo>
                  <a:pt x="608076" y="1915668"/>
                </a:lnTo>
                <a:lnTo>
                  <a:pt x="620268" y="1912620"/>
                </a:lnTo>
                <a:close/>
              </a:path>
              <a:path w="803275" h="2490470">
                <a:moveTo>
                  <a:pt x="647700" y="1997964"/>
                </a:moveTo>
                <a:lnTo>
                  <a:pt x="632460" y="1949196"/>
                </a:lnTo>
                <a:lnTo>
                  <a:pt x="620268" y="1952244"/>
                </a:lnTo>
                <a:lnTo>
                  <a:pt x="635508" y="2001012"/>
                </a:lnTo>
                <a:lnTo>
                  <a:pt x="647700" y="1997964"/>
                </a:lnTo>
                <a:close/>
              </a:path>
              <a:path w="803275" h="2490470">
                <a:moveTo>
                  <a:pt x="675132" y="2081784"/>
                </a:moveTo>
                <a:lnTo>
                  <a:pt x="659892" y="2033016"/>
                </a:lnTo>
                <a:lnTo>
                  <a:pt x="647700" y="2037588"/>
                </a:lnTo>
                <a:lnTo>
                  <a:pt x="662940" y="2086356"/>
                </a:lnTo>
                <a:lnTo>
                  <a:pt x="675132" y="2081784"/>
                </a:lnTo>
                <a:close/>
              </a:path>
              <a:path w="803275" h="2490470">
                <a:moveTo>
                  <a:pt x="701040" y="2167128"/>
                </a:moveTo>
                <a:lnTo>
                  <a:pt x="685800" y="2118360"/>
                </a:lnTo>
                <a:lnTo>
                  <a:pt x="673608" y="2122932"/>
                </a:lnTo>
                <a:lnTo>
                  <a:pt x="688848" y="2170176"/>
                </a:lnTo>
                <a:lnTo>
                  <a:pt x="701040" y="2167128"/>
                </a:lnTo>
                <a:close/>
              </a:path>
              <a:path w="803275" h="2490470">
                <a:moveTo>
                  <a:pt x="728472" y="2250948"/>
                </a:moveTo>
                <a:lnTo>
                  <a:pt x="713232" y="2203704"/>
                </a:lnTo>
                <a:lnTo>
                  <a:pt x="701040" y="2206752"/>
                </a:lnTo>
                <a:lnTo>
                  <a:pt x="716280" y="2255520"/>
                </a:lnTo>
                <a:lnTo>
                  <a:pt x="728472" y="2250948"/>
                </a:lnTo>
                <a:close/>
              </a:path>
              <a:path w="803275" h="2490470">
                <a:moveTo>
                  <a:pt x="755904" y="2336292"/>
                </a:moveTo>
                <a:lnTo>
                  <a:pt x="740664" y="2287524"/>
                </a:lnTo>
                <a:lnTo>
                  <a:pt x="728472" y="2292096"/>
                </a:lnTo>
                <a:lnTo>
                  <a:pt x="743712" y="2339340"/>
                </a:lnTo>
                <a:lnTo>
                  <a:pt x="755904" y="2336292"/>
                </a:lnTo>
                <a:close/>
              </a:path>
              <a:path w="803275" h="2490470">
                <a:moveTo>
                  <a:pt x="781812" y="2421636"/>
                </a:moveTo>
                <a:lnTo>
                  <a:pt x="766572" y="2372868"/>
                </a:lnTo>
                <a:lnTo>
                  <a:pt x="754380" y="2375916"/>
                </a:lnTo>
                <a:lnTo>
                  <a:pt x="769620" y="2424684"/>
                </a:lnTo>
                <a:lnTo>
                  <a:pt x="781812" y="2421636"/>
                </a:lnTo>
                <a:close/>
              </a:path>
              <a:path w="803275" h="2490470">
                <a:moveTo>
                  <a:pt x="803148" y="2485644"/>
                </a:moveTo>
                <a:lnTo>
                  <a:pt x="794004" y="2456688"/>
                </a:lnTo>
                <a:lnTo>
                  <a:pt x="781812" y="2461260"/>
                </a:lnTo>
                <a:lnTo>
                  <a:pt x="790956" y="2490216"/>
                </a:lnTo>
                <a:lnTo>
                  <a:pt x="803148" y="24856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 txBox="1">
            <a:spLocks noGrp="1"/>
          </p:cNvSpPr>
          <p:nvPr/>
        </p:nvSpPr>
        <p:spPr>
          <a:xfrm>
            <a:off x="818508" y="1234052"/>
            <a:ext cx="1659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识别物件</a:t>
            </a:r>
            <a:endParaRPr lang="zh-CN" altLang="en-US"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301745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4701540" y="1694681"/>
            <a:ext cx="4151629" cy="2390140"/>
          </a:xfrm>
          <a:custGeom>
            <a:avLst/>
            <a:gdLst/>
            <a:ahLst/>
            <a:cxnLst/>
            <a:rect l="l" t="t" r="r" b="b"/>
            <a:pathLst>
              <a:path w="4151629" h="2390140">
                <a:moveTo>
                  <a:pt x="0" y="0"/>
                </a:moveTo>
                <a:lnTo>
                  <a:pt x="0" y="2389632"/>
                </a:lnTo>
                <a:lnTo>
                  <a:pt x="4151376" y="2389632"/>
                </a:lnTo>
                <a:lnTo>
                  <a:pt x="415137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459733" y="1162297"/>
            <a:ext cx="398716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计算机视觉</a:t>
            </a:r>
            <a:r>
              <a:rPr sz="2400" spc="25" dirty="0">
                <a:solidFill>
                  <a:srgbClr val="000000"/>
                </a:solidFill>
              </a:rPr>
              <a:t>: </a:t>
            </a:r>
            <a:r>
              <a:rPr lang="zh-CN" sz="2400" spc="25" dirty="0">
                <a:solidFill>
                  <a:srgbClr val="000000"/>
                </a:solidFill>
              </a:rPr>
              <a:t>汽车检测</a:t>
            </a:r>
            <a:endParaRPr lang="zh-CN" sz="2400" spc="25" dirty="0">
              <a:solidFill>
                <a:srgbClr val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3140" y="4286250"/>
            <a:ext cx="17633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35" dirty="0">
                <a:latin typeface="Calibri" panose="020F0502020204030204"/>
                <a:cs typeface="Calibri" panose="020F0502020204030204"/>
              </a:rPr>
              <a:t>测试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汽车</a:t>
            </a:r>
            <a:r>
              <a:rPr lang="en-US" altLang="zh-CN" sz="2000" spc="-5" dirty="0">
                <a:latin typeface="Calibri" panose="020F0502020204030204"/>
                <a:cs typeface="Calibri" panose="020F0502020204030204"/>
              </a:rPr>
              <a:t>/</a:t>
            </a:r>
            <a:r>
              <a:rPr lang="zh-CN" altLang="en-US" sz="2000" spc="-5" dirty="0">
                <a:latin typeface="Calibri" panose="020F0502020204030204"/>
                <a:cs typeface="Calibri" panose="020F0502020204030204"/>
              </a:rPr>
              <a:t>非汽车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?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01540" y="3644886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非汽车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45" y="3647934"/>
            <a:ext cx="4151629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5" algn="ctr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441" y="2825495"/>
            <a:ext cx="1069847" cy="7162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8171" y="4425695"/>
            <a:ext cx="1463039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25751" y="2798064"/>
            <a:ext cx="1069847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34895" y="1911096"/>
            <a:ext cx="1060703" cy="708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13"/>
          <p:cNvSpPr/>
          <p:nvPr/>
        </p:nvSpPr>
        <p:spPr>
          <a:xfrm>
            <a:off x="3121151" y="1911096"/>
            <a:ext cx="1069847" cy="694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4917" y="1911096"/>
            <a:ext cx="1069847" cy="7086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1151" y="2802636"/>
            <a:ext cx="1069847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49895" y="1933955"/>
            <a:ext cx="1066800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8428" y="1920240"/>
            <a:ext cx="1066800" cy="7254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49895" y="2830067"/>
            <a:ext cx="1066800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53000" y="2834639"/>
            <a:ext cx="1068324" cy="7071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57544" y="1920240"/>
            <a:ext cx="1057655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49923" y="2834639"/>
            <a:ext cx="1065275" cy="7132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40" y="1349375"/>
            <a:ext cx="2561590" cy="11525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535041" y="1722494"/>
            <a:ext cx="1541145" cy="476885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4780" rIns="0" bIns="0" rtlCol="0">
            <a:spAutoFit/>
          </a:bodyPr>
          <a:p>
            <a:pPr marL="153670" marR="146685" indent="81915">
              <a:lnSpc>
                <a:spcPts val="2590"/>
              </a:lnSpc>
              <a:spcBef>
                <a:spcPts val="114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学习算法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4972" y="1935354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424684" y="1385182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2168143" y="1066158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4327" y="1714366"/>
            <a:ext cx="126492" cy="12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3776472" y="2174614"/>
            <a:ext cx="126492" cy="128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3925823" y="2259958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 txBox="1"/>
          <p:nvPr/>
        </p:nvSpPr>
        <p:spPr>
          <a:xfrm>
            <a:off x="4217922" y="2361564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9841" y="3085973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1014977" y="5003165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14" name="object 13"/>
          <p:cNvSpPr txBox="1"/>
          <p:nvPr/>
        </p:nvSpPr>
        <p:spPr>
          <a:xfrm>
            <a:off x="319525" y="323329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2354579" y="3023488"/>
            <a:ext cx="726948" cy="349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2490216" y="3471545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2583942" y="3409061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2613660" y="3471545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178301" y="5407025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259073" y="535063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284981" y="5407025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204209" y="5717159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272186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2814066" y="4087241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2843784" y="4151249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048000" y="3954653"/>
            <a:ext cx="672083" cy="448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1932432" y="47250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188464" y="4506340"/>
            <a:ext cx="650748" cy="437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1339589" y="418096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1565147" y="3896741"/>
            <a:ext cx="669036" cy="448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1" name="object 30"/>
          <p:cNvSpPr txBox="1"/>
          <p:nvPr/>
        </p:nvSpPr>
        <p:spPr>
          <a:xfrm>
            <a:off x="3783582" y="5285357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1"/>
          <p:cNvSpPr txBox="1"/>
          <p:nvPr/>
        </p:nvSpPr>
        <p:spPr>
          <a:xfrm>
            <a:off x="426205" y="5329553"/>
            <a:ext cx="1076325" cy="508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2" name="object 2"/>
          <p:cNvSpPr/>
          <p:nvPr/>
        </p:nvSpPr>
        <p:spPr>
          <a:xfrm>
            <a:off x="1583556" y="1262761"/>
            <a:ext cx="2857500" cy="13430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1141596" y="3014218"/>
            <a:ext cx="109855" cy="2125980"/>
          </a:xfrm>
          <a:custGeom>
            <a:avLst/>
            <a:gdLst/>
            <a:ahLst/>
            <a:cxnLst/>
            <a:rect l="l" t="t" r="r" b="b"/>
            <a:pathLst>
              <a:path w="109855" h="2125979">
                <a:moveTo>
                  <a:pt x="109728" y="96012"/>
                </a:moveTo>
                <a:lnTo>
                  <a:pt x="106680" y="91440"/>
                </a:lnTo>
                <a:lnTo>
                  <a:pt x="54864" y="0"/>
                </a:lnTo>
                <a:lnTo>
                  <a:pt x="1524" y="91440"/>
                </a:lnTo>
                <a:lnTo>
                  <a:pt x="0" y="96012"/>
                </a:lnTo>
                <a:lnTo>
                  <a:pt x="1524" y="102108"/>
                </a:lnTo>
                <a:lnTo>
                  <a:pt x="4572" y="103632"/>
                </a:lnTo>
                <a:lnTo>
                  <a:pt x="9144" y="106680"/>
                </a:lnTo>
                <a:lnTo>
                  <a:pt x="15240" y="105156"/>
                </a:lnTo>
                <a:lnTo>
                  <a:pt x="18288" y="100584"/>
                </a:lnTo>
                <a:lnTo>
                  <a:pt x="45720" y="53287"/>
                </a:lnTo>
                <a:lnTo>
                  <a:pt x="45720" y="19812"/>
                </a:lnTo>
                <a:lnTo>
                  <a:pt x="64008" y="19812"/>
                </a:lnTo>
                <a:lnTo>
                  <a:pt x="64008" y="54864"/>
                </a:lnTo>
                <a:lnTo>
                  <a:pt x="91440" y="100584"/>
                </a:lnTo>
                <a:lnTo>
                  <a:pt x="92964" y="105156"/>
                </a:lnTo>
                <a:lnTo>
                  <a:pt x="99060" y="106680"/>
                </a:lnTo>
                <a:lnTo>
                  <a:pt x="103632" y="103632"/>
                </a:lnTo>
                <a:lnTo>
                  <a:pt x="108204" y="102108"/>
                </a:lnTo>
                <a:lnTo>
                  <a:pt x="109728" y="96012"/>
                </a:lnTo>
                <a:close/>
              </a:path>
              <a:path w="109855" h="2125979">
                <a:moveTo>
                  <a:pt x="64008" y="54864"/>
                </a:moveTo>
                <a:lnTo>
                  <a:pt x="64008" y="19812"/>
                </a:lnTo>
                <a:lnTo>
                  <a:pt x="45720" y="19812"/>
                </a:lnTo>
                <a:lnTo>
                  <a:pt x="45720" y="24384"/>
                </a:lnTo>
                <a:lnTo>
                  <a:pt x="62484" y="24384"/>
                </a:lnTo>
                <a:lnTo>
                  <a:pt x="62484" y="52324"/>
                </a:lnTo>
                <a:lnTo>
                  <a:pt x="64008" y="54864"/>
                </a:lnTo>
                <a:close/>
              </a:path>
              <a:path w="109855" h="2125979">
                <a:moveTo>
                  <a:pt x="62484" y="24384"/>
                </a:moveTo>
                <a:lnTo>
                  <a:pt x="45720" y="24384"/>
                </a:lnTo>
                <a:lnTo>
                  <a:pt x="54244" y="38590"/>
                </a:lnTo>
                <a:lnTo>
                  <a:pt x="62484" y="24384"/>
                </a:lnTo>
                <a:close/>
              </a:path>
              <a:path w="109855" h="2125979">
                <a:moveTo>
                  <a:pt x="54244" y="38590"/>
                </a:moveTo>
                <a:lnTo>
                  <a:pt x="45720" y="24384"/>
                </a:lnTo>
                <a:lnTo>
                  <a:pt x="45720" y="53287"/>
                </a:lnTo>
                <a:lnTo>
                  <a:pt x="54244" y="38590"/>
                </a:lnTo>
                <a:close/>
              </a:path>
              <a:path w="109855" h="2125979">
                <a:moveTo>
                  <a:pt x="64008" y="2125980"/>
                </a:moveTo>
                <a:lnTo>
                  <a:pt x="64008" y="54864"/>
                </a:lnTo>
                <a:lnTo>
                  <a:pt x="54244" y="38590"/>
                </a:lnTo>
                <a:lnTo>
                  <a:pt x="45720" y="53287"/>
                </a:lnTo>
                <a:lnTo>
                  <a:pt x="45720" y="2125980"/>
                </a:lnTo>
                <a:lnTo>
                  <a:pt x="64008" y="2125980"/>
                </a:lnTo>
                <a:close/>
              </a:path>
              <a:path w="109855" h="2125979">
                <a:moveTo>
                  <a:pt x="62484" y="52324"/>
                </a:moveTo>
                <a:lnTo>
                  <a:pt x="62484" y="24384"/>
                </a:lnTo>
                <a:lnTo>
                  <a:pt x="54244" y="38590"/>
                </a:lnTo>
                <a:lnTo>
                  <a:pt x="62484" y="5232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1086732" y="4931410"/>
            <a:ext cx="3175000" cy="109855"/>
          </a:xfrm>
          <a:custGeom>
            <a:avLst/>
            <a:gdLst/>
            <a:ahLst/>
            <a:cxnLst/>
            <a:rect l="l" t="t" r="r" b="b"/>
            <a:pathLst>
              <a:path w="3175000" h="109854">
                <a:moveTo>
                  <a:pt x="3135907" y="55483"/>
                </a:moveTo>
                <a:lnTo>
                  <a:pt x="3119634" y="45720"/>
                </a:lnTo>
                <a:lnTo>
                  <a:pt x="0" y="45720"/>
                </a:lnTo>
                <a:lnTo>
                  <a:pt x="0" y="64008"/>
                </a:lnTo>
                <a:lnTo>
                  <a:pt x="3121210" y="64008"/>
                </a:lnTo>
                <a:lnTo>
                  <a:pt x="3135907" y="55483"/>
                </a:lnTo>
                <a:close/>
              </a:path>
              <a:path w="3175000" h="109854">
                <a:moveTo>
                  <a:pt x="3174498" y="54864"/>
                </a:moveTo>
                <a:lnTo>
                  <a:pt x="3084582" y="3048"/>
                </a:lnTo>
                <a:lnTo>
                  <a:pt x="3080010" y="0"/>
                </a:lnTo>
                <a:lnTo>
                  <a:pt x="3073914" y="1524"/>
                </a:lnTo>
                <a:lnTo>
                  <a:pt x="3067818" y="10668"/>
                </a:lnTo>
                <a:lnTo>
                  <a:pt x="3069342" y="16764"/>
                </a:lnTo>
                <a:lnTo>
                  <a:pt x="3073914" y="18288"/>
                </a:lnTo>
                <a:lnTo>
                  <a:pt x="3119634" y="45720"/>
                </a:lnTo>
                <a:lnTo>
                  <a:pt x="3154686" y="45720"/>
                </a:lnTo>
                <a:lnTo>
                  <a:pt x="3154686" y="66616"/>
                </a:lnTo>
                <a:lnTo>
                  <a:pt x="3174498" y="54864"/>
                </a:lnTo>
                <a:close/>
              </a:path>
              <a:path w="3175000" h="109854">
                <a:moveTo>
                  <a:pt x="3154686" y="66616"/>
                </a:moveTo>
                <a:lnTo>
                  <a:pt x="3154686" y="64008"/>
                </a:lnTo>
                <a:lnTo>
                  <a:pt x="3121210" y="64008"/>
                </a:lnTo>
                <a:lnTo>
                  <a:pt x="3073914" y="91440"/>
                </a:lnTo>
                <a:lnTo>
                  <a:pt x="3069342" y="94488"/>
                </a:lnTo>
                <a:lnTo>
                  <a:pt x="3067818" y="99060"/>
                </a:lnTo>
                <a:lnTo>
                  <a:pt x="3073914" y="108204"/>
                </a:lnTo>
                <a:lnTo>
                  <a:pt x="3080010" y="109728"/>
                </a:lnTo>
                <a:lnTo>
                  <a:pt x="3084582" y="108204"/>
                </a:lnTo>
                <a:lnTo>
                  <a:pt x="3154686" y="66616"/>
                </a:lnTo>
                <a:close/>
              </a:path>
              <a:path w="3175000" h="109854">
                <a:moveTo>
                  <a:pt x="3154686" y="64008"/>
                </a:moveTo>
                <a:lnTo>
                  <a:pt x="3154686" y="45720"/>
                </a:lnTo>
                <a:lnTo>
                  <a:pt x="3119634" y="45720"/>
                </a:lnTo>
                <a:lnTo>
                  <a:pt x="3135907" y="55483"/>
                </a:lnTo>
                <a:lnTo>
                  <a:pt x="3150114" y="47244"/>
                </a:lnTo>
                <a:lnTo>
                  <a:pt x="3150114" y="64008"/>
                </a:lnTo>
                <a:lnTo>
                  <a:pt x="3154686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35907" y="55483"/>
                </a:lnTo>
                <a:lnTo>
                  <a:pt x="3121210" y="64008"/>
                </a:lnTo>
                <a:lnTo>
                  <a:pt x="3150114" y="64008"/>
                </a:lnTo>
                <a:close/>
              </a:path>
              <a:path w="3175000" h="109854">
                <a:moveTo>
                  <a:pt x="3150114" y="64008"/>
                </a:moveTo>
                <a:lnTo>
                  <a:pt x="3150114" y="47244"/>
                </a:lnTo>
                <a:lnTo>
                  <a:pt x="3135907" y="55483"/>
                </a:lnTo>
                <a:lnTo>
                  <a:pt x="3150114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 txBox="1"/>
          <p:nvPr/>
        </p:nvSpPr>
        <p:spPr>
          <a:xfrm>
            <a:off x="392804" y="316306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1971" y="339979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2655697" y="333730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2685415" y="339979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1411344" y="4109211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2004187" y="465328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250056" y="5335270"/>
            <a:ext cx="55244" cy="52069"/>
          </a:xfrm>
          <a:custGeom>
            <a:avLst/>
            <a:gdLst/>
            <a:ahLst/>
            <a:cxnLst/>
            <a:rect l="l" t="t" r="r" b="b"/>
            <a:pathLst>
              <a:path w="55245" h="52070">
                <a:moveTo>
                  <a:pt x="54864" y="51816"/>
                </a:moveTo>
                <a:lnTo>
                  <a:pt x="54864" y="0"/>
                </a:lnTo>
                <a:lnTo>
                  <a:pt x="0" y="0"/>
                </a:lnTo>
                <a:lnTo>
                  <a:pt x="0" y="51816"/>
                </a:lnTo>
                <a:lnTo>
                  <a:pt x="54864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330828" y="527888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5181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356736" y="5335270"/>
            <a:ext cx="53340" cy="52069"/>
          </a:xfrm>
          <a:custGeom>
            <a:avLst/>
            <a:gdLst/>
            <a:ahLst/>
            <a:cxnLst/>
            <a:rect l="l" t="t" r="r" b="b"/>
            <a:pathLst>
              <a:path w="53339" h="52070">
                <a:moveTo>
                  <a:pt x="53340" y="51816"/>
                </a:moveTo>
                <a:lnTo>
                  <a:pt x="53340" y="0"/>
                </a:lnTo>
                <a:lnTo>
                  <a:pt x="0" y="0"/>
                </a:lnTo>
                <a:lnTo>
                  <a:pt x="0" y="51816"/>
                </a:lnTo>
                <a:lnTo>
                  <a:pt x="53340" y="5181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75964" y="564540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4724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4830387" y="3125097"/>
            <a:ext cx="978113" cy="180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4830380" y="3702246"/>
            <a:ext cx="2507806" cy="136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5460619" y="3669538"/>
            <a:ext cx="1784985" cy="312420"/>
          </a:xfrm>
          <a:custGeom>
            <a:avLst/>
            <a:gdLst/>
            <a:ahLst/>
            <a:cxnLst/>
            <a:rect l="l" t="t" r="r" b="b"/>
            <a:pathLst>
              <a:path w="1784984" h="312420">
                <a:moveTo>
                  <a:pt x="0" y="312420"/>
                </a:moveTo>
                <a:lnTo>
                  <a:pt x="1784604" y="312420"/>
                </a:lnTo>
                <a:lnTo>
                  <a:pt x="1784604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 txBox="1"/>
          <p:nvPr/>
        </p:nvSpPr>
        <p:spPr>
          <a:xfrm>
            <a:off x="6137275" y="3105150"/>
            <a:ext cx="2086610" cy="86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6990">
              <a:lnSpc>
                <a:spcPts val="1905"/>
              </a:lnSpc>
            </a:pPr>
            <a:r>
              <a:rPr sz="2000" dirty="0">
                <a:latin typeface="Calibri" panose="020F0502020204030204"/>
                <a:cs typeface="Calibri" panose="020F0502020204030204"/>
              </a:rPr>
              <a:t>(7500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如果是</a:t>
            </a:r>
            <a:r>
              <a:rPr sz="20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RGB)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60619" y="3981958"/>
            <a:ext cx="1784985" cy="338455"/>
          </a:xfrm>
          <a:custGeom>
            <a:avLst/>
            <a:gdLst/>
            <a:ahLst/>
            <a:cxnLst/>
            <a:rect l="l" t="t" r="r" b="b"/>
            <a:pathLst>
              <a:path w="1784984" h="338454">
                <a:moveTo>
                  <a:pt x="0" y="0"/>
                </a:moveTo>
                <a:lnTo>
                  <a:pt x="0" y="338328"/>
                </a:lnTo>
                <a:lnTo>
                  <a:pt x="1784604" y="338328"/>
                </a:lnTo>
                <a:lnTo>
                  <a:pt x="17846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 txBox="1"/>
          <p:nvPr/>
        </p:nvSpPr>
        <p:spPr>
          <a:xfrm>
            <a:off x="5696328" y="3621175"/>
            <a:ext cx="1316355" cy="6502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16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5460619" y="4710430"/>
            <a:ext cx="1784985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latin typeface="Calibri" panose="020F0502020204030204"/>
                <a:cs typeface="Calibri" panose="020F0502020204030204"/>
              </a:rPr>
              <a:t>pixel 2500 intensity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6350695" y="5464794"/>
            <a:ext cx="756732" cy="20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432175" y="4222750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5" name="object 24"/>
          <p:cNvSpPr/>
          <p:nvPr/>
        </p:nvSpPr>
        <p:spPr>
          <a:xfrm>
            <a:off x="3525901" y="4160266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6" name="object 25"/>
          <p:cNvSpPr/>
          <p:nvPr/>
        </p:nvSpPr>
        <p:spPr>
          <a:xfrm>
            <a:off x="3555619" y="4222750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7" name="object 26"/>
          <p:cNvSpPr/>
          <p:nvPr/>
        </p:nvSpPr>
        <p:spPr>
          <a:xfrm>
            <a:off x="2286127" y="393471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28" name="object 27"/>
          <p:cNvSpPr/>
          <p:nvPr/>
        </p:nvSpPr>
        <p:spPr>
          <a:xfrm>
            <a:off x="2379853" y="387223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29" name="object 28"/>
          <p:cNvSpPr/>
          <p:nvPr/>
        </p:nvSpPr>
        <p:spPr>
          <a:xfrm>
            <a:off x="2409571" y="393471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0" name="object 29"/>
          <p:cNvSpPr/>
          <p:nvPr/>
        </p:nvSpPr>
        <p:spPr>
          <a:xfrm>
            <a:off x="3141091" y="361010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1" name="object 30"/>
          <p:cNvSpPr/>
          <p:nvPr/>
        </p:nvSpPr>
        <p:spPr>
          <a:xfrm>
            <a:off x="3233293" y="3547618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2" name="object 31"/>
          <p:cNvSpPr/>
          <p:nvPr/>
        </p:nvSpPr>
        <p:spPr>
          <a:xfrm>
            <a:off x="3263011" y="3610102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3" name="object 32"/>
          <p:cNvSpPr/>
          <p:nvPr/>
        </p:nvSpPr>
        <p:spPr>
          <a:xfrm>
            <a:off x="288963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4" name="object 33"/>
          <p:cNvSpPr/>
          <p:nvPr/>
        </p:nvSpPr>
        <p:spPr>
          <a:xfrm>
            <a:off x="2981833" y="3075177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5" name="object 34"/>
          <p:cNvSpPr/>
          <p:nvPr/>
        </p:nvSpPr>
        <p:spPr>
          <a:xfrm>
            <a:off x="3011551" y="3137662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6" name="object 35"/>
          <p:cNvSpPr/>
          <p:nvPr/>
        </p:nvSpPr>
        <p:spPr>
          <a:xfrm>
            <a:off x="3557143" y="3264154"/>
            <a:ext cx="64135" cy="59690"/>
          </a:xfrm>
          <a:custGeom>
            <a:avLst/>
            <a:gdLst/>
            <a:ahLst/>
            <a:cxnLst/>
            <a:rect l="l" t="t" r="r" b="b"/>
            <a:pathLst>
              <a:path w="64135" h="59689">
                <a:moveTo>
                  <a:pt x="64008" y="59436"/>
                </a:moveTo>
                <a:lnTo>
                  <a:pt x="64008" y="0"/>
                </a:lnTo>
                <a:lnTo>
                  <a:pt x="0" y="0"/>
                </a:lnTo>
                <a:lnTo>
                  <a:pt x="0" y="59436"/>
                </a:lnTo>
                <a:lnTo>
                  <a:pt x="64008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7" name="object 36"/>
          <p:cNvSpPr/>
          <p:nvPr/>
        </p:nvSpPr>
        <p:spPr>
          <a:xfrm>
            <a:off x="3650869" y="3201670"/>
            <a:ext cx="0" cy="184785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38" name="object 37"/>
          <p:cNvSpPr/>
          <p:nvPr/>
        </p:nvSpPr>
        <p:spPr>
          <a:xfrm>
            <a:off x="3680587" y="326415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39" name="object 38"/>
          <p:cNvSpPr/>
          <p:nvPr/>
        </p:nvSpPr>
        <p:spPr>
          <a:xfrm>
            <a:off x="368058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0" name="object 39"/>
          <p:cNvSpPr/>
          <p:nvPr/>
        </p:nvSpPr>
        <p:spPr>
          <a:xfrm>
            <a:off x="3772789" y="3768598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p/>
        </p:txBody>
      </p:sp>
      <p:sp>
        <p:nvSpPr>
          <p:cNvPr id="41" name="object 40"/>
          <p:cNvSpPr/>
          <p:nvPr/>
        </p:nvSpPr>
        <p:spPr>
          <a:xfrm>
            <a:off x="3802507" y="3832606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42" name="object 41"/>
          <p:cNvSpPr/>
          <p:nvPr/>
        </p:nvSpPr>
        <p:spPr>
          <a:xfrm>
            <a:off x="1498212" y="459994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3" name="object 42"/>
          <p:cNvSpPr/>
          <p:nvPr/>
        </p:nvSpPr>
        <p:spPr>
          <a:xfrm>
            <a:off x="1586604" y="360019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4" name="object 43"/>
          <p:cNvSpPr/>
          <p:nvPr/>
        </p:nvSpPr>
        <p:spPr>
          <a:xfrm>
            <a:off x="1888363" y="386156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5" name="object 44"/>
          <p:cNvSpPr/>
          <p:nvPr/>
        </p:nvSpPr>
        <p:spPr>
          <a:xfrm>
            <a:off x="1696339" y="318871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6" name="object 45"/>
          <p:cNvSpPr/>
          <p:nvPr/>
        </p:nvSpPr>
        <p:spPr>
          <a:xfrm>
            <a:off x="1998091" y="3450082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7" name="object 46"/>
          <p:cNvSpPr/>
          <p:nvPr/>
        </p:nvSpPr>
        <p:spPr>
          <a:xfrm>
            <a:off x="1824355" y="434238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8" name="object 47"/>
          <p:cNvSpPr/>
          <p:nvPr/>
        </p:nvSpPr>
        <p:spPr>
          <a:xfrm>
            <a:off x="2839339" y="471043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4864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49" name="object 48"/>
          <p:cNvSpPr/>
          <p:nvPr/>
        </p:nvSpPr>
        <p:spPr>
          <a:xfrm>
            <a:off x="2406523" y="4499355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0" name="object 49"/>
          <p:cNvSpPr/>
          <p:nvPr/>
        </p:nvSpPr>
        <p:spPr>
          <a:xfrm>
            <a:off x="2435479" y="4796536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1" name="object 50"/>
          <p:cNvSpPr/>
          <p:nvPr/>
        </p:nvSpPr>
        <p:spPr>
          <a:xfrm>
            <a:off x="3330066" y="482854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2" name="object 51"/>
          <p:cNvSpPr/>
          <p:nvPr/>
        </p:nvSpPr>
        <p:spPr>
          <a:xfrm>
            <a:off x="3706495" y="4670044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3" name="object 52"/>
          <p:cNvSpPr/>
          <p:nvPr/>
        </p:nvSpPr>
        <p:spPr>
          <a:xfrm>
            <a:off x="3139567" y="453745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53340">
            <a:solidFill>
              <a:srgbClr val="FF0000"/>
            </a:solidFill>
          </a:ln>
        </p:spPr>
        <p:txBody>
          <a:bodyPr wrap="square" lIns="0" tIns="0" rIns="0" bIns="0" rtlCol="0"/>
          <a:p/>
        </p:txBody>
      </p:sp>
      <p:sp>
        <p:nvSpPr>
          <p:cNvPr id="54" name="object 53"/>
          <p:cNvSpPr txBox="1">
            <a:spLocks noGrp="1"/>
          </p:cNvSpPr>
          <p:nvPr/>
        </p:nvSpPr>
        <p:spPr>
          <a:xfrm>
            <a:off x="5678551" y="1363719"/>
            <a:ext cx="1541145" cy="47879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14668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54940" marR="144780" indent="81915">
              <a:lnSpc>
                <a:spcPts val="2590"/>
              </a:lnSpc>
              <a:spcBef>
                <a:spcPts val="1155"/>
              </a:spcBef>
            </a:pPr>
            <a:r>
              <a:rPr lang="zh-CN" sz="2400"/>
              <a:t>学习算法</a:t>
            </a:r>
            <a:endParaRPr lang="zh-CN" sz="2400"/>
          </a:p>
        </p:txBody>
      </p:sp>
      <p:sp>
        <p:nvSpPr>
          <p:cNvPr id="55" name="object 54"/>
          <p:cNvSpPr/>
          <p:nvPr/>
        </p:nvSpPr>
        <p:spPr>
          <a:xfrm>
            <a:off x="4419727" y="1736599"/>
            <a:ext cx="954405" cy="172085"/>
          </a:xfrm>
          <a:custGeom>
            <a:avLst/>
            <a:gdLst/>
            <a:ahLst/>
            <a:cxnLst/>
            <a:rect l="l" t="t" r="r" b="b"/>
            <a:pathLst>
              <a:path w="954404" h="172084">
                <a:moveTo>
                  <a:pt x="876681" y="85844"/>
                </a:moveTo>
                <a:lnTo>
                  <a:pt x="845508" y="67556"/>
                </a:lnTo>
                <a:lnTo>
                  <a:pt x="0" y="67556"/>
                </a:lnTo>
                <a:lnTo>
                  <a:pt x="0" y="105656"/>
                </a:lnTo>
                <a:lnTo>
                  <a:pt x="842910" y="105656"/>
                </a:lnTo>
                <a:lnTo>
                  <a:pt x="876681" y="85844"/>
                </a:lnTo>
                <a:close/>
              </a:path>
              <a:path w="954404" h="172084">
                <a:moveTo>
                  <a:pt x="954024" y="85844"/>
                </a:moveTo>
                <a:lnTo>
                  <a:pt x="810768" y="2024"/>
                </a:lnTo>
                <a:lnTo>
                  <a:pt x="803505" y="0"/>
                </a:lnTo>
                <a:lnTo>
                  <a:pt x="796099" y="690"/>
                </a:lnTo>
                <a:lnTo>
                  <a:pt x="789551" y="3952"/>
                </a:lnTo>
                <a:lnTo>
                  <a:pt x="784860" y="9644"/>
                </a:lnTo>
                <a:lnTo>
                  <a:pt x="781954" y="16906"/>
                </a:lnTo>
                <a:lnTo>
                  <a:pt x="782193" y="24312"/>
                </a:lnTo>
                <a:lnTo>
                  <a:pt x="785288" y="30861"/>
                </a:lnTo>
                <a:lnTo>
                  <a:pt x="790956" y="35552"/>
                </a:lnTo>
                <a:lnTo>
                  <a:pt x="845508" y="67556"/>
                </a:lnTo>
                <a:lnTo>
                  <a:pt x="915924" y="67556"/>
                </a:lnTo>
                <a:lnTo>
                  <a:pt x="915924" y="108136"/>
                </a:lnTo>
                <a:lnTo>
                  <a:pt x="954024" y="85844"/>
                </a:lnTo>
                <a:close/>
              </a:path>
              <a:path w="954404" h="172084">
                <a:moveTo>
                  <a:pt x="915924" y="108136"/>
                </a:moveTo>
                <a:lnTo>
                  <a:pt x="915924" y="105656"/>
                </a:lnTo>
                <a:lnTo>
                  <a:pt x="842910" y="105656"/>
                </a:lnTo>
                <a:lnTo>
                  <a:pt x="790956" y="136136"/>
                </a:lnTo>
                <a:lnTo>
                  <a:pt x="785288" y="140827"/>
                </a:lnTo>
                <a:lnTo>
                  <a:pt x="782193" y="147375"/>
                </a:lnTo>
                <a:lnTo>
                  <a:pt x="781954" y="154781"/>
                </a:lnTo>
                <a:lnTo>
                  <a:pt x="784860" y="162044"/>
                </a:lnTo>
                <a:lnTo>
                  <a:pt x="789551" y="167735"/>
                </a:lnTo>
                <a:lnTo>
                  <a:pt x="796099" y="170997"/>
                </a:lnTo>
                <a:lnTo>
                  <a:pt x="803505" y="171688"/>
                </a:lnTo>
                <a:lnTo>
                  <a:pt x="810768" y="169664"/>
                </a:lnTo>
                <a:lnTo>
                  <a:pt x="915924" y="108136"/>
                </a:lnTo>
                <a:close/>
              </a:path>
              <a:path w="954404" h="172084">
                <a:moveTo>
                  <a:pt x="905256" y="105656"/>
                </a:moveTo>
                <a:lnTo>
                  <a:pt x="905256" y="102608"/>
                </a:lnTo>
                <a:lnTo>
                  <a:pt x="876681" y="85844"/>
                </a:lnTo>
                <a:lnTo>
                  <a:pt x="842910" y="105656"/>
                </a:lnTo>
                <a:lnTo>
                  <a:pt x="905256" y="105656"/>
                </a:lnTo>
                <a:close/>
              </a:path>
              <a:path w="954404" h="172084">
                <a:moveTo>
                  <a:pt x="915924" y="105656"/>
                </a:moveTo>
                <a:lnTo>
                  <a:pt x="915924" y="67556"/>
                </a:lnTo>
                <a:lnTo>
                  <a:pt x="845508" y="67556"/>
                </a:lnTo>
                <a:lnTo>
                  <a:pt x="876681" y="85844"/>
                </a:lnTo>
                <a:lnTo>
                  <a:pt x="905256" y="69080"/>
                </a:lnTo>
                <a:lnTo>
                  <a:pt x="905256" y="105656"/>
                </a:lnTo>
                <a:lnTo>
                  <a:pt x="915924" y="105656"/>
                </a:lnTo>
                <a:close/>
              </a:path>
              <a:path w="954404" h="172084">
                <a:moveTo>
                  <a:pt x="905256" y="102608"/>
                </a:moveTo>
                <a:lnTo>
                  <a:pt x="905256" y="69080"/>
                </a:lnTo>
                <a:lnTo>
                  <a:pt x="876681" y="85844"/>
                </a:lnTo>
                <a:lnTo>
                  <a:pt x="905256" y="102608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6"/>
          <p:cNvSpPr/>
          <p:nvPr/>
        </p:nvSpPr>
        <p:spPr>
          <a:xfrm>
            <a:off x="2496439" y="1313427"/>
            <a:ext cx="210820" cy="325120"/>
          </a:xfrm>
          <a:custGeom>
            <a:avLst/>
            <a:gdLst/>
            <a:ahLst/>
            <a:cxnLst/>
            <a:rect l="l" t="t" r="r" b="b"/>
            <a:pathLst>
              <a:path w="210819" h="325119">
                <a:moveTo>
                  <a:pt x="166383" y="216242"/>
                </a:moveTo>
                <a:lnTo>
                  <a:pt x="33528" y="0"/>
                </a:lnTo>
                <a:lnTo>
                  <a:pt x="0" y="19812"/>
                </a:lnTo>
                <a:lnTo>
                  <a:pt x="133274" y="236738"/>
                </a:lnTo>
                <a:lnTo>
                  <a:pt x="166383" y="216242"/>
                </a:lnTo>
                <a:close/>
              </a:path>
              <a:path w="210819" h="325119">
                <a:moveTo>
                  <a:pt x="176784" y="303361"/>
                </a:moveTo>
                <a:lnTo>
                  <a:pt x="176784" y="233172"/>
                </a:lnTo>
                <a:lnTo>
                  <a:pt x="143256" y="252984"/>
                </a:lnTo>
                <a:lnTo>
                  <a:pt x="133274" y="236738"/>
                </a:lnTo>
                <a:lnTo>
                  <a:pt x="102108" y="256032"/>
                </a:lnTo>
                <a:lnTo>
                  <a:pt x="176784" y="303361"/>
                </a:lnTo>
                <a:close/>
              </a:path>
              <a:path w="210819" h="325119">
                <a:moveTo>
                  <a:pt x="176784" y="233172"/>
                </a:moveTo>
                <a:lnTo>
                  <a:pt x="166383" y="216242"/>
                </a:lnTo>
                <a:lnTo>
                  <a:pt x="133274" y="236738"/>
                </a:lnTo>
                <a:lnTo>
                  <a:pt x="143256" y="252984"/>
                </a:lnTo>
                <a:lnTo>
                  <a:pt x="176784" y="233172"/>
                </a:lnTo>
                <a:close/>
              </a:path>
              <a:path w="210819" h="325119">
                <a:moveTo>
                  <a:pt x="210312" y="324612"/>
                </a:moveTo>
                <a:lnTo>
                  <a:pt x="198120" y="196596"/>
                </a:lnTo>
                <a:lnTo>
                  <a:pt x="166383" y="216242"/>
                </a:lnTo>
                <a:lnTo>
                  <a:pt x="176784" y="233172"/>
                </a:lnTo>
                <a:lnTo>
                  <a:pt x="176784" y="303361"/>
                </a:lnTo>
                <a:lnTo>
                  <a:pt x="21031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7"/>
          <p:cNvSpPr txBox="1"/>
          <p:nvPr/>
        </p:nvSpPr>
        <p:spPr>
          <a:xfrm>
            <a:off x="2241422" y="995927"/>
            <a:ext cx="63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2696082" y="1642611"/>
            <a:ext cx="126492" cy="126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848227" y="2102859"/>
            <a:ext cx="126492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0"/>
          <p:cNvSpPr/>
          <p:nvPr/>
        </p:nvSpPr>
        <p:spPr>
          <a:xfrm>
            <a:off x="3997578" y="2188203"/>
            <a:ext cx="402590" cy="191135"/>
          </a:xfrm>
          <a:custGeom>
            <a:avLst/>
            <a:gdLst/>
            <a:ahLst/>
            <a:cxnLst/>
            <a:rect l="l" t="t" r="r" b="b"/>
            <a:pathLst>
              <a:path w="402589" h="191135">
                <a:moveTo>
                  <a:pt x="128016" y="0"/>
                </a:moveTo>
                <a:lnTo>
                  <a:pt x="0" y="10668"/>
                </a:lnTo>
                <a:lnTo>
                  <a:pt x="80772" y="103194"/>
                </a:lnTo>
                <a:lnTo>
                  <a:pt x="80772" y="64014"/>
                </a:lnTo>
                <a:lnTo>
                  <a:pt x="96012" y="28956"/>
                </a:lnTo>
                <a:lnTo>
                  <a:pt x="113127" y="35938"/>
                </a:lnTo>
                <a:lnTo>
                  <a:pt x="128016" y="0"/>
                </a:lnTo>
                <a:close/>
              </a:path>
              <a:path w="402589" h="191135">
                <a:moveTo>
                  <a:pt x="113127" y="35938"/>
                </a:moveTo>
                <a:lnTo>
                  <a:pt x="96012" y="28956"/>
                </a:lnTo>
                <a:lnTo>
                  <a:pt x="80772" y="64014"/>
                </a:lnTo>
                <a:lnTo>
                  <a:pt x="98482" y="71291"/>
                </a:lnTo>
                <a:lnTo>
                  <a:pt x="113127" y="35938"/>
                </a:lnTo>
                <a:close/>
              </a:path>
              <a:path w="402589" h="191135">
                <a:moveTo>
                  <a:pt x="98482" y="71291"/>
                </a:moveTo>
                <a:lnTo>
                  <a:pt x="80772" y="64014"/>
                </a:lnTo>
                <a:lnTo>
                  <a:pt x="80772" y="103194"/>
                </a:lnTo>
                <a:lnTo>
                  <a:pt x="83820" y="106686"/>
                </a:lnTo>
                <a:lnTo>
                  <a:pt x="98482" y="71291"/>
                </a:lnTo>
                <a:close/>
              </a:path>
              <a:path w="402589" h="191135">
                <a:moveTo>
                  <a:pt x="402336" y="153930"/>
                </a:moveTo>
                <a:lnTo>
                  <a:pt x="113127" y="35938"/>
                </a:lnTo>
                <a:lnTo>
                  <a:pt x="98482" y="71291"/>
                </a:lnTo>
                <a:lnTo>
                  <a:pt x="388620" y="190506"/>
                </a:lnTo>
                <a:lnTo>
                  <a:pt x="402336" y="15393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 txBox="1"/>
          <p:nvPr/>
        </p:nvSpPr>
        <p:spPr>
          <a:xfrm>
            <a:off x="4291201" y="2148971"/>
            <a:ext cx="4034154" cy="89979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dirty="0">
                <a:latin typeface="Calibri" panose="020F0502020204030204"/>
                <a:cs typeface="Calibri" panose="020F0502020204030204"/>
              </a:rPr>
              <a:t> 2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25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50 x 50 </a:t>
            </a:r>
            <a:r>
              <a:rPr lang="zh-CN" sz="2000" spc="-15" dirty="0">
                <a:latin typeface="Calibri" panose="020F0502020204030204"/>
                <a:cs typeface="Calibri" panose="020F0502020204030204"/>
              </a:rPr>
              <a:t>图片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000" dirty="0">
                <a:latin typeface="Calibri" panose="020F0502020204030204"/>
                <a:cs typeface="Calibri" panose="020F0502020204030204"/>
              </a:rPr>
              <a:t>2500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lang="zh-CN" sz="2000" spc="-75" dirty="0">
                <a:latin typeface="Calibri" panose="020F0502020204030204"/>
                <a:cs typeface="Calibri" panose="020F0502020204030204"/>
              </a:rPr>
              <a:t>像素</a:t>
            </a:r>
            <a:endParaRPr lang="zh-CN" sz="2000" spc="-7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279361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3"/>
          <p:cNvSpPr/>
          <p:nvPr/>
        </p:nvSpPr>
        <p:spPr>
          <a:xfrm>
            <a:off x="2885821" y="401548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4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9436">
            <a:solidFill>
              <a:srgbClr val="00AF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4"/>
          <p:cNvSpPr/>
          <p:nvPr/>
        </p:nvSpPr>
        <p:spPr>
          <a:xfrm>
            <a:off x="2915539" y="4079494"/>
            <a:ext cx="62865" cy="59690"/>
          </a:xfrm>
          <a:custGeom>
            <a:avLst/>
            <a:gdLst/>
            <a:ahLst/>
            <a:cxnLst/>
            <a:rect l="l" t="t" r="r" b="b"/>
            <a:pathLst>
              <a:path w="62864" h="59689">
                <a:moveTo>
                  <a:pt x="62484" y="59436"/>
                </a:moveTo>
                <a:lnTo>
                  <a:pt x="62484" y="0"/>
                </a:lnTo>
                <a:lnTo>
                  <a:pt x="0" y="0"/>
                </a:lnTo>
                <a:lnTo>
                  <a:pt x="0" y="59436"/>
                </a:lnTo>
                <a:lnTo>
                  <a:pt x="62484" y="59436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036820" y="5401310"/>
            <a:ext cx="220916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(</a:t>
            </a:r>
            <a:r>
              <a:rPr lang="zh-CN" spc="-10" dirty="0">
                <a:latin typeface="Calibri" panose="020F0502020204030204"/>
                <a:cs typeface="Calibri" panose="020F0502020204030204"/>
                <a:sym typeface="+mn-ea"/>
              </a:rPr>
              <a:t>二次方特征                  ）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856861" y="5215126"/>
            <a:ext cx="6261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</a:rPr>
              <a:t>pixel</a:t>
            </a:r>
            <a:r>
              <a:rPr sz="1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9484" y="5259322"/>
            <a:ext cx="1076325" cy="464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汽车</a:t>
            </a:r>
            <a:endParaRPr lang="zh-CN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810"/>
              </a:lnSpc>
            </a:pPr>
            <a:r>
              <a:rPr lang="zh-CN" sz="1800">
                <a:latin typeface="Calibri" panose="020F0502020204030204"/>
                <a:cs typeface="Calibri" panose="020F0502020204030204"/>
              </a:rPr>
              <a:t>非汽车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358380" y="5316220"/>
            <a:ext cx="153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≈ </a:t>
            </a:r>
            <a:r>
              <a:rPr lang="en-US" altLang="zh-CN">
                <a:latin typeface="Arial" panose="020B0604020202020204" pitchFamily="34" charset="0"/>
              </a:rPr>
              <a:t>300 </a:t>
            </a:r>
            <a:r>
              <a:rPr lang="zh-CN" altLang="en-US">
                <a:latin typeface="Arial" panose="020B0604020202020204" pitchFamily="34" charset="0"/>
              </a:rPr>
              <a:t>万特征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神经元和大脑</a:t>
            </a:r>
            <a:endParaRPr lang="en-US" altLang="zh-CN" dirty="0" smtClean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459739" y="872235"/>
            <a:ext cx="251460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800"/>
              <a:t>神经网络</a:t>
            </a:r>
            <a:endParaRPr lang="zh-CN" sz="2800"/>
          </a:p>
        </p:txBody>
      </p:sp>
      <p:sp>
        <p:nvSpPr>
          <p:cNvPr id="4" name="object 4"/>
          <p:cNvSpPr txBox="1"/>
          <p:nvPr/>
        </p:nvSpPr>
        <p:spPr>
          <a:xfrm>
            <a:off x="459739" y="1503171"/>
            <a:ext cx="8025765" cy="959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 spc="-10" dirty="0">
                <a:latin typeface="Calibri" panose="020F0502020204030204"/>
                <a:cs typeface="Calibri" panose="020F0502020204030204"/>
              </a:rPr>
              <a:t>起始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: </a:t>
            </a:r>
            <a:r>
              <a:rPr lang="zh-CN" sz="2000" spc="-10" dirty="0">
                <a:latin typeface="Calibri" panose="020F0502020204030204"/>
                <a:cs typeface="Calibri" panose="020F0502020204030204"/>
              </a:rPr>
              <a:t>设计算法，尝试模拟大脑；</a:t>
            </a:r>
            <a:endParaRPr lang="zh-CN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流行于上世纪八九十年代，并于</a:t>
            </a:r>
            <a:r>
              <a:rPr lang="en-US" altLang="zh-CN" sz="2000" spc="-10" dirty="0">
                <a:latin typeface="Calibri" panose="020F0502020204030204"/>
                <a:cs typeface="Calibri" panose="020F0502020204030204"/>
              </a:rPr>
              <a:t>90</a:t>
            </a: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年代后期逐渐萎缩；</a:t>
            </a:r>
            <a:endParaRPr lang="zh-CN" altLang="en-US" sz="2000" spc="-1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spc="-10" dirty="0">
                <a:latin typeface="Calibri" panose="020F0502020204030204"/>
                <a:cs typeface="Calibri" panose="020F0502020204030204"/>
              </a:rPr>
              <a:t>最近重现：源于很多技术最新技术突破；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object 3"/>
          <p:cNvSpPr/>
          <p:nvPr/>
        </p:nvSpPr>
        <p:spPr>
          <a:xfrm>
            <a:off x="3922776" y="3153664"/>
            <a:ext cx="3346703" cy="22948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4"/>
          <p:cNvSpPr/>
          <p:nvPr/>
        </p:nvSpPr>
        <p:spPr>
          <a:xfrm>
            <a:off x="5004816" y="4951984"/>
            <a:ext cx="2086610" cy="391795"/>
          </a:xfrm>
          <a:custGeom>
            <a:avLst/>
            <a:gdLst/>
            <a:ahLst/>
            <a:cxnLst/>
            <a:rect l="l" t="t" r="r" b="b"/>
            <a:pathLst>
              <a:path w="2086609" h="391795">
                <a:moveTo>
                  <a:pt x="0" y="0"/>
                </a:moveTo>
                <a:lnTo>
                  <a:pt x="0" y="391668"/>
                </a:lnTo>
                <a:lnTo>
                  <a:pt x="2086356" y="391668"/>
                </a:lnTo>
                <a:lnTo>
                  <a:pt x="2086356" y="0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p/>
        </p:txBody>
      </p:sp>
      <p:sp>
        <p:nvSpPr>
          <p:cNvPr id="6" name="object 5"/>
          <p:cNvSpPr txBox="1"/>
          <p:nvPr/>
        </p:nvSpPr>
        <p:spPr>
          <a:xfrm>
            <a:off x="4246878" y="4951474"/>
            <a:ext cx="357759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8575" algn="ctr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Auditory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Cortex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Auditory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cortex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090672" y="4512476"/>
            <a:ext cx="2641600" cy="516255"/>
          </a:xfrm>
          <a:custGeom>
            <a:avLst/>
            <a:gdLst/>
            <a:ahLst/>
            <a:cxnLst/>
            <a:rect l="l" t="t" r="r" b="b"/>
            <a:pathLst>
              <a:path w="2641600" h="516255">
                <a:moveTo>
                  <a:pt x="2529017" y="110752"/>
                </a:moveTo>
                <a:lnTo>
                  <a:pt x="2475644" y="89580"/>
                </a:lnTo>
                <a:lnTo>
                  <a:pt x="0" y="459319"/>
                </a:lnTo>
                <a:lnTo>
                  <a:pt x="7620" y="515707"/>
                </a:lnTo>
                <a:lnTo>
                  <a:pt x="2484997" y="145709"/>
                </a:lnTo>
                <a:lnTo>
                  <a:pt x="2529017" y="110752"/>
                </a:lnTo>
                <a:close/>
              </a:path>
              <a:path w="2641600" h="516255">
                <a:moveTo>
                  <a:pt x="2641092" y="93559"/>
                </a:moveTo>
                <a:lnTo>
                  <a:pt x="2410968" y="2119"/>
                </a:lnTo>
                <a:lnTo>
                  <a:pt x="2400323" y="0"/>
                </a:lnTo>
                <a:lnTo>
                  <a:pt x="2389822" y="2309"/>
                </a:lnTo>
                <a:lnTo>
                  <a:pt x="2380750" y="8334"/>
                </a:lnTo>
                <a:lnTo>
                  <a:pt x="2374392" y="17359"/>
                </a:lnTo>
                <a:lnTo>
                  <a:pt x="2372272" y="28884"/>
                </a:lnTo>
                <a:lnTo>
                  <a:pt x="2374582" y="39838"/>
                </a:lnTo>
                <a:lnTo>
                  <a:pt x="2380607" y="49077"/>
                </a:lnTo>
                <a:lnTo>
                  <a:pt x="2389632" y="55459"/>
                </a:lnTo>
                <a:lnTo>
                  <a:pt x="2475644" y="89580"/>
                </a:lnTo>
                <a:lnTo>
                  <a:pt x="2581656" y="73747"/>
                </a:lnTo>
                <a:lnTo>
                  <a:pt x="2589276" y="130135"/>
                </a:lnTo>
                <a:lnTo>
                  <a:pt x="2589276" y="135505"/>
                </a:lnTo>
                <a:lnTo>
                  <a:pt x="2641092" y="93559"/>
                </a:lnTo>
                <a:close/>
              </a:path>
              <a:path w="2641600" h="516255">
                <a:moveTo>
                  <a:pt x="2589276" y="135505"/>
                </a:moveTo>
                <a:lnTo>
                  <a:pt x="2589276" y="130135"/>
                </a:lnTo>
                <a:lnTo>
                  <a:pt x="2484997" y="145709"/>
                </a:lnTo>
                <a:lnTo>
                  <a:pt x="2412492" y="203287"/>
                </a:lnTo>
                <a:lnTo>
                  <a:pt x="2405348" y="212502"/>
                </a:lnTo>
                <a:lnTo>
                  <a:pt x="2402205" y="223289"/>
                </a:lnTo>
                <a:lnTo>
                  <a:pt x="2403062" y="234362"/>
                </a:lnTo>
                <a:lnTo>
                  <a:pt x="2407920" y="244435"/>
                </a:lnTo>
                <a:lnTo>
                  <a:pt x="2416921" y="251579"/>
                </a:lnTo>
                <a:lnTo>
                  <a:pt x="2427351" y="254722"/>
                </a:lnTo>
                <a:lnTo>
                  <a:pt x="2438352" y="253865"/>
                </a:lnTo>
                <a:lnTo>
                  <a:pt x="2449068" y="249007"/>
                </a:lnTo>
                <a:lnTo>
                  <a:pt x="2589276" y="135505"/>
                </a:lnTo>
                <a:close/>
              </a:path>
              <a:path w="2641600" h="516255">
                <a:moveTo>
                  <a:pt x="2589276" y="130135"/>
                </a:moveTo>
                <a:lnTo>
                  <a:pt x="2581656" y="73747"/>
                </a:lnTo>
                <a:lnTo>
                  <a:pt x="2475644" y="89580"/>
                </a:lnTo>
                <a:lnTo>
                  <a:pt x="2529017" y="110752"/>
                </a:lnTo>
                <a:lnTo>
                  <a:pt x="2567940" y="79843"/>
                </a:lnTo>
                <a:lnTo>
                  <a:pt x="2574036" y="128611"/>
                </a:lnTo>
                <a:lnTo>
                  <a:pt x="2574036" y="132411"/>
                </a:lnTo>
                <a:lnTo>
                  <a:pt x="2589276" y="130135"/>
                </a:lnTo>
                <a:close/>
              </a:path>
              <a:path w="2641600" h="516255">
                <a:moveTo>
                  <a:pt x="2574036" y="132411"/>
                </a:moveTo>
                <a:lnTo>
                  <a:pt x="2574036" y="128611"/>
                </a:lnTo>
                <a:lnTo>
                  <a:pt x="2529017" y="110752"/>
                </a:lnTo>
                <a:lnTo>
                  <a:pt x="2484997" y="145709"/>
                </a:lnTo>
                <a:lnTo>
                  <a:pt x="2574036" y="132411"/>
                </a:lnTo>
                <a:close/>
              </a:path>
              <a:path w="2641600" h="516255">
                <a:moveTo>
                  <a:pt x="2574036" y="128611"/>
                </a:moveTo>
                <a:lnTo>
                  <a:pt x="2567940" y="79843"/>
                </a:lnTo>
                <a:lnTo>
                  <a:pt x="2529017" y="110752"/>
                </a:lnTo>
                <a:lnTo>
                  <a:pt x="2574036" y="128611"/>
                </a:lnTo>
                <a:close/>
              </a:path>
            </a:pathLst>
          </a:custGeom>
          <a:solidFill>
            <a:srgbClr val="52D8FF"/>
          </a:solidFill>
        </p:spPr>
        <p:txBody>
          <a:bodyPr wrap="square" lIns="0" tIns="0" rIns="0" bIns="0" rtlCol="0"/>
          <a:p/>
        </p:txBody>
      </p:sp>
      <p:sp>
        <p:nvSpPr>
          <p:cNvPr id="8" name="object 7"/>
          <p:cNvSpPr/>
          <p:nvPr/>
        </p:nvSpPr>
        <p:spPr>
          <a:xfrm>
            <a:off x="4447032" y="4631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275844"/>
                </a:moveTo>
                <a:lnTo>
                  <a:pt x="54864" y="0"/>
                </a:lnTo>
                <a:lnTo>
                  <a:pt x="0" y="53340"/>
                </a:lnTo>
                <a:lnTo>
                  <a:pt x="277368" y="329184"/>
                </a:lnTo>
                <a:lnTo>
                  <a:pt x="330708" y="2758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8"/>
          <p:cNvSpPr/>
          <p:nvPr/>
        </p:nvSpPr>
        <p:spPr>
          <a:xfrm>
            <a:off x="4574032" y="4758944"/>
            <a:ext cx="330835" cy="329565"/>
          </a:xfrm>
          <a:custGeom>
            <a:avLst/>
            <a:gdLst/>
            <a:ahLst/>
            <a:cxnLst/>
            <a:rect l="l" t="t" r="r" b="b"/>
            <a:pathLst>
              <a:path w="330835" h="329564">
                <a:moveTo>
                  <a:pt x="330708" y="53340"/>
                </a:moveTo>
                <a:lnTo>
                  <a:pt x="277368" y="0"/>
                </a:lnTo>
                <a:lnTo>
                  <a:pt x="0" y="275844"/>
                </a:lnTo>
                <a:lnTo>
                  <a:pt x="54864" y="329184"/>
                </a:lnTo>
                <a:lnTo>
                  <a:pt x="330708" y="5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9"/>
          <p:cNvSpPr/>
          <p:nvPr/>
        </p:nvSpPr>
        <p:spPr>
          <a:xfrm>
            <a:off x="3418332" y="3857751"/>
            <a:ext cx="2313940" cy="643890"/>
          </a:xfrm>
          <a:custGeom>
            <a:avLst/>
            <a:gdLst/>
            <a:ahLst/>
            <a:cxnLst/>
            <a:rect l="l" t="t" r="r" b="b"/>
            <a:pathLst>
              <a:path w="2313940" h="643889">
                <a:moveTo>
                  <a:pt x="2203053" y="543412"/>
                </a:moveTo>
                <a:lnTo>
                  <a:pt x="2162833" y="504904"/>
                </a:lnTo>
                <a:lnTo>
                  <a:pt x="13716" y="0"/>
                </a:lnTo>
                <a:lnTo>
                  <a:pt x="0" y="54864"/>
                </a:lnTo>
                <a:lnTo>
                  <a:pt x="2148199" y="560664"/>
                </a:lnTo>
                <a:lnTo>
                  <a:pt x="2203053" y="543412"/>
                </a:lnTo>
                <a:close/>
              </a:path>
              <a:path w="2313940" h="643889">
                <a:moveTo>
                  <a:pt x="2264664" y="584763"/>
                </a:moveTo>
                <a:lnTo>
                  <a:pt x="2264664" y="528828"/>
                </a:lnTo>
                <a:lnTo>
                  <a:pt x="2252472" y="585216"/>
                </a:lnTo>
                <a:lnTo>
                  <a:pt x="2148199" y="560664"/>
                </a:lnTo>
                <a:lnTo>
                  <a:pt x="2060448" y="588264"/>
                </a:lnTo>
                <a:lnTo>
                  <a:pt x="2050303" y="593526"/>
                </a:lnTo>
                <a:lnTo>
                  <a:pt x="2043303" y="601789"/>
                </a:lnTo>
                <a:lnTo>
                  <a:pt x="2040302" y="612052"/>
                </a:lnTo>
                <a:lnTo>
                  <a:pt x="2042160" y="623316"/>
                </a:lnTo>
                <a:lnTo>
                  <a:pt x="2047422" y="633460"/>
                </a:lnTo>
                <a:lnTo>
                  <a:pt x="2055685" y="640461"/>
                </a:lnTo>
                <a:lnTo>
                  <a:pt x="2065948" y="643461"/>
                </a:lnTo>
                <a:lnTo>
                  <a:pt x="2077212" y="641604"/>
                </a:lnTo>
                <a:lnTo>
                  <a:pt x="2264664" y="584763"/>
                </a:lnTo>
                <a:close/>
              </a:path>
              <a:path w="2313940" h="643889">
                <a:moveTo>
                  <a:pt x="2313432" y="569976"/>
                </a:moveTo>
                <a:lnTo>
                  <a:pt x="2133600" y="399288"/>
                </a:lnTo>
                <a:lnTo>
                  <a:pt x="2124408" y="393311"/>
                </a:lnTo>
                <a:lnTo>
                  <a:pt x="2113788" y="391477"/>
                </a:lnTo>
                <a:lnTo>
                  <a:pt x="2103167" y="393930"/>
                </a:lnTo>
                <a:lnTo>
                  <a:pt x="2093976" y="400812"/>
                </a:lnTo>
                <a:lnTo>
                  <a:pt x="2087999" y="410003"/>
                </a:lnTo>
                <a:lnTo>
                  <a:pt x="2086165" y="420624"/>
                </a:lnTo>
                <a:lnTo>
                  <a:pt x="2088618" y="431244"/>
                </a:lnTo>
                <a:lnTo>
                  <a:pt x="2095500" y="440436"/>
                </a:lnTo>
                <a:lnTo>
                  <a:pt x="2162833" y="504904"/>
                </a:lnTo>
                <a:lnTo>
                  <a:pt x="2264664" y="528828"/>
                </a:lnTo>
                <a:lnTo>
                  <a:pt x="2264664" y="584763"/>
                </a:lnTo>
                <a:lnTo>
                  <a:pt x="2313432" y="569976"/>
                </a:lnTo>
                <a:close/>
              </a:path>
              <a:path w="2313940" h="643889">
                <a:moveTo>
                  <a:pt x="2249424" y="584498"/>
                </a:moveTo>
                <a:lnTo>
                  <a:pt x="2249424" y="528828"/>
                </a:lnTo>
                <a:lnTo>
                  <a:pt x="2238756" y="577596"/>
                </a:lnTo>
                <a:lnTo>
                  <a:pt x="2203053" y="543412"/>
                </a:lnTo>
                <a:lnTo>
                  <a:pt x="2148199" y="560664"/>
                </a:lnTo>
                <a:lnTo>
                  <a:pt x="2249424" y="584498"/>
                </a:lnTo>
                <a:close/>
              </a:path>
              <a:path w="2313940" h="643889">
                <a:moveTo>
                  <a:pt x="2264664" y="528828"/>
                </a:moveTo>
                <a:lnTo>
                  <a:pt x="2162833" y="504904"/>
                </a:lnTo>
                <a:lnTo>
                  <a:pt x="2203053" y="543412"/>
                </a:lnTo>
                <a:lnTo>
                  <a:pt x="2249424" y="528828"/>
                </a:lnTo>
                <a:lnTo>
                  <a:pt x="2249424" y="584498"/>
                </a:lnTo>
                <a:lnTo>
                  <a:pt x="2252472" y="585216"/>
                </a:lnTo>
                <a:lnTo>
                  <a:pt x="2264664" y="528828"/>
                </a:lnTo>
                <a:close/>
              </a:path>
              <a:path w="2313940" h="643889">
                <a:moveTo>
                  <a:pt x="2249424" y="528828"/>
                </a:moveTo>
                <a:lnTo>
                  <a:pt x="2203053" y="543412"/>
                </a:lnTo>
                <a:lnTo>
                  <a:pt x="2238756" y="577596"/>
                </a:lnTo>
                <a:lnTo>
                  <a:pt x="2249424" y="528828"/>
                </a:lnTo>
                <a:close/>
              </a:path>
            </a:pathLst>
          </a:custGeom>
          <a:solidFill>
            <a:srgbClr val="C52B86"/>
          </a:solidFill>
        </p:spPr>
        <p:txBody>
          <a:bodyPr wrap="square" lIns="0" tIns="0" rIns="0" bIns="0" rtlCol="0"/>
          <a:p/>
        </p:txBody>
      </p:sp>
      <p:sp>
        <p:nvSpPr>
          <p:cNvPr id="11" name="object 10"/>
          <p:cNvSpPr/>
          <p:nvPr/>
        </p:nvSpPr>
        <p:spPr>
          <a:xfrm>
            <a:off x="1429505" y="3214623"/>
            <a:ext cx="1991867" cy="9951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1"/>
          <p:cNvSpPr/>
          <p:nvPr/>
        </p:nvSpPr>
        <p:spPr>
          <a:xfrm>
            <a:off x="2093741" y="4716048"/>
            <a:ext cx="787790" cy="126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2"/>
          <p:cNvSpPr txBox="1">
            <a:spLocks noGrp="1"/>
          </p:cNvSpPr>
          <p:nvPr/>
        </p:nvSpPr>
        <p:spPr>
          <a:xfrm>
            <a:off x="461010" y="2525395"/>
            <a:ext cx="31375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“</a:t>
            </a:r>
            <a:r>
              <a:rPr lang="zh-CN" sz="2400" dirty="0">
                <a:solidFill>
                  <a:srgbClr val="000000"/>
                </a:solidFill>
              </a:rPr>
              <a:t>一个学习算法</a:t>
            </a:r>
            <a:r>
              <a:rPr sz="2400" spc="15" dirty="0">
                <a:solidFill>
                  <a:srgbClr val="000000"/>
                </a:solidFill>
              </a:rPr>
              <a:t>”</a:t>
            </a:r>
            <a:r>
              <a:rPr sz="2400" spc="-5" dirty="0">
                <a:solidFill>
                  <a:srgbClr val="000000"/>
                </a:solidFill>
              </a:rPr>
              <a:t> </a:t>
            </a:r>
            <a:r>
              <a:rPr lang="zh-CN" sz="2400" spc="-5" dirty="0">
                <a:solidFill>
                  <a:srgbClr val="000000"/>
                </a:solidFill>
              </a:rPr>
              <a:t>假设</a:t>
            </a:r>
            <a:endParaRPr lang="zh-CN" sz="2400" spc="-5" dirty="0">
              <a:solidFill>
                <a:srgbClr val="000000"/>
              </a:solidFill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80257" y="7117459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[Roe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et al.,</a:t>
            </a:r>
            <a:r>
              <a:rPr sz="12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1992]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  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2123440" y="3259455"/>
            <a:ext cx="111188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用舌头看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6478" y="1533523"/>
            <a:ext cx="1234439" cy="1667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177795" y="1534541"/>
            <a:ext cx="2394204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/>
          <p:nvPr/>
        </p:nvSpPr>
        <p:spPr>
          <a:xfrm>
            <a:off x="5655945" y="3225800"/>
            <a:ext cx="19900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人类回声定位能力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3020" y="1534541"/>
            <a:ext cx="3040379" cy="1682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6681216" y="2427605"/>
            <a:ext cx="121920" cy="384175"/>
          </a:xfrm>
          <a:custGeom>
            <a:avLst/>
            <a:gdLst/>
            <a:ahLst/>
            <a:cxnLst/>
            <a:rect l="l" t="t" r="r" b="b"/>
            <a:pathLst>
              <a:path w="121920" h="384175">
                <a:moveTo>
                  <a:pt x="121920" y="15240"/>
                </a:moveTo>
                <a:lnTo>
                  <a:pt x="79248" y="28956"/>
                </a:lnTo>
                <a:lnTo>
                  <a:pt x="47244" y="86868"/>
                </a:lnTo>
                <a:lnTo>
                  <a:pt x="35052" y="115824"/>
                </a:lnTo>
                <a:lnTo>
                  <a:pt x="22860" y="143256"/>
                </a:lnTo>
                <a:lnTo>
                  <a:pt x="13716" y="172212"/>
                </a:lnTo>
                <a:lnTo>
                  <a:pt x="7620" y="198120"/>
                </a:lnTo>
                <a:lnTo>
                  <a:pt x="3048" y="225552"/>
                </a:lnTo>
                <a:lnTo>
                  <a:pt x="0" y="249936"/>
                </a:lnTo>
                <a:lnTo>
                  <a:pt x="0" y="274320"/>
                </a:lnTo>
                <a:lnTo>
                  <a:pt x="1524" y="297180"/>
                </a:lnTo>
                <a:lnTo>
                  <a:pt x="6096" y="318516"/>
                </a:lnTo>
                <a:lnTo>
                  <a:pt x="12192" y="336804"/>
                </a:lnTo>
                <a:lnTo>
                  <a:pt x="12192" y="338328"/>
                </a:lnTo>
                <a:lnTo>
                  <a:pt x="21336" y="356616"/>
                </a:lnTo>
                <a:lnTo>
                  <a:pt x="27432" y="364236"/>
                </a:lnTo>
                <a:lnTo>
                  <a:pt x="27432" y="272796"/>
                </a:lnTo>
                <a:lnTo>
                  <a:pt x="30480" y="228600"/>
                </a:lnTo>
                <a:lnTo>
                  <a:pt x="50292" y="152400"/>
                </a:lnTo>
                <a:lnTo>
                  <a:pt x="73152" y="99060"/>
                </a:lnTo>
                <a:lnTo>
                  <a:pt x="88392" y="70104"/>
                </a:lnTo>
                <a:lnTo>
                  <a:pt x="121920" y="15240"/>
                </a:lnTo>
                <a:close/>
              </a:path>
              <a:path w="121920" h="384175">
                <a:moveTo>
                  <a:pt x="65532" y="361188"/>
                </a:moveTo>
                <a:lnTo>
                  <a:pt x="59436" y="356616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09372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4236"/>
                </a:lnTo>
                <a:lnTo>
                  <a:pt x="33528" y="371856"/>
                </a:lnTo>
                <a:lnTo>
                  <a:pt x="41148" y="377952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6403848" y="2497709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80772" y="28956"/>
                </a:lnTo>
                <a:lnTo>
                  <a:pt x="48768" y="86868"/>
                </a:lnTo>
                <a:lnTo>
                  <a:pt x="24384" y="144780"/>
                </a:lnTo>
                <a:lnTo>
                  <a:pt x="9144" y="199644"/>
                </a:lnTo>
                <a:lnTo>
                  <a:pt x="1524" y="251460"/>
                </a:lnTo>
                <a:lnTo>
                  <a:pt x="0" y="275844"/>
                </a:lnTo>
                <a:lnTo>
                  <a:pt x="3048" y="298704"/>
                </a:lnTo>
                <a:lnTo>
                  <a:pt x="7620" y="320040"/>
                </a:lnTo>
                <a:lnTo>
                  <a:pt x="13716" y="336804"/>
                </a:lnTo>
                <a:lnTo>
                  <a:pt x="13716" y="339852"/>
                </a:lnTo>
                <a:lnTo>
                  <a:pt x="22860" y="356616"/>
                </a:lnTo>
                <a:lnTo>
                  <a:pt x="28956" y="364236"/>
                </a:lnTo>
                <a:lnTo>
                  <a:pt x="28956" y="272796"/>
                </a:lnTo>
                <a:lnTo>
                  <a:pt x="32004" y="228600"/>
                </a:lnTo>
                <a:lnTo>
                  <a:pt x="42672" y="179832"/>
                </a:lnTo>
                <a:lnTo>
                  <a:pt x="62484" y="126492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7056" y="361188"/>
                </a:moveTo>
                <a:lnTo>
                  <a:pt x="54864" y="352044"/>
                </a:lnTo>
                <a:lnTo>
                  <a:pt x="45720" y="339852"/>
                </a:lnTo>
                <a:lnTo>
                  <a:pt x="39624" y="326136"/>
                </a:lnTo>
                <a:lnTo>
                  <a:pt x="39624" y="327660"/>
                </a:lnTo>
                <a:lnTo>
                  <a:pt x="33528" y="310896"/>
                </a:lnTo>
                <a:lnTo>
                  <a:pt x="30480" y="292608"/>
                </a:lnTo>
                <a:lnTo>
                  <a:pt x="28956" y="272796"/>
                </a:lnTo>
                <a:lnTo>
                  <a:pt x="28956" y="364236"/>
                </a:lnTo>
                <a:lnTo>
                  <a:pt x="35052" y="371856"/>
                </a:lnTo>
                <a:lnTo>
                  <a:pt x="42672" y="379476"/>
                </a:lnTo>
                <a:lnTo>
                  <a:pt x="48768" y="384048"/>
                </a:lnTo>
                <a:lnTo>
                  <a:pt x="67056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6562344" y="2471801"/>
            <a:ext cx="123825" cy="384175"/>
          </a:xfrm>
          <a:custGeom>
            <a:avLst/>
            <a:gdLst/>
            <a:ahLst/>
            <a:cxnLst/>
            <a:rect l="l" t="t" r="r" b="b"/>
            <a:pathLst>
              <a:path w="123825" h="384175">
                <a:moveTo>
                  <a:pt x="123444" y="16764"/>
                </a:moveTo>
                <a:lnTo>
                  <a:pt x="79248" y="28956"/>
                </a:lnTo>
                <a:lnTo>
                  <a:pt x="47244" y="86868"/>
                </a:lnTo>
                <a:lnTo>
                  <a:pt x="22860" y="144780"/>
                </a:lnTo>
                <a:lnTo>
                  <a:pt x="7620" y="199644"/>
                </a:lnTo>
                <a:lnTo>
                  <a:pt x="0" y="251460"/>
                </a:lnTo>
                <a:lnTo>
                  <a:pt x="0" y="275844"/>
                </a:lnTo>
                <a:lnTo>
                  <a:pt x="1524" y="298704"/>
                </a:lnTo>
                <a:lnTo>
                  <a:pt x="6096" y="320040"/>
                </a:lnTo>
                <a:lnTo>
                  <a:pt x="12192" y="336804"/>
                </a:lnTo>
                <a:lnTo>
                  <a:pt x="12192" y="339852"/>
                </a:lnTo>
                <a:lnTo>
                  <a:pt x="21336" y="356616"/>
                </a:lnTo>
                <a:lnTo>
                  <a:pt x="27432" y="365760"/>
                </a:lnTo>
                <a:lnTo>
                  <a:pt x="27432" y="272796"/>
                </a:lnTo>
                <a:lnTo>
                  <a:pt x="30480" y="228600"/>
                </a:lnTo>
                <a:lnTo>
                  <a:pt x="35052" y="204216"/>
                </a:lnTo>
                <a:lnTo>
                  <a:pt x="42672" y="179832"/>
                </a:lnTo>
                <a:lnTo>
                  <a:pt x="50292" y="153924"/>
                </a:lnTo>
                <a:lnTo>
                  <a:pt x="60960" y="126492"/>
                </a:lnTo>
                <a:lnTo>
                  <a:pt x="73152" y="99060"/>
                </a:lnTo>
                <a:lnTo>
                  <a:pt x="88392" y="71628"/>
                </a:lnTo>
                <a:lnTo>
                  <a:pt x="105156" y="44196"/>
                </a:lnTo>
                <a:lnTo>
                  <a:pt x="123444" y="16764"/>
                </a:lnTo>
                <a:close/>
              </a:path>
              <a:path w="123825" h="384175">
                <a:moveTo>
                  <a:pt x="65532" y="361188"/>
                </a:moveTo>
                <a:lnTo>
                  <a:pt x="53340" y="352044"/>
                </a:lnTo>
                <a:lnTo>
                  <a:pt x="48768" y="345948"/>
                </a:lnTo>
                <a:lnTo>
                  <a:pt x="45720" y="339852"/>
                </a:lnTo>
                <a:lnTo>
                  <a:pt x="38100" y="326136"/>
                </a:lnTo>
                <a:lnTo>
                  <a:pt x="38100" y="327660"/>
                </a:lnTo>
                <a:lnTo>
                  <a:pt x="32004" y="310896"/>
                </a:lnTo>
                <a:lnTo>
                  <a:pt x="28956" y="292608"/>
                </a:lnTo>
                <a:lnTo>
                  <a:pt x="27432" y="272796"/>
                </a:lnTo>
                <a:lnTo>
                  <a:pt x="27432" y="365760"/>
                </a:lnTo>
                <a:lnTo>
                  <a:pt x="41148" y="379476"/>
                </a:lnTo>
                <a:lnTo>
                  <a:pt x="47244" y="384048"/>
                </a:lnTo>
                <a:lnTo>
                  <a:pt x="65532" y="361188"/>
                </a:lnTo>
                <a:close/>
              </a:path>
            </a:pathLst>
          </a:custGeom>
          <a:solidFill>
            <a:srgbClr val="00AFF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914393" y="3662044"/>
            <a:ext cx="1787651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2805683" y="3662044"/>
            <a:ext cx="15270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" name="object 13"/>
          <p:cNvSpPr/>
          <p:nvPr/>
        </p:nvSpPr>
        <p:spPr>
          <a:xfrm>
            <a:off x="5085588" y="3662044"/>
            <a:ext cx="3034283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4"/>
          <p:cNvSpPr txBox="1"/>
          <p:nvPr/>
        </p:nvSpPr>
        <p:spPr>
          <a:xfrm>
            <a:off x="5660791" y="5357747"/>
            <a:ext cx="186372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植入第三只眼睛</a:t>
            </a:r>
            <a:endParaRPr lang="zh-CN"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>
            <a:spLocks noGrp="1"/>
          </p:cNvSpPr>
          <p:nvPr/>
        </p:nvSpPr>
        <p:spPr>
          <a:xfrm>
            <a:off x="675005" y="1090295"/>
            <a:ext cx="28136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大脑中的感知表现</a:t>
            </a:r>
            <a:endParaRPr lang="zh-CN" sz="2400"/>
          </a:p>
        </p:txBody>
      </p:sp>
      <p:sp>
        <p:nvSpPr>
          <p:cNvPr id="16" name="object 16"/>
          <p:cNvSpPr txBox="1"/>
          <p:nvPr/>
        </p:nvSpPr>
        <p:spPr>
          <a:xfrm>
            <a:off x="78733" y="5284595"/>
            <a:ext cx="5272405" cy="5962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109855" algn="ctr">
              <a:lnSpc>
                <a:spcPct val="100000"/>
              </a:lnSpc>
              <a:spcBef>
                <a:spcPts val="675"/>
              </a:spcBef>
            </a:pPr>
            <a:r>
              <a:rPr lang="zh-CN" sz="1800">
                <a:latin typeface="Calibri" panose="020F0502020204030204"/>
                <a:cs typeface="Calibri" panose="020F0502020204030204"/>
              </a:rPr>
              <a:t>触觉腰带：方位感知</a:t>
            </a:r>
            <a:endParaRPr lang="zh-CN"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[BrainPort; </a:t>
            </a:r>
            <a:r>
              <a:rPr sz="12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Welsh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Blasch,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1997; </a:t>
            </a:r>
            <a:r>
              <a:rPr sz="12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Nagel et al.,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2005; </a:t>
            </a:r>
            <a:r>
              <a:rPr sz="12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Constantine-Paton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2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Law,</a:t>
            </a:r>
            <a:r>
              <a:rPr sz="1200" spc="6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2009]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3975100" y="2518410"/>
            <a:ext cx="4665345" cy="271462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250818" y="1081017"/>
            <a:ext cx="2495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大脑中的神经元</a:t>
            </a:r>
            <a:endParaRPr lang="zh-CN" sz="2400"/>
          </a:p>
        </p:txBody>
      </p:sp>
      <p:sp>
        <p:nvSpPr>
          <p:cNvPr id="2" name="object 13"/>
          <p:cNvSpPr/>
          <p:nvPr/>
        </p:nvSpPr>
        <p:spPr>
          <a:xfrm>
            <a:off x="4163567" y="4792726"/>
            <a:ext cx="20320" cy="18415"/>
          </a:xfrm>
          <a:custGeom>
            <a:avLst/>
            <a:gdLst/>
            <a:ahLst/>
            <a:cxnLst/>
            <a:rect l="l" t="t" r="r" b="b"/>
            <a:pathLst>
              <a:path w="20320" h="18414">
                <a:moveTo>
                  <a:pt x="19812" y="13716"/>
                </a:moveTo>
                <a:lnTo>
                  <a:pt x="19812" y="4572"/>
                </a:lnTo>
                <a:lnTo>
                  <a:pt x="15240" y="0"/>
                </a:lnTo>
                <a:lnTo>
                  <a:pt x="4572" y="0"/>
                </a:lnTo>
                <a:lnTo>
                  <a:pt x="0" y="4572"/>
                </a:lnTo>
                <a:lnTo>
                  <a:pt x="0" y="13716"/>
                </a:lnTo>
                <a:lnTo>
                  <a:pt x="4572" y="18288"/>
                </a:lnTo>
                <a:lnTo>
                  <a:pt x="15240" y="18288"/>
                </a:lnTo>
                <a:lnTo>
                  <a:pt x="19812" y="1371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4397375" y="241935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60365" y="472122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输出端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242189" y="1725168"/>
            <a:ext cx="3290315" cy="3909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11" name="object 2"/>
          <p:cNvSpPr/>
          <p:nvPr/>
        </p:nvSpPr>
        <p:spPr>
          <a:xfrm>
            <a:off x="826001" y="2183384"/>
            <a:ext cx="2714250" cy="1905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3"/>
          <p:cNvSpPr/>
          <p:nvPr/>
        </p:nvSpPr>
        <p:spPr>
          <a:xfrm>
            <a:off x="3702500" y="2911039"/>
            <a:ext cx="869909" cy="39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4"/>
          <p:cNvSpPr txBox="1">
            <a:spLocks noGrp="1"/>
          </p:cNvSpPr>
          <p:nvPr/>
        </p:nvSpPr>
        <p:spPr>
          <a:xfrm>
            <a:off x="461257" y="875277"/>
            <a:ext cx="35128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神经元模型</a:t>
            </a:r>
            <a:r>
              <a:rPr sz="2400" spc="15" dirty="0">
                <a:solidFill>
                  <a:srgbClr val="000000"/>
                </a:solidFill>
              </a:rPr>
              <a:t>: </a:t>
            </a:r>
            <a:r>
              <a:rPr lang="zh-CN" sz="2400" spc="15" dirty="0">
                <a:solidFill>
                  <a:srgbClr val="000000"/>
                </a:solidFill>
              </a:rPr>
              <a:t>逻辑单元</a:t>
            </a:r>
            <a:endParaRPr lang="zh-CN" sz="2400" spc="15" dirty="0">
              <a:solidFill>
                <a:srgbClr val="000000"/>
              </a:solidFill>
            </a:endParaRPr>
          </a:p>
        </p:txBody>
      </p:sp>
      <p:sp>
        <p:nvSpPr>
          <p:cNvPr id="15" name="object 5"/>
          <p:cNvSpPr/>
          <p:nvPr/>
        </p:nvSpPr>
        <p:spPr>
          <a:xfrm>
            <a:off x="5028786" y="1173667"/>
            <a:ext cx="1201739" cy="1471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6"/>
          <p:cNvSpPr/>
          <p:nvPr/>
        </p:nvSpPr>
        <p:spPr>
          <a:xfrm>
            <a:off x="6628987" y="1173667"/>
            <a:ext cx="1143825" cy="1471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7"/>
          <p:cNvSpPr txBox="1"/>
          <p:nvPr/>
        </p:nvSpPr>
        <p:spPr>
          <a:xfrm>
            <a:off x="461010" y="4597400"/>
            <a:ext cx="28016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形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(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逻辑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) 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激活函数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8"/>
          <p:cNvSpPr/>
          <p:nvPr/>
        </p:nvSpPr>
        <p:spPr>
          <a:xfrm>
            <a:off x="984497" y="2395219"/>
            <a:ext cx="234695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9"/>
          <p:cNvSpPr/>
          <p:nvPr/>
        </p:nvSpPr>
        <p:spPr>
          <a:xfrm>
            <a:off x="984497" y="3068828"/>
            <a:ext cx="237743" cy="158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0"/>
          <p:cNvSpPr/>
          <p:nvPr/>
        </p:nvSpPr>
        <p:spPr>
          <a:xfrm>
            <a:off x="984497" y="3750056"/>
            <a:ext cx="242315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椭圆 20"/>
          <p:cNvSpPr/>
          <p:nvPr/>
        </p:nvSpPr>
        <p:spPr>
          <a:xfrm>
            <a:off x="838200" y="1469390"/>
            <a:ext cx="533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45" y="1659890"/>
            <a:ext cx="295275" cy="228600"/>
          </a:xfrm>
          <a:prstGeom prst="rect">
            <a:avLst/>
          </a:prstGeom>
        </p:spPr>
      </p:pic>
      <p:cxnSp>
        <p:nvCxnSpPr>
          <p:cNvPr id="23" name="直接箭头连接符 22"/>
          <p:cNvCxnSpPr>
            <a:stCxn id="21" idx="5"/>
          </p:cNvCxnSpPr>
          <p:nvPr/>
        </p:nvCxnSpPr>
        <p:spPr>
          <a:xfrm>
            <a:off x="1293495" y="1996440"/>
            <a:ext cx="1144905" cy="114490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74470" y="1520190"/>
            <a:ext cx="170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      </a:t>
            </a:r>
            <a:r>
              <a:rPr lang="en-US" altLang="zh-CN"/>
              <a:t>=1</a:t>
            </a:r>
            <a:endParaRPr lang="en-US" altLang="zh-CN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5045" y="1558290"/>
            <a:ext cx="295275" cy="2286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472690" y="3734435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484120" y="216916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</a:t>
            </a:r>
            <a:endParaRPr lang="zh-CN" altLang="en-US"/>
          </a:p>
        </p:txBody>
      </p:sp>
      <p:sp>
        <p:nvSpPr>
          <p:cNvPr id="28" name=" 19"/>
          <p:cNvSpPr/>
          <p:nvPr/>
        </p:nvSpPr>
        <p:spPr>
          <a:xfrm rot="6840000">
            <a:off x="2941320" y="24904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19"/>
          <p:cNvSpPr/>
          <p:nvPr/>
        </p:nvSpPr>
        <p:spPr>
          <a:xfrm rot="17520000">
            <a:off x="2230120" y="3303270"/>
            <a:ext cx="257175" cy="55372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518910" y="2026920"/>
            <a:ext cx="73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权重</a:t>
            </a:r>
            <a:endParaRPr lang="zh-CN" altLang="en-US"/>
          </a:p>
        </p:txBody>
      </p:sp>
      <p:sp>
        <p:nvSpPr>
          <p:cNvPr id="31" name="object 9"/>
          <p:cNvSpPr/>
          <p:nvPr/>
        </p:nvSpPr>
        <p:spPr>
          <a:xfrm>
            <a:off x="3733165" y="4505325"/>
            <a:ext cx="2698115" cy="587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4" name="object 2"/>
          <p:cNvSpPr txBox="1">
            <a:spLocks noGrp="1"/>
          </p:cNvSpPr>
          <p:nvPr/>
        </p:nvSpPr>
        <p:spPr>
          <a:xfrm>
            <a:off x="461263" y="875283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25" name="object 3"/>
          <p:cNvSpPr txBox="1"/>
          <p:nvPr/>
        </p:nvSpPr>
        <p:spPr>
          <a:xfrm>
            <a:off x="5062220" y="5118100"/>
            <a:ext cx="92075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4"/>
          <p:cNvSpPr/>
          <p:nvPr/>
        </p:nvSpPr>
        <p:spPr>
          <a:xfrm>
            <a:off x="1207001" y="2349754"/>
            <a:ext cx="5378202" cy="26471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5"/>
          <p:cNvSpPr/>
          <p:nvPr/>
        </p:nvSpPr>
        <p:spPr>
          <a:xfrm>
            <a:off x="6720427" y="3129236"/>
            <a:ext cx="856900" cy="350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6"/>
          <p:cNvSpPr/>
          <p:nvPr/>
        </p:nvSpPr>
        <p:spPr>
          <a:xfrm>
            <a:off x="1453889" y="2613405"/>
            <a:ext cx="300227" cy="205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7"/>
          <p:cNvSpPr/>
          <p:nvPr/>
        </p:nvSpPr>
        <p:spPr>
          <a:xfrm>
            <a:off x="1453889" y="3568954"/>
            <a:ext cx="309372" cy="205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8"/>
          <p:cNvSpPr/>
          <p:nvPr/>
        </p:nvSpPr>
        <p:spPr>
          <a:xfrm>
            <a:off x="1453889" y="4516882"/>
            <a:ext cx="30937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9"/>
          <p:cNvSpPr/>
          <p:nvPr/>
        </p:nvSpPr>
        <p:spPr>
          <a:xfrm>
            <a:off x="3395471" y="2547873"/>
            <a:ext cx="350520" cy="324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10"/>
          <p:cNvSpPr/>
          <p:nvPr/>
        </p:nvSpPr>
        <p:spPr>
          <a:xfrm>
            <a:off x="3398520" y="3503422"/>
            <a:ext cx="347472" cy="321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11"/>
          <p:cNvSpPr/>
          <p:nvPr/>
        </p:nvSpPr>
        <p:spPr>
          <a:xfrm>
            <a:off x="3403091" y="4458970"/>
            <a:ext cx="350520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12"/>
          <p:cNvSpPr txBox="1"/>
          <p:nvPr/>
        </p:nvSpPr>
        <p:spPr>
          <a:xfrm>
            <a:off x="1146810" y="5118100"/>
            <a:ext cx="894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13"/>
          <p:cNvSpPr txBox="1"/>
          <p:nvPr/>
        </p:nvSpPr>
        <p:spPr>
          <a:xfrm>
            <a:off x="3212465" y="511810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96975" y="139763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5575" y="1659890"/>
            <a:ext cx="295275" cy="228600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>
            <a:off x="3092450" y="1400175"/>
            <a:ext cx="747395" cy="747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296920" y="1586230"/>
          <a:ext cx="399415" cy="37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" name="" r:id="rId10" imgW="254000" imgH="241300" progId="Equation.KSEE3">
                  <p:embed/>
                </p:oleObj>
              </mc:Choice>
              <mc:Fallback>
                <p:oleObj name="" r:id="rId10" imgW="254000" imgH="241300" progId="Equation.KSEE3">
                  <p:embed/>
                  <p:pic>
                    <p:nvPicPr>
                      <p:cNvPr id="0" name="图片 4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96920" y="1586230"/>
                        <a:ext cx="399415" cy="379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/>
          <p:cNvCxnSpPr/>
          <p:nvPr/>
        </p:nvCxnSpPr>
        <p:spPr>
          <a:xfrm>
            <a:off x="1910080" y="1888490"/>
            <a:ext cx="1221740" cy="820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1908175" y="1916430"/>
            <a:ext cx="1223645" cy="17983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908175" y="1916430"/>
            <a:ext cx="1304290" cy="267843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0" idx="6"/>
          </p:cNvCxnSpPr>
          <p:nvPr/>
        </p:nvCxnSpPr>
        <p:spPr>
          <a:xfrm>
            <a:off x="3839845" y="1774190"/>
            <a:ext cx="1236345" cy="15824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185920" y="1487170"/>
            <a:ext cx="958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偏置项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02360" y="5508625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输入层                      隐藏层                  输出层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3" name="object 2"/>
          <p:cNvSpPr/>
          <p:nvPr/>
        </p:nvSpPr>
        <p:spPr>
          <a:xfrm>
            <a:off x="896875" y="1772024"/>
            <a:ext cx="172085" cy="2725420"/>
          </a:xfrm>
          <a:custGeom>
            <a:avLst/>
            <a:gdLst/>
            <a:ahLst/>
            <a:cxnLst/>
            <a:rect l="l" t="t" r="r" b="b"/>
            <a:pathLst>
              <a:path w="172084" h="2725420">
                <a:moveTo>
                  <a:pt x="171688" y="149018"/>
                </a:moveTo>
                <a:lnTo>
                  <a:pt x="169664" y="141732"/>
                </a:lnTo>
                <a:lnTo>
                  <a:pt x="85844" y="0"/>
                </a:lnTo>
                <a:lnTo>
                  <a:pt x="2024" y="141732"/>
                </a:lnTo>
                <a:lnTo>
                  <a:pt x="0" y="149018"/>
                </a:lnTo>
                <a:lnTo>
                  <a:pt x="690" y="156591"/>
                </a:lnTo>
                <a:lnTo>
                  <a:pt x="3952" y="163591"/>
                </a:lnTo>
                <a:lnTo>
                  <a:pt x="9644" y="169164"/>
                </a:lnTo>
                <a:lnTo>
                  <a:pt x="16906" y="171188"/>
                </a:lnTo>
                <a:lnTo>
                  <a:pt x="24312" y="170497"/>
                </a:lnTo>
                <a:lnTo>
                  <a:pt x="30861" y="167235"/>
                </a:lnTo>
                <a:lnTo>
                  <a:pt x="35552" y="161544"/>
                </a:lnTo>
                <a:lnTo>
                  <a:pt x="66032" y="109589"/>
                </a:lnTo>
                <a:lnTo>
                  <a:pt x="66032" y="38100"/>
                </a:lnTo>
                <a:lnTo>
                  <a:pt x="104132" y="38100"/>
                </a:lnTo>
                <a:lnTo>
                  <a:pt x="104132" y="106991"/>
                </a:lnTo>
                <a:lnTo>
                  <a:pt x="136136" y="161544"/>
                </a:lnTo>
                <a:lnTo>
                  <a:pt x="140827" y="167235"/>
                </a:lnTo>
                <a:lnTo>
                  <a:pt x="147375" y="170497"/>
                </a:lnTo>
                <a:lnTo>
                  <a:pt x="154781" y="171188"/>
                </a:lnTo>
                <a:lnTo>
                  <a:pt x="162044" y="169164"/>
                </a:lnTo>
                <a:lnTo>
                  <a:pt x="167735" y="163591"/>
                </a:lnTo>
                <a:lnTo>
                  <a:pt x="170997" y="156591"/>
                </a:lnTo>
                <a:lnTo>
                  <a:pt x="171688" y="149018"/>
                </a:lnTo>
                <a:close/>
              </a:path>
              <a:path w="172084" h="2725420">
                <a:moveTo>
                  <a:pt x="104132" y="106991"/>
                </a:moveTo>
                <a:lnTo>
                  <a:pt x="104132" y="38100"/>
                </a:lnTo>
                <a:lnTo>
                  <a:pt x="66032" y="38100"/>
                </a:lnTo>
                <a:lnTo>
                  <a:pt x="66032" y="109589"/>
                </a:lnTo>
                <a:lnTo>
                  <a:pt x="69080" y="104394"/>
                </a:lnTo>
                <a:lnTo>
                  <a:pt x="69080" y="47244"/>
                </a:lnTo>
                <a:lnTo>
                  <a:pt x="102608" y="47244"/>
                </a:lnTo>
                <a:lnTo>
                  <a:pt x="102608" y="104394"/>
                </a:lnTo>
                <a:lnTo>
                  <a:pt x="104132" y="106991"/>
                </a:lnTo>
                <a:close/>
              </a:path>
              <a:path w="172084" h="2725420">
                <a:moveTo>
                  <a:pt x="104132" y="2724918"/>
                </a:moveTo>
                <a:lnTo>
                  <a:pt x="104132" y="106991"/>
                </a:lnTo>
                <a:lnTo>
                  <a:pt x="85844" y="75819"/>
                </a:lnTo>
                <a:lnTo>
                  <a:pt x="66032" y="109589"/>
                </a:lnTo>
                <a:lnTo>
                  <a:pt x="66032" y="2724918"/>
                </a:lnTo>
                <a:lnTo>
                  <a:pt x="104132" y="2724918"/>
                </a:lnTo>
                <a:close/>
              </a:path>
              <a:path w="172084" h="2725420">
                <a:moveTo>
                  <a:pt x="102608" y="47244"/>
                </a:moveTo>
                <a:lnTo>
                  <a:pt x="69080" y="47244"/>
                </a:lnTo>
                <a:lnTo>
                  <a:pt x="85844" y="75819"/>
                </a:lnTo>
                <a:lnTo>
                  <a:pt x="102608" y="47244"/>
                </a:lnTo>
                <a:close/>
              </a:path>
              <a:path w="172084" h="2725420">
                <a:moveTo>
                  <a:pt x="85844" y="75819"/>
                </a:moveTo>
                <a:lnTo>
                  <a:pt x="69080" y="47244"/>
                </a:lnTo>
                <a:lnTo>
                  <a:pt x="69080" y="104394"/>
                </a:lnTo>
                <a:lnTo>
                  <a:pt x="85844" y="75819"/>
                </a:lnTo>
                <a:close/>
              </a:path>
              <a:path w="172084" h="2725420">
                <a:moveTo>
                  <a:pt x="102608" y="104394"/>
                </a:moveTo>
                <a:lnTo>
                  <a:pt x="102608" y="47244"/>
                </a:lnTo>
                <a:lnTo>
                  <a:pt x="85844" y="75819"/>
                </a:lnTo>
                <a:lnTo>
                  <a:pt x="102608" y="10439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4" name="object 3"/>
          <p:cNvSpPr/>
          <p:nvPr/>
        </p:nvSpPr>
        <p:spPr>
          <a:xfrm>
            <a:off x="818127" y="4259341"/>
            <a:ext cx="3598545" cy="171450"/>
          </a:xfrm>
          <a:custGeom>
            <a:avLst/>
            <a:gdLst/>
            <a:ahLst/>
            <a:cxnLst/>
            <a:rect l="l" t="t" r="r" b="b"/>
            <a:pathLst>
              <a:path w="3598545" h="171450">
                <a:moveTo>
                  <a:pt x="3523336" y="85779"/>
                </a:moveTo>
                <a:lnTo>
                  <a:pt x="3491178" y="66913"/>
                </a:lnTo>
                <a:lnTo>
                  <a:pt x="0" y="66913"/>
                </a:lnTo>
                <a:lnTo>
                  <a:pt x="0" y="105013"/>
                </a:lnTo>
                <a:lnTo>
                  <a:pt x="3489788" y="105013"/>
                </a:lnTo>
                <a:lnTo>
                  <a:pt x="3523336" y="85779"/>
                </a:lnTo>
                <a:close/>
              </a:path>
              <a:path w="3598545" h="171450">
                <a:moveTo>
                  <a:pt x="3598170" y="85201"/>
                </a:moveTo>
                <a:lnTo>
                  <a:pt x="3456438" y="2905"/>
                </a:lnTo>
                <a:lnTo>
                  <a:pt x="3449175" y="0"/>
                </a:lnTo>
                <a:lnTo>
                  <a:pt x="3441769" y="238"/>
                </a:lnTo>
                <a:lnTo>
                  <a:pt x="3435221" y="3333"/>
                </a:lnTo>
                <a:lnTo>
                  <a:pt x="3430530" y="9001"/>
                </a:lnTo>
                <a:lnTo>
                  <a:pt x="3427625" y="16263"/>
                </a:lnTo>
                <a:lnTo>
                  <a:pt x="3427863" y="23669"/>
                </a:lnTo>
                <a:lnTo>
                  <a:pt x="3430958" y="30218"/>
                </a:lnTo>
                <a:lnTo>
                  <a:pt x="3436626" y="34909"/>
                </a:lnTo>
                <a:lnTo>
                  <a:pt x="3491178" y="66913"/>
                </a:lnTo>
                <a:lnTo>
                  <a:pt x="3560070" y="66913"/>
                </a:lnTo>
                <a:lnTo>
                  <a:pt x="3560070" y="107733"/>
                </a:lnTo>
                <a:lnTo>
                  <a:pt x="3598170" y="85201"/>
                </a:lnTo>
                <a:close/>
              </a:path>
              <a:path w="3598545" h="171450">
                <a:moveTo>
                  <a:pt x="3560070" y="107733"/>
                </a:moveTo>
                <a:lnTo>
                  <a:pt x="3560070" y="105013"/>
                </a:lnTo>
                <a:lnTo>
                  <a:pt x="3489788" y="105013"/>
                </a:lnTo>
                <a:lnTo>
                  <a:pt x="3436626" y="135493"/>
                </a:lnTo>
                <a:lnTo>
                  <a:pt x="3430958" y="140827"/>
                </a:lnTo>
                <a:lnTo>
                  <a:pt x="3427863" y="147304"/>
                </a:lnTo>
                <a:lnTo>
                  <a:pt x="3427625" y="154352"/>
                </a:lnTo>
                <a:lnTo>
                  <a:pt x="3430530" y="161401"/>
                </a:lnTo>
                <a:lnTo>
                  <a:pt x="3435221" y="167092"/>
                </a:lnTo>
                <a:lnTo>
                  <a:pt x="3441769" y="170354"/>
                </a:lnTo>
                <a:lnTo>
                  <a:pt x="3449175" y="171045"/>
                </a:lnTo>
                <a:lnTo>
                  <a:pt x="3456438" y="169021"/>
                </a:lnTo>
                <a:lnTo>
                  <a:pt x="3560070" y="107733"/>
                </a:lnTo>
                <a:close/>
              </a:path>
              <a:path w="3598545" h="171450">
                <a:moveTo>
                  <a:pt x="3550926" y="105013"/>
                </a:moveTo>
                <a:lnTo>
                  <a:pt x="3550926" y="101965"/>
                </a:lnTo>
                <a:lnTo>
                  <a:pt x="3523336" y="85779"/>
                </a:lnTo>
                <a:lnTo>
                  <a:pt x="3489788" y="105013"/>
                </a:lnTo>
                <a:lnTo>
                  <a:pt x="3550926" y="105013"/>
                </a:lnTo>
                <a:close/>
              </a:path>
              <a:path w="3598545" h="171450">
                <a:moveTo>
                  <a:pt x="3560070" y="105013"/>
                </a:moveTo>
                <a:lnTo>
                  <a:pt x="3560070" y="66913"/>
                </a:lnTo>
                <a:lnTo>
                  <a:pt x="3491178" y="66913"/>
                </a:lnTo>
                <a:lnTo>
                  <a:pt x="3523336" y="85779"/>
                </a:lnTo>
                <a:lnTo>
                  <a:pt x="3550926" y="69961"/>
                </a:lnTo>
                <a:lnTo>
                  <a:pt x="3550926" y="105013"/>
                </a:lnTo>
                <a:lnTo>
                  <a:pt x="3560070" y="105013"/>
                </a:lnTo>
                <a:close/>
              </a:path>
              <a:path w="3598545" h="171450">
                <a:moveTo>
                  <a:pt x="3550926" y="101965"/>
                </a:moveTo>
                <a:lnTo>
                  <a:pt x="3550926" y="69961"/>
                </a:lnTo>
                <a:lnTo>
                  <a:pt x="3523336" y="85779"/>
                </a:lnTo>
                <a:lnTo>
                  <a:pt x="3550926" y="10196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p/>
        </p:txBody>
      </p:sp>
      <p:sp>
        <p:nvSpPr>
          <p:cNvPr id="5" name="object 4"/>
          <p:cNvSpPr txBox="1"/>
          <p:nvPr/>
        </p:nvSpPr>
        <p:spPr>
          <a:xfrm>
            <a:off x="2036825" y="4598541"/>
            <a:ext cx="114554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肿瘤尺寸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06680" y="2969260"/>
            <a:ext cx="62865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肿瘤时间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5293360" y="1925955"/>
            <a:ext cx="3348355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2800" spc="-5" dirty="0">
                <a:solidFill>
                  <a:srgbClr val="000000"/>
                </a:solidFill>
              </a:rPr>
              <a:t>-	</a:t>
            </a:r>
            <a:r>
              <a:rPr lang="zh-CN" sz="2800" spc="-5" dirty="0">
                <a:solidFill>
                  <a:srgbClr val="000000"/>
                </a:solidFill>
              </a:rPr>
              <a:t>肿块厚度</a:t>
            </a:r>
            <a:endParaRPr lang="zh-CN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细胞尺寸均一性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-   </a:t>
            </a:r>
            <a:r>
              <a:rPr lang="zh-CN" altLang="en-US" sz="2800" spc="-5" dirty="0">
                <a:solidFill>
                  <a:srgbClr val="000000"/>
                </a:solidFill>
              </a:rPr>
              <a:t>细胞形状均一性</a:t>
            </a:r>
            <a:endParaRPr lang="zh-CN" altLang="en-US" sz="2800" spc="-5" dirty="0">
              <a:solidFill>
                <a:srgbClr val="000000"/>
              </a:solidFill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lang="en-US" altLang="zh-CN" sz="2800" spc="-5" dirty="0">
                <a:solidFill>
                  <a:srgbClr val="000000"/>
                </a:solidFill>
              </a:rPr>
              <a:t>...</a:t>
            </a:r>
            <a:endParaRPr lang="en-US" altLang="zh-CN" sz="2800" spc="-5" dirty="0">
              <a:solidFill>
                <a:srgbClr val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62118" y="2245995"/>
            <a:ext cx="24765" cy="17145"/>
          </a:xfrm>
          <a:custGeom>
            <a:avLst/>
            <a:gdLst/>
            <a:ahLst/>
            <a:cxnLst/>
            <a:rect l="l" t="t" r="r" b="b"/>
            <a:pathLst>
              <a:path w="24764" h="17144">
                <a:moveTo>
                  <a:pt x="3048" y="1524"/>
                </a:moveTo>
                <a:lnTo>
                  <a:pt x="0" y="3048"/>
                </a:lnTo>
                <a:lnTo>
                  <a:pt x="0" y="7620"/>
                </a:lnTo>
                <a:lnTo>
                  <a:pt x="1524" y="9144"/>
                </a:lnTo>
                <a:lnTo>
                  <a:pt x="1524" y="3048"/>
                </a:lnTo>
                <a:lnTo>
                  <a:pt x="3048" y="1524"/>
                </a:lnTo>
                <a:close/>
              </a:path>
              <a:path w="24764" h="17144">
                <a:moveTo>
                  <a:pt x="15240" y="7620"/>
                </a:moveTo>
                <a:lnTo>
                  <a:pt x="15240" y="4572"/>
                </a:lnTo>
                <a:lnTo>
                  <a:pt x="7620" y="4572"/>
                </a:lnTo>
                <a:lnTo>
                  <a:pt x="762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1524" y="9144"/>
                </a:lnTo>
                <a:lnTo>
                  <a:pt x="3048" y="10668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3048"/>
                </a:lnTo>
                <a:lnTo>
                  <a:pt x="8128" y="2032"/>
                </a:lnTo>
                <a:lnTo>
                  <a:pt x="8128" y="7620"/>
                </a:lnTo>
                <a:lnTo>
                  <a:pt x="15240" y="7620"/>
                </a:lnTo>
                <a:close/>
              </a:path>
              <a:path w="24764" h="17144">
                <a:moveTo>
                  <a:pt x="8974" y="338"/>
                </a:moveTo>
                <a:lnTo>
                  <a:pt x="3048" y="1524"/>
                </a:lnTo>
                <a:lnTo>
                  <a:pt x="7620" y="1524"/>
                </a:lnTo>
                <a:lnTo>
                  <a:pt x="8229" y="1828"/>
                </a:lnTo>
                <a:lnTo>
                  <a:pt x="8974" y="338"/>
                </a:lnTo>
                <a:close/>
              </a:path>
              <a:path w="24764" h="17144">
                <a:moveTo>
                  <a:pt x="8636" y="8636"/>
                </a:moveTo>
                <a:lnTo>
                  <a:pt x="7620" y="7620"/>
                </a:lnTo>
                <a:lnTo>
                  <a:pt x="3048" y="7620"/>
                </a:lnTo>
                <a:lnTo>
                  <a:pt x="3048" y="10668"/>
                </a:lnTo>
                <a:lnTo>
                  <a:pt x="7620" y="10668"/>
                </a:lnTo>
                <a:lnTo>
                  <a:pt x="8636" y="8636"/>
                </a:lnTo>
                <a:close/>
              </a:path>
              <a:path w="24764" h="17144">
                <a:moveTo>
                  <a:pt x="8229" y="1828"/>
                </a:moveTo>
                <a:lnTo>
                  <a:pt x="7620" y="1524"/>
                </a:lnTo>
                <a:lnTo>
                  <a:pt x="8128" y="2032"/>
                </a:lnTo>
                <a:lnTo>
                  <a:pt x="8229" y="1828"/>
                </a:lnTo>
                <a:close/>
              </a:path>
              <a:path w="24764" h="17144">
                <a:moveTo>
                  <a:pt x="9144" y="4572"/>
                </a:moveTo>
                <a:lnTo>
                  <a:pt x="9144" y="3048"/>
                </a:lnTo>
                <a:lnTo>
                  <a:pt x="8128" y="2032"/>
                </a:lnTo>
                <a:lnTo>
                  <a:pt x="7620" y="3048"/>
                </a:lnTo>
                <a:lnTo>
                  <a:pt x="7620" y="4572"/>
                </a:lnTo>
                <a:lnTo>
                  <a:pt x="9144" y="4572"/>
                </a:lnTo>
                <a:close/>
              </a:path>
              <a:path w="24764" h="17144">
                <a:moveTo>
                  <a:pt x="9144" y="7620"/>
                </a:moveTo>
                <a:lnTo>
                  <a:pt x="7620" y="7620"/>
                </a:lnTo>
                <a:lnTo>
                  <a:pt x="8636" y="8636"/>
                </a:lnTo>
                <a:lnTo>
                  <a:pt x="9144" y="7620"/>
                </a:lnTo>
                <a:close/>
              </a:path>
              <a:path w="24764" h="17144">
                <a:moveTo>
                  <a:pt x="10668" y="9144"/>
                </a:moveTo>
                <a:lnTo>
                  <a:pt x="9144" y="9144"/>
                </a:lnTo>
                <a:lnTo>
                  <a:pt x="8636" y="8636"/>
                </a:lnTo>
                <a:lnTo>
                  <a:pt x="7620" y="10668"/>
                </a:lnTo>
                <a:lnTo>
                  <a:pt x="10668" y="9144"/>
                </a:lnTo>
                <a:close/>
              </a:path>
              <a:path w="24764" h="17144">
                <a:moveTo>
                  <a:pt x="15748" y="9652"/>
                </a:moveTo>
                <a:lnTo>
                  <a:pt x="14732" y="8636"/>
                </a:lnTo>
                <a:lnTo>
                  <a:pt x="13716" y="9144"/>
                </a:lnTo>
                <a:lnTo>
                  <a:pt x="10668" y="9144"/>
                </a:lnTo>
                <a:lnTo>
                  <a:pt x="7620" y="10668"/>
                </a:lnTo>
                <a:lnTo>
                  <a:pt x="7620" y="12192"/>
                </a:lnTo>
                <a:lnTo>
                  <a:pt x="15240" y="12192"/>
                </a:lnTo>
                <a:lnTo>
                  <a:pt x="15240" y="10668"/>
                </a:lnTo>
                <a:lnTo>
                  <a:pt x="15748" y="9652"/>
                </a:lnTo>
                <a:close/>
              </a:path>
              <a:path w="24764" h="17144">
                <a:moveTo>
                  <a:pt x="16764" y="15240"/>
                </a:moveTo>
                <a:lnTo>
                  <a:pt x="16764" y="10668"/>
                </a:lnTo>
                <a:lnTo>
                  <a:pt x="15748" y="9652"/>
                </a:lnTo>
                <a:lnTo>
                  <a:pt x="15240" y="10668"/>
                </a:lnTo>
                <a:lnTo>
                  <a:pt x="15240" y="12192"/>
                </a:lnTo>
                <a:lnTo>
                  <a:pt x="7620" y="12192"/>
                </a:lnTo>
                <a:lnTo>
                  <a:pt x="7620" y="15240"/>
                </a:lnTo>
                <a:lnTo>
                  <a:pt x="9144" y="16764"/>
                </a:lnTo>
                <a:lnTo>
                  <a:pt x="10668" y="16764"/>
                </a:lnTo>
                <a:lnTo>
                  <a:pt x="10668" y="15240"/>
                </a:lnTo>
                <a:lnTo>
                  <a:pt x="16764" y="15240"/>
                </a:lnTo>
                <a:close/>
              </a:path>
              <a:path w="24764" h="17144">
                <a:moveTo>
                  <a:pt x="10668" y="4572"/>
                </a:moveTo>
                <a:lnTo>
                  <a:pt x="10668" y="3048"/>
                </a:lnTo>
                <a:lnTo>
                  <a:pt x="8229" y="1828"/>
                </a:lnTo>
                <a:lnTo>
                  <a:pt x="8128" y="2032"/>
                </a:lnTo>
                <a:lnTo>
                  <a:pt x="9144" y="3048"/>
                </a:lnTo>
                <a:lnTo>
                  <a:pt x="9144" y="4572"/>
                </a:lnTo>
                <a:lnTo>
                  <a:pt x="10668" y="4572"/>
                </a:lnTo>
                <a:close/>
              </a:path>
              <a:path w="24764" h="17144">
                <a:moveTo>
                  <a:pt x="16764" y="7620"/>
                </a:moveTo>
                <a:lnTo>
                  <a:pt x="16764" y="3048"/>
                </a:lnTo>
                <a:lnTo>
                  <a:pt x="13716" y="0"/>
                </a:lnTo>
                <a:lnTo>
                  <a:pt x="10668" y="0"/>
                </a:lnTo>
                <a:lnTo>
                  <a:pt x="8974" y="338"/>
                </a:lnTo>
                <a:lnTo>
                  <a:pt x="8229" y="1828"/>
                </a:lnTo>
                <a:lnTo>
                  <a:pt x="10668" y="3048"/>
                </a:lnTo>
                <a:lnTo>
                  <a:pt x="10668" y="4572"/>
                </a:lnTo>
                <a:lnTo>
                  <a:pt x="15240" y="4572"/>
                </a:lnTo>
                <a:lnTo>
                  <a:pt x="15240" y="7620"/>
                </a:lnTo>
                <a:lnTo>
                  <a:pt x="16764" y="7620"/>
                </a:lnTo>
                <a:close/>
              </a:path>
              <a:path w="24764" h="17144">
                <a:moveTo>
                  <a:pt x="14732" y="8636"/>
                </a:moveTo>
                <a:lnTo>
                  <a:pt x="13716" y="7620"/>
                </a:lnTo>
                <a:lnTo>
                  <a:pt x="9144" y="7620"/>
                </a:lnTo>
                <a:lnTo>
                  <a:pt x="8636" y="8636"/>
                </a:lnTo>
                <a:lnTo>
                  <a:pt x="9144" y="9144"/>
                </a:lnTo>
                <a:lnTo>
                  <a:pt x="13716" y="9144"/>
                </a:lnTo>
                <a:lnTo>
                  <a:pt x="14732" y="8636"/>
                </a:lnTo>
                <a:close/>
              </a:path>
              <a:path w="24764" h="17144">
                <a:moveTo>
                  <a:pt x="10668" y="0"/>
                </a:moveTo>
                <a:lnTo>
                  <a:pt x="9144" y="0"/>
                </a:lnTo>
                <a:lnTo>
                  <a:pt x="8974" y="338"/>
                </a:lnTo>
                <a:lnTo>
                  <a:pt x="10668" y="0"/>
                </a:lnTo>
                <a:close/>
              </a:path>
              <a:path w="24764" h="17144">
                <a:moveTo>
                  <a:pt x="15748" y="15748"/>
                </a:moveTo>
                <a:lnTo>
                  <a:pt x="15240" y="15240"/>
                </a:lnTo>
                <a:lnTo>
                  <a:pt x="10668" y="15240"/>
                </a:lnTo>
                <a:lnTo>
                  <a:pt x="10668" y="16764"/>
                </a:lnTo>
                <a:lnTo>
                  <a:pt x="13716" y="16764"/>
                </a:lnTo>
                <a:lnTo>
                  <a:pt x="15748" y="15748"/>
                </a:lnTo>
                <a:close/>
              </a:path>
              <a:path w="24764" h="17144">
                <a:moveTo>
                  <a:pt x="16764" y="7620"/>
                </a:moveTo>
                <a:lnTo>
                  <a:pt x="13716" y="7620"/>
                </a:lnTo>
                <a:lnTo>
                  <a:pt x="14732" y="8636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7620"/>
                </a:moveTo>
                <a:lnTo>
                  <a:pt x="14732" y="8636"/>
                </a:lnTo>
                <a:lnTo>
                  <a:pt x="15748" y="9652"/>
                </a:lnTo>
                <a:lnTo>
                  <a:pt x="16764" y="7620"/>
                </a:lnTo>
                <a:close/>
              </a:path>
              <a:path w="24764" h="17144">
                <a:moveTo>
                  <a:pt x="16764" y="15240"/>
                </a:moveTo>
                <a:lnTo>
                  <a:pt x="15240" y="15240"/>
                </a:lnTo>
                <a:lnTo>
                  <a:pt x="15748" y="15748"/>
                </a:lnTo>
                <a:lnTo>
                  <a:pt x="16764" y="15240"/>
                </a:lnTo>
                <a:close/>
              </a:path>
              <a:path w="24764" h="17144">
                <a:moveTo>
                  <a:pt x="24384" y="15240"/>
                </a:moveTo>
                <a:lnTo>
                  <a:pt x="24384" y="10668"/>
                </a:lnTo>
                <a:lnTo>
                  <a:pt x="21336" y="7620"/>
                </a:lnTo>
                <a:lnTo>
                  <a:pt x="16764" y="7620"/>
                </a:lnTo>
                <a:lnTo>
                  <a:pt x="15748" y="9652"/>
                </a:lnTo>
                <a:lnTo>
                  <a:pt x="16764" y="10668"/>
                </a:lnTo>
                <a:lnTo>
                  <a:pt x="16764" y="15240"/>
                </a:lnTo>
                <a:lnTo>
                  <a:pt x="18288" y="15240"/>
                </a:lnTo>
                <a:lnTo>
                  <a:pt x="18288" y="16764"/>
                </a:lnTo>
                <a:lnTo>
                  <a:pt x="21336" y="16764"/>
                </a:lnTo>
                <a:lnTo>
                  <a:pt x="24384" y="15240"/>
                </a:lnTo>
                <a:close/>
              </a:path>
              <a:path w="24764" h="17144">
                <a:moveTo>
                  <a:pt x="18288" y="16764"/>
                </a:moveTo>
                <a:lnTo>
                  <a:pt x="18288" y="15240"/>
                </a:lnTo>
                <a:lnTo>
                  <a:pt x="16764" y="15240"/>
                </a:lnTo>
                <a:lnTo>
                  <a:pt x="15748" y="15748"/>
                </a:lnTo>
                <a:lnTo>
                  <a:pt x="16764" y="16764"/>
                </a:lnTo>
                <a:lnTo>
                  <a:pt x="18288" y="16764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/>
        </p:txBody>
      </p:sp>
      <p:cxnSp>
        <p:nvCxnSpPr>
          <p:cNvPr id="9" name="直接连接符 8"/>
          <p:cNvCxnSpPr/>
          <p:nvPr/>
        </p:nvCxnSpPr>
        <p:spPr>
          <a:xfrm>
            <a:off x="1339215" y="2078990"/>
            <a:ext cx="2512695" cy="1925955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rgbClr val="808080">
                <a:alpha val="50000"/>
              </a:srgbClr>
            </a:outerShdw>
          </a:effectLst>
        </p:spPr>
      </p:cxnSp>
      <p:sp>
        <p:nvSpPr>
          <p:cNvPr id="34" name="object 23"/>
          <p:cNvSpPr/>
          <p:nvPr/>
        </p:nvSpPr>
        <p:spPr>
          <a:xfrm>
            <a:off x="3667379" y="302843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6" name="object 23"/>
          <p:cNvSpPr/>
          <p:nvPr/>
        </p:nvSpPr>
        <p:spPr>
          <a:xfrm>
            <a:off x="3420364" y="39917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0" name="object 23"/>
          <p:cNvSpPr/>
          <p:nvPr/>
        </p:nvSpPr>
        <p:spPr>
          <a:xfrm>
            <a:off x="2932049" y="29604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1" name="object 23"/>
          <p:cNvSpPr/>
          <p:nvPr/>
        </p:nvSpPr>
        <p:spPr>
          <a:xfrm>
            <a:off x="3017139" y="248741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2" name="object 23"/>
          <p:cNvSpPr/>
          <p:nvPr/>
        </p:nvSpPr>
        <p:spPr>
          <a:xfrm>
            <a:off x="2267204" y="192671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3" name="object 23"/>
          <p:cNvSpPr/>
          <p:nvPr/>
        </p:nvSpPr>
        <p:spPr>
          <a:xfrm>
            <a:off x="233387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4" name="object 23"/>
          <p:cNvSpPr/>
          <p:nvPr/>
        </p:nvSpPr>
        <p:spPr>
          <a:xfrm>
            <a:off x="1768729" y="192734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5" name="object 23"/>
          <p:cNvSpPr/>
          <p:nvPr/>
        </p:nvSpPr>
        <p:spPr>
          <a:xfrm>
            <a:off x="3254629" y="208228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7" name="object 23"/>
          <p:cNvSpPr/>
          <p:nvPr/>
        </p:nvSpPr>
        <p:spPr>
          <a:xfrm>
            <a:off x="3686429" y="24880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19" name="object 23"/>
          <p:cNvSpPr/>
          <p:nvPr/>
        </p:nvSpPr>
        <p:spPr>
          <a:xfrm>
            <a:off x="2535174" y="359803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0" name="object 23"/>
          <p:cNvSpPr/>
          <p:nvPr/>
        </p:nvSpPr>
        <p:spPr>
          <a:xfrm>
            <a:off x="2168144" y="30538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1" name="object 23"/>
          <p:cNvSpPr/>
          <p:nvPr/>
        </p:nvSpPr>
        <p:spPr>
          <a:xfrm>
            <a:off x="1497584" y="296112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2" name="object 23"/>
          <p:cNvSpPr/>
          <p:nvPr/>
        </p:nvSpPr>
        <p:spPr>
          <a:xfrm>
            <a:off x="1340104" y="232422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3" name="object 23"/>
          <p:cNvSpPr/>
          <p:nvPr/>
        </p:nvSpPr>
        <p:spPr>
          <a:xfrm>
            <a:off x="1173734" y="32189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176936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5" name="object 23"/>
          <p:cNvSpPr/>
          <p:nvPr/>
        </p:nvSpPr>
        <p:spPr>
          <a:xfrm>
            <a:off x="1498219" y="38279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6" name="object 23"/>
          <p:cNvSpPr/>
          <p:nvPr/>
        </p:nvSpPr>
        <p:spPr>
          <a:xfrm>
            <a:off x="2267839" y="384123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7" name="object 23"/>
          <p:cNvSpPr/>
          <p:nvPr/>
        </p:nvSpPr>
        <p:spPr>
          <a:xfrm>
            <a:off x="1871599" y="400570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8" name="object 23"/>
          <p:cNvSpPr/>
          <p:nvPr/>
        </p:nvSpPr>
        <p:spPr>
          <a:xfrm>
            <a:off x="1769999" y="27966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29" name="object 23"/>
          <p:cNvSpPr/>
          <p:nvPr/>
        </p:nvSpPr>
        <p:spPr>
          <a:xfrm>
            <a:off x="3017139" y="3698360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0" name="object 23"/>
          <p:cNvSpPr/>
          <p:nvPr/>
        </p:nvSpPr>
        <p:spPr>
          <a:xfrm>
            <a:off x="2267204" y="3433565"/>
            <a:ext cx="166116" cy="164592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1" name="object 23"/>
          <p:cNvSpPr/>
          <p:nvPr/>
        </p:nvSpPr>
        <p:spPr>
          <a:xfrm>
            <a:off x="2702179" y="217309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2" name="object 23"/>
          <p:cNvSpPr/>
          <p:nvPr/>
        </p:nvSpPr>
        <p:spPr>
          <a:xfrm>
            <a:off x="2101469" y="2246750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  <p:sp>
        <p:nvSpPr>
          <p:cNvPr id="33" name="object 23"/>
          <p:cNvSpPr/>
          <p:nvPr/>
        </p:nvSpPr>
        <p:spPr>
          <a:xfrm>
            <a:off x="3255264" y="3126225"/>
            <a:ext cx="166116" cy="164592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txBody>
          <a:bodyPr wrap="square" lIns="0" tIns="0" rIns="0" bIns="0" rtlCol="0"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35300" cy="762000"/>
          </a:xfrm>
        </p:spPr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7753" y="947038"/>
            <a:ext cx="2040889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</a:t>
            </a:r>
            <a:endParaRPr lang="zh-CN" sz="2400"/>
          </a:p>
        </p:txBody>
      </p:sp>
      <p:sp>
        <p:nvSpPr>
          <p:cNvPr id="3" name="object 3"/>
          <p:cNvSpPr/>
          <p:nvPr/>
        </p:nvSpPr>
        <p:spPr>
          <a:xfrm>
            <a:off x="4770598" y="1401674"/>
            <a:ext cx="645062" cy="3421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70596" y="1806809"/>
            <a:ext cx="702976" cy="2381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02239" y="1425622"/>
            <a:ext cx="71966" cy="17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0517" y="1433175"/>
            <a:ext cx="105833" cy="217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7670" y="1222375"/>
            <a:ext cx="3466465" cy="117729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indent="15240">
              <a:lnSpc>
                <a:spcPct val="100000"/>
              </a:lnSpc>
              <a:spcBef>
                <a:spcPts val="1405"/>
              </a:spcBef>
              <a:tabLst>
                <a:tab pos="2214880" algn="l"/>
              </a:tabLst>
            </a:pPr>
            <a:r>
              <a:rPr lang="zh-CN">
                <a:latin typeface="Calibri" panose="020F0502020204030204"/>
                <a:cs typeface="Calibri" panose="020F0502020204030204"/>
              </a:rPr>
              <a:t>第   层第   个特征值；</a:t>
            </a:r>
            <a:endParaRPr lang="zh-CN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1310"/>
              </a:spcBef>
              <a:tabLst>
                <a:tab pos="3181350" algn="l"/>
              </a:tabLst>
            </a:pPr>
            <a:r>
              <a:rPr lang="zh-CN" spc="-5" dirty="0">
                <a:latin typeface="Calibri" panose="020F0502020204030204"/>
                <a:cs typeface="Calibri" panose="020F0502020204030204"/>
              </a:rPr>
              <a:t>控制从第    层到第            层函数映射的权重矩阵；</a:t>
            </a:r>
            <a:endParaRPr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59728" y="1836786"/>
            <a:ext cx="104774" cy="22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74358" y="1860282"/>
            <a:ext cx="541828" cy="221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9972" y="4733398"/>
            <a:ext cx="6451921" cy="342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1054100" y="5109210"/>
            <a:ext cx="619188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27530" algn="l"/>
                <a:tab pos="33762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如果网络在第    层有    个单元，在            层有            个单元，那么        的维度为：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4457444" y="6342632"/>
            <a:ext cx="90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06406" y="5180979"/>
            <a:ext cx="104422" cy="2228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122274" y="5198863"/>
            <a:ext cx="442750" cy="1882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932125" y="5180697"/>
            <a:ext cx="541828" cy="221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099392" y="5475846"/>
            <a:ext cx="416858" cy="2343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3860892" y="5461230"/>
            <a:ext cx="1612807" cy="2633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173990" y="1353820"/>
            <a:ext cx="3543935" cy="17481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800475" y="1861185"/>
            <a:ext cx="585470" cy="243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317500" y="1477010"/>
            <a:ext cx="271780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310515" y="2135505"/>
            <a:ext cx="278765" cy="184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310515" y="2727960"/>
            <a:ext cx="278765" cy="193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1563370" y="1423035"/>
            <a:ext cx="327025" cy="2997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1563370" y="2105025"/>
            <a:ext cx="327025" cy="2997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1567815" y="2710815"/>
            <a:ext cx="316865" cy="3117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75335" y="3399890"/>
            <a:ext cx="4871949" cy="7745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331300" y="4269701"/>
            <a:ext cx="5074834" cy="4149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对象 -2147482624"/>
          <p:cNvGraphicFramePr>
            <a:graphicFrameLocks noChangeAspect="1"/>
          </p:cNvGraphicFramePr>
          <p:nvPr/>
        </p:nvGraphicFramePr>
        <p:xfrm>
          <a:off x="3306445" y="5024120"/>
          <a:ext cx="308610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165100" imgH="241300" progId="Equation.KSEE3">
                  <p:embed/>
                </p:oleObj>
              </mc:Choice>
              <mc:Fallback>
                <p:oleObj name="" r:id="rId23" imgW="1651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06445" y="5024120"/>
                        <a:ext cx="308610" cy="451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5481571" y="3848860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33506" y="3848860"/>
            <a:ext cx="10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/>
        </p:nvSpPr>
        <p:spPr>
          <a:xfrm>
            <a:off x="604520" y="1018540"/>
            <a:ext cx="33318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0" dirty="0">
                <a:solidFill>
                  <a:srgbClr val="000000"/>
                </a:solidFill>
              </a:rPr>
              <a:t>正向传播</a:t>
            </a:r>
            <a:r>
              <a:rPr sz="2400" spc="10" dirty="0">
                <a:solidFill>
                  <a:srgbClr val="000000"/>
                </a:solidFill>
              </a:rPr>
              <a:t>: </a:t>
            </a:r>
            <a:r>
              <a:rPr lang="zh-CN" sz="2400" spc="10" dirty="0">
                <a:solidFill>
                  <a:srgbClr val="000000"/>
                </a:solidFill>
              </a:rPr>
              <a:t>向量化实现</a:t>
            </a:r>
            <a:endParaRPr lang="zh-CN" sz="2400" spc="10" dirty="0">
              <a:solidFill>
                <a:srgbClr val="000000"/>
              </a:solidFill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0524" y="4546969"/>
            <a:ext cx="4519901" cy="2716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5479733" y="1515719"/>
            <a:ext cx="960944" cy="118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63129" y="3307942"/>
            <a:ext cx="4120200" cy="28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463129" y="3673337"/>
            <a:ext cx="4120200" cy="288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462715" y="4039462"/>
            <a:ext cx="4120200" cy="287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168138" y="1516119"/>
            <a:ext cx="86995" cy="3909695"/>
          </a:xfrm>
          <a:custGeom>
            <a:avLst/>
            <a:gdLst/>
            <a:ahLst/>
            <a:cxnLst/>
            <a:rect l="l" t="t" r="r" b="b"/>
            <a:pathLst>
              <a:path w="86995" h="3909695">
                <a:moveTo>
                  <a:pt x="86868" y="3909066"/>
                </a:moveTo>
                <a:lnTo>
                  <a:pt x="10668" y="0"/>
                </a:lnTo>
                <a:lnTo>
                  <a:pt x="0" y="0"/>
                </a:lnTo>
                <a:lnTo>
                  <a:pt x="76200" y="3909066"/>
                </a:lnTo>
                <a:lnTo>
                  <a:pt x="86868" y="3909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479736" y="3024518"/>
            <a:ext cx="1331683" cy="2396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5479734" y="3341475"/>
            <a:ext cx="1435318" cy="291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528912" y="4641469"/>
            <a:ext cx="2428559" cy="2933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5073" y="1537411"/>
            <a:ext cx="1385030" cy="10706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24754" y="3888994"/>
            <a:ext cx="1581911" cy="675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20"/>
          <p:cNvSpPr/>
          <p:nvPr/>
        </p:nvSpPr>
        <p:spPr>
          <a:xfrm>
            <a:off x="317500" y="1425575"/>
            <a:ext cx="3543935" cy="17481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21"/>
          <p:cNvSpPr/>
          <p:nvPr/>
        </p:nvSpPr>
        <p:spPr>
          <a:xfrm>
            <a:off x="3943985" y="1932940"/>
            <a:ext cx="585470" cy="2438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2"/>
          <p:cNvSpPr/>
          <p:nvPr/>
        </p:nvSpPr>
        <p:spPr>
          <a:xfrm>
            <a:off x="461010" y="1548765"/>
            <a:ext cx="271780" cy="1930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23"/>
          <p:cNvSpPr/>
          <p:nvPr/>
        </p:nvSpPr>
        <p:spPr>
          <a:xfrm>
            <a:off x="454025" y="2207260"/>
            <a:ext cx="278765" cy="184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24"/>
          <p:cNvSpPr/>
          <p:nvPr/>
        </p:nvSpPr>
        <p:spPr>
          <a:xfrm>
            <a:off x="454025" y="2799715"/>
            <a:ext cx="278765" cy="1930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25"/>
          <p:cNvSpPr/>
          <p:nvPr/>
        </p:nvSpPr>
        <p:spPr>
          <a:xfrm>
            <a:off x="1706880" y="1494790"/>
            <a:ext cx="327025" cy="2997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26"/>
          <p:cNvSpPr/>
          <p:nvPr/>
        </p:nvSpPr>
        <p:spPr>
          <a:xfrm>
            <a:off x="1706880" y="2176780"/>
            <a:ext cx="327025" cy="2997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27"/>
          <p:cNvSpPr/>
          <p:nvPr/>
        </p:nvSpPr>
        <p:spPr>
          <a:xfrm>
            <a:off x="1711325" y="2782570"/>
            <a:ext cx="316865" cy="3117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145915" y="4342130"/>
            <a:ext cx="100012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941" y="1553457"/>
            <a:ext cx="537820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2534411" y="1750059"/>
            <a:ext cx="350520" cy="326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2537460" y="2707131"/>
            <a:ext cx="347472" cy="321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542031" y="3662679"/>
            <a:ext cx="350520" cy="326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 txBox="1"/>
          <p:nvPr/>
        </p:nvSpPr>
        <p:spPr>
          <a:xfrm>
            <a:off x="285750" y="4321810"/>
            <a:ext cx="9074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7895" y="4321810"/>
            <a:ext cx="97345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15" dirty="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245745" y="946785"/>
            <a:ext cx="38887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/>
              <a:t>神经网络学习它自己的特征</a:t>
            </a:r>
            <a:endParaRPr lang="zh-CN" sz="2400"/>
          </a:p>
        </p:txBody>
      </p:sp>
      <p:sp>
        <p:nvSpPr>
          <p:cNvPr id="12" name="object 12"/>
          <p:cNvSpPr/>
          <p:nvPr/>
        </p:nvSpPr>
        <p:spPr>
          <a:xfrm>
            <a:off x="5852158" y="2337917"/>
            <a:ext cx="861060" cy="412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21970" y="4906010"/>
            <a:ext cx="6917055" cy="415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/>
              <a:t>5.1  </a:t>
            </a:r>
            <a:r>
              <a:rPr lang="zh-CN" altLang="en-US" dirty="0" smtClean="0"/>
              <a:t>模型展示</a:t>
            </a:r>
            <a:endParaRPr lang="zh-CN" altLang="en-US" dirty="0" smtClean="0"/>
          </a:p>
        </p:txBody>
      </p:sp>
      <p:sp>
        <p:nvSpPr>
          <p:cNvPr id="2" name="object 2"/>
          <p:cNvSpPr txBox="1"/>
          <p:nvPr/>
        </p:nvSpPr>
        <p:spPr>
          <a:xfrm>
            <a:off x="4599940" y="4815205"/>
            <a:ext cx="8947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第三层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451" y="2046852"/>
            <a:ext cx="5446782" cy="264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7690961" y="3202769"/>
            <a:ext cx="852740" cy="354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90339" y="2308987"/>
            <a:ext cx="300227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339" y="3266059"/>
            <a:ext cx="309372" cy="204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90339" y="4212462"/>
            <a:ext cx="313943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83260" y="4815205"/>
            <a:ext cx="110553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第一层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8915" y="4815205"/>
            <a:ext cx="8909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第二层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/>
        </p:nvSpPr>
        <p:spPr>
          <a:xfrm>
            <a:off x="317500" y="1233805"/>
            <a:ext cx="20377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/>
              <a:t>其它网络结构</a:t>
            </a:r>
            <a:endParaRPr lang="zh-CN" altLang="en-US" sz="2400"/>
          </a:p>
        </p:txBody>
      </p:sp>
      <p:sp>
        <p:nvSpPr>
          <p:cNvPr id="11" name="object 11"/>
          <p:cNvSpPr/>
          <p:nvPr/>
        </p:nvSpPr>
        <p:spPr>
          <a:xfrm>
            <a:off x="4629658" y="3451987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6240"/>
                </a:moveTo>
                <a:lnTo>
                  <a:pt x="760476" y="356616"/>
                </a:lnTo>
                <a:lnTo>
                  <a:pt x="758952" y="338328"/>
                </a:lnTo>
                <a:lnTo>
                  <a:pt x="752856" y="300228"/>
                </a:lnTo>
                <a:lnTo>
                  <a:pt x="731520" y="230124"/>
                </a:lnTo>
                <a:lnTo>
                  <a:pt x="696468" y="166116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38912" y="4572"/>
                </a:lnTo>
                <a:lnTo>
                  <a:pt x="400812" y="117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6032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309372" y="32004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3924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6240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91896" y="544068"/>
                </a:lnTo>
                <a:lnTo>
                  <a:pt x="684276" y="55930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3880" y="676656"/>
                </a:lnTo>
                <a:lnTo>
                  <a:pt x="550164" y="685800"/>
                </a:lnTo>
                <a:lnTo>
                  <a:pt x="502920" y="707136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600456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41148" y="480060"/>
                </a:lnTo>
                <a:lnTo>
                  <a:pt x="30480" y="429768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124968" y="655320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75132" y="615696"/>
                </a:lnTo>
                <a:lnTo>
                  <a:pt x="714756" y="556260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65322" y="2414136"/>
            <a:ext cx="1178560" cy="1414780"/>
          </a:xfrm>
          <a:custGeom>
            <a:avLst/>
            <a:gdLst/>
            <a:ahLst/>
            <a:cxnLst/>
            <a:rect l="l" t="t" r="r" b="b"/>
            <a:pathLst>
              <a:path w="1178560" h="1414780">
                <a:moveTo>
                  <a:pt x="1142047" y="1371187"/>
                </a:moveTo>
                <a:lnTo>
                  <a:pt x="1137371" y="1343985"/>
                </a:lnTo>
                <a:lnTo>
                  <a:pt x="21336" y="0"/>
                </a:lnTo>
                <a:lnTo>
                  <a:pt x="0" y="18288"/>
                </a:lnTo>
                <a:lnTo>
                  <a:pt x="1115482" y="1361606"/>
                </a:lnTo>
                <a:lnTo>
                  <a:pt x="1142047" y="1371187"/>
                </a:lnTo>
                <a:close/>
              </a:path>
              <a:path w="1178560" h="1414780">
                <a:moveTo>
                  <a:pt x="1170432" y="1411507"/>
                </a:moveTo>
                <a:lnTo>
                  <a:pt x="1170432" y="1383798"/>
                </a:lnTo>
                <a:lnTo>
                  <a:pt x="1149096" y="1402086"/>
                </a:lnTo>
                <a:lnTo>
                  <a:pt x="1115482" y="1361606"/>
                </a:lnTo>
                <a:lnTo>
                  <a:pt x="1071372" y="1345698"/>
                </a:lnTo>
                <a:lnTo>
                  <a:pt x="1063752" y="1342650"/>
                </a:lnTo>
                <a:lnTo>
                  <a:pt x="1056132" y="1345698"/>
                </a:lnTo>
                <a:lnTo>
                  <a:pt x="1050036" y="1360938"/>
                </a:lnTo>
                <a:lnTo>
                  <a:pt x="1054608" y="1368558"/>
                </a:lnTo>
                <a:lnTo>
                  <a:pt x="1060704" y="1371606"/>
                </a:lnTo>
                <a:lnTo>
                  <a:pt x="1170432" y="1411507"/>
                </a:lnTo>
                <a:close/>
              </a:path>
              <a:path w="1178560" h="1414780">
                <a:moveTo>
                  <a:pt x="1164336" y="1389023"/>
                </a:moveTo>
                <a:lnTo>
                  <a:pt x="1164336" y="1379226"/>
                </a:lnTo>
                <a:lnTo>
                  <a:pt x="1146048" y="1394466"/>
                </a:lnTo>
                <a:lnTo>
                  <a:pt x="1142047" y="1371187"/>
                </a:lnTo>
                <a:lnTo>
                  <a:pt x="1115482" y="1361606"/>
                </a:lnTo>
                <a:lnTo>
                  <a:pt x="1149096" y="1402086"/>
                </a:lnTo>
                <a:lnTo>
                  <a:pt x="1164336" y="1389023"/>
                </a:lnTo>
                <a:close/>
              </a:path>
              <a:path w="1178560" h="1414780">
                <a:moveTo>
                  <a:pt x="1178052" y="1414278"/>
                </a:moveTo>
                <a:lnTo>
                  <a:pt x="1156716" y="1292358"/>
                </a:lnTo>
                <a:lnTo>
                  <a:pt x="1156716" y="1284738"/>
                </a:lnTo>
                <a:lnTo>
                  <a:pt x="1149096" y="1278642"/>
                </a:lnTo>
                <a:lnTo>
                  <a:pt x="1133856" y="1281690"/>
                </a:lnTo>
                <a:lnTo>
                  <a:pt x="1127760" y="1289310"/>
                </a:lnTo>
                <a:lnTo>
                  <a:pt x="1129284" y="1296930"/>
                </a:lnTo>
                <a:lnTo>
                  <a:pt x="1137371" y="1343985"/>
                </a:lnTo>
                <a:lnTo>
                  <a:pt x="1170432" y="1383798"/>
                </a:lnTo>
                <a:lnTo>
                  <a:pt x="1170432" y="1411507"/>
                </a:lnTo>
                <a:lnTo>
                  <a:pt x="1178052" y="1414278"/>
                </a:lnTo>
                <a:close/>
              </a:path>
              <a:path w="1178560" h="1414780">
                <a:moveTo>
                  <a:pt x="1170432" y="1383798"/>
                </a:moveTo>
                <a:lnTo>
                  <a:pt x="1137371" y="1343985"/>
                </a:lnTo>
                <a:lnTo>
                  <a:pt x="1142047" y="1371187"/>
                </a:lnTo>
                <a:lnTo>
                  <a:pt x="1164336" y="1379226"/>
                </a:lnTo>
                <a:lnTo>
                  <a:pt x="1164336" y="1389023"/>
                </a:lnTo>
                <a:lnTo>
                  <a:pt x="1170432" y="1383798"/>
                </a:lnTo>
                <a:close/>
              </a:path>
              <a:path w="1178560" h="1414780">
                <a:moveTo>
                  <a:pt x="1164336" y="1379226"/>
                </a:moveTo>
                <a:lnTo>
                  <a:pt x="1142047" y="1371187"/>
                </a:lnTo>
                <a:lnTo>
                  <a:pt x="1146048" y="1394466"/>
                </a:lnTo>
                <a:lnTo>
                  <a:pt x="1164336" y="1379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471418" y="3357499"/>
            <a:ext cx="1172210" cy="490855"/>
          </a:xfrm>
          <a:custGeom>
            <a:avLst/>
            <a:gdLst/>
            <a:ahLst/>
            <a:cxnLst/>
            <a:rect l="l" t="t" r="r" b="b"/>
            <a:pathLst>
              <a:path w="1172210" h="490855">
                <a:moveTo>
                  <a:pt x="1118882" y="450300"/>
                </a:moveTo>
                <a:lnTo>
                  <a:pt x="1100570" y="426953"/>
                </a:lnTo>
                <a:lnTo>
                  <a:pt x="9144" y="0"/>
                </a:lnTo>
                <a:lnTo>
                  <a:pt x="0" y="25908"/>
                </a:lnTo>
                <a:lnTo>
                  <a:pt x="1090878" y="454675"/>
                </a:lnTo>
                <a:lnTo>
                  <a:pt x="1118882" y="450300"/>
                </a:lnTo>
                <a:close/>
              </a:path>
              <a:path w="1172210" h="490855">
                <a:moveTo>
                  <a:pt x="1150620" y="474116"/>
                </a:moveTo>
                <a:lnTo>
                  <a:pt x="1150620" y="446532"/>
                </a:lnTo>
                <a:lnTo>
                  <a:pt x="1139952" y="473964"/>
                </a:lnTo>
                <a:lnTo>
                  <a:pt x="1090878" y="454675"/>
                </a:lnTo>
                <a:lnTo>
                  <a:pt x="1045464" y="461772"/>
                </a:lnTo>
                <a:lnTo>
                  <a:pt x="1037844" y="463296"/>
                </a:lnTo>
                <a:lnTo>
                  <a:pt x="1031748" y="470916"/>
                </a:lnTo>
                <a:lnTo>
                  <a:pt x="1034796" y="486156"/>
                </a:lnTo>
                <a:lnTo>
                  <a:pt x="1040892" y="490728"/>
                </a:lnTo>
                <a:lnTo>
                  <a:pt x="1050036" y="489204"/>
                </a:lnTo>
                <a:lnTo>
                  <a:pt x="1150620" y="474116"/>
                </a:lnTo>
                <a:close/>
              </a:path>
              <a:path w="1172210" h="490855">
                <a:moveTo>
                  <a:pt x="1171956" y="470916"/>
                </a:moveTo>
                <a:lnTo>
                  <a:pt x="1094232" y="373380"/>
                </a:lnTo>
                <a:lnTo>
                  <a:pt x="1089660" y="367284"/>
                </a:lnTo>
                <a:lnTo>
                  <a:pt x="1080516" y="367284"/>
                </a:lnTo>
                <a:lnTo>
                  <a:pt x="1068324" y="376428"/>
                </a:lnTo>
                <a:lnTo>
                  <a:pt x="1068324" y="385572"/>
                </a:lnTo>
                <a:lnTo>
                  <a:pt x="1072896" y="391668"/>
                </a:lnTo>
                <a:lnTo>
                  <a:pt x="1100570" y="426953"/>
                </a:lnTo>
                <a:lnTo>
                  <a:pt x="1150620" y="446532"/>
                </a:lnTo>
                <a:lnTo>
                  <a:pt x="1150620" y="474116"/>
                </a:lnTo>
                <a:lnTo>
                  <a:pt x="1171956" y="470916"/>
                </a:lnTo>
                <a:close/>
              </a:path>
              <a:path w="1172210" h="490855">
                <a:moveTo>
                  <a:pt x="1143000" y="466126"/>
                </a:moveTo>
                <a:lnTo>
                  <a:pt x="1143000" y="446532"/>
                </a:lnTo>
                <a:lnTo>
                  <a:pt x="1133856" y="469392"/>
                </a:lnTo>
                <a:lnTo>
                  <a:pt x="1118882" y="450300"/>
                </a:lnTo>
                <a:lnTo>
                  <a:pt x="1090878" y="454675"/>
                </a:lnTo>
                <a:lnTo>
                  <a:pt x="1139952" y="473964"/>
                </a:lnTo>
                <a:lnTo>
                  <a:pt x="1143000" y="466126"/>
                </a:lnTo>
                <a:close/>
              </a:path>
              <a:path w="1172210" h="490855">
                <a:moveTo>
                  <a:pt x="1150620" y="446532"/>
                </a:moveTo>
                <a:lnTo>
                  <a:pt x="1100570" y="426953"/>
                </a:lnTo>
                <a:lnTo>
                  <a:pt x="1118882" y="450300"/>
                </a:lnTo>
                <a:lnTo>
                  <a:pt x="1143000" y="446532"/>
                </a:lnTo>
                <a:lnTo>
                  <a:pt x="1143000" y="466126"/>
                </a:lnTo>
                <a:lnTo>
                  <a:pt x="1150620" y="446532"/>
                </a:lnTo>
                <a:close/>
              </a:path>
              <a:path w="1172210" h="490855">
                <a:moveTo>
                  <a:pt x="1143000" y="446532"/>
                </a:moveTo>
                <a:lnTo>
                  <a:pt x="1118882" y="450300"/>
                </a:lnTo>
                <a:lnTo>
                  <a:pt x="1133856" y="469392"/>
                </a:lnTo>
                <a:lnTo>
                  <a:pt x="1143000" y="446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469894" y="3811651"/>
            <a:ext cx="1173480" cy="518159"/>
          </a:xfrm>
          <a:custGeom>
            <a:avLst/>
            <a:gdLst/>
            <a:ahLst/>
            <a:cxnLst/>
            <a:rect l="l" t="t" r="r" b="b"/>
            <a:pathLst>
              <a:path w="1173479" h="518160">
                <a:moveTo>
                  <a:pt x="1121533" y="38274"/>
                </a:moveTo>
                <a:lnTo>
                  <a:pt x="1094455" y="34889"/>
                </a:lnTo>
                <a:lnTo>
                  <a:pt x="0" y="492252"/>
                </a:lnTo>
                <a:lnTo>
                  <a:pt x="12192" y="518160"/>
                </a:lnTo>
                <a:lnTo>
                  <a:pt x="1104391" y="61129"/>
                </a:lnTo>
                <a:lnTo>
                  <a:pt x="1121533" y="38274"/>
                </a:lnTo>
                <a:close/>
              </a:path>
              <a:path w="1173479" h="518160">
                <a:moveTo>
                  <a:pt x="1173480" y="16764"/>
                </a:moveTo>
                <a:lnTo>
                  <a:pt x="1050036" y="0"/>
                </a:lnTo>
                <a:lnTo>
                  <a:pt x="1042416" y="0"/>
                </a:lnTo>
                <a:lnTo>
                  <a:pt x="1034796" y="4572"/>
                </a:lnTo>
                <a:lnTo>
                  <a:pt x="1034796" y="12192"/>
                </a:lnTo>
                <a:lnTo>
                  <a:pt x="1033272" y="21336"/>
                </a:lnTo>
                <a:lnTo>
                  <a:pt x="1039368" y="27432"/>
                </a:lnTo>
                <a:lnTo>
                  <a:pt x="1046988" y="28956"/>
                </a:lnTo>
                <a:lnTo>
                  <a:pt x="1094455" y="34889"/>
                </a:lnTo>
                <a:lnTo>
                  <a:pt x="1141476" y="15240"/>
                </a:lnTo>
                <a:lnTo>
                  <a:pt x="1152144" y="41148"/>
                </a:lnTo>
                <a:lnTo>
                  <a:pt x="1152144" y="45066"/>
                </a:lnTo>
                <a:lnTo>
                  <a:pt x="1173480" y="16764"/>
                </a:lnTo>
                <a:close/>
              </a:path>
              <a:path w="1173479" h="518160">
                <a:moveTo>
                  <a:pt x="1152144" y="45066"/>
                </a:moveTo>
                <a:lnTo>
                  <a:pt x="1152144" y="41148"/>
                </a:lnTo>
                <a:lnTo>
                  <a:pt x="1104391" y="61129"/>
                </a:lnTo>
                <a:lnTo>
                  <a:pt x="1071372" y="105156"/>
                </a:lnTo>
                <a:lnTo>
                  <a:pt x="1072896" y="114300"/>
                </a:lnTo>
                <a:lnTo>
                  <a:pt x="1085088" y="123444"/>
                </a:lnTo>
                <a:lnTo>
                  <a:pt x="1094232" y="121920"/>
                </a:lnTo>
                <a:lnTo>
                  <a:pt x="1152144" y="45066"/>
                </a:lnTo>
                <a:close/>
              </a:path>
              <a:path w="1173479" h="518160">
                <a:moveTo>
                  <a:pt x="1152144" y="41148"/>
                </a:moveTo>
                <a:lnTo>
                  <a:pt x="1141476" y="15240"/>
                </a:lnTo>
                <a:lnTo>
                  <a:pt x="1094455" y="34889"/>
                </a:lnTo>
                <a:lnTo>
                  <a:pt x="1121533" y="38274"/>
                </a:lnTo>
                <a:lnTo>
                  <a:pt x="1135380" y="19812"/>
                </a:lnTo>
                <a:lnTo>
                  <a:pt x="1144524" y="41148"/>
                </a:lnTo>
                <a:lnTo>
                  <a:pt x="1144524" y="44336"/>
                </a:lnTo>
                <a:lnTo>
                  <a:pt x="1152144" y="41148"/>
                </a:lnTo>
                <a:close/>
              </a:path>
              <a:path w="1173479" h="518160">
                <a:moveTo>
                  <a:pt x="1144524" y="44336"/>
                </a:moveTo>
                <a:lnTo>
                  <a:pt x="1144524" y="41148"/>
                </a:lnTo>
                <a:lnTo>
                  <a:pt x="1121533" y="38274"/>
                </a:lnTo>
                <a:lnTo>
                  <a:pt x="1104391" y="61129"/>
                </a:lnTo>
                <a:lnTo>
                  <a:pt x="1144524" y="44336"/>
                </a:lnTo>
                <a:close/>
              </a:path>
              <a:path w="1173479" h="518160">
                <a:moveTo>
                  <a:pt x="1144524" y="41148"/>
                </a:moveTo>
                <a:lnTo>
                  <a:pt x="1135380" y="19812"/>
                </a:lnTo>
                <a:lnTo>
                  <a:pt x="1121533" y="38274"/>
                </a:lnTo>
                <a:lnTo>
                  <a:pt x="11445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176518" y="2961259"/>
            <a:ext cx="760730" cy="753110"/>
          </a:xfrm>
          <a:custGeom>
            <a:avLst/>
            <a:gdLst/>
            <a:ahLst/>
            <a:cxnLst/>
            <a:rect l="l" t="t" r="r" b="b"/>
            <a:pathLst>
              <a:path w="760729" h="753110">
                <a:moveTo>
                  <a:pt x="760476" y="394716"/>
                </a:moveTo>
                <a:lnTo>
                  <a:pt x="760476" y="356616"/>
                </a:lnTo>
                <a:lnTo>
                  <a:pt x="758952" y="336804"/>
                </a:lnTo>
                <a:lnTo>
                  <a:pt x="752856" y="300228"/>
                </a:lnTo>
                <a:lnTo>
                  <a:pt x="743712" y="263652"/>
                </a:lnTo>
                <a:lnTo>
                  <a:pt x="737616" y="246888"/>
                </a:lnTo>
                <a:lnTo>
                  <a:pt x="731520" y="228600"/>
                </a:lnTo>
                <a:lnTo>
                  <a:pt x="696468" y="166116"/>
                </a:lnTo>
                <a:lnTo>
                  <a:pt x="673608" y="135636"/>
                </a:lnTo>
                <a:lnTo>
                  <a:pt x="661416" y="123444"/>
                </a:lnTo>
                <a:lnTo>
                  <a:pt x="649224" y="109728"/>
                </a:lnTo>
                <a:lnTo>
                  <a:pt x="608076" y="74676"/>
                </a:lnTo>
                <a:lnTo>
                  <a:pt x="562356" y="44196"/>
                </a:lnTo>
                <a:lnTo>
                  <a:pt x="510540" y="22860"/>
                </a:lnTo>
                <a:lnTo>
                  <a:pt x="493776" y="16764"/>
                </a:lnTo>
                <a:lnTo>
                  <a:pt x="475488" y="10668"/>
                </a:lnTo>
                <a:lnTo>
                  <a:pt x="457200" y="7620"/>
                </a:lnTo>
                <a:lnTo>
                  <a:pt x="438912" y="3048"/>
                </a:lnTo>
                <a:lnTo>
                  <a:pt x="417576" y="1397"/>
                </a:lnTo>
                <a:lnTo>
                  <a:pt x="400812" y="0"/>
                </a:lnTo>
                <a:lnTo>
                  <a:pt x="361188" y="0"/>
                </a:lnTo>
                <a:lnTo>
                  <a:pt x="341376" y="1524"/>
                </a:lnTo>
                <a:lnTo>
                  <a:pt x="323088" y="4572"/>
                </a:lnTo>
                <a:lnTo>
                  <a:pt x="303276" y="7620"/>
                </a:lnTo>
                <a:lnTo>
                  <a:pt x="284988" y="10668"/>
                </a:lnTo>
                <a:lnTo>
                  <a:pt x="268224" y="16764"/>
                </a:lnTo>
                <a:lnTo>
                  <a:pt x="249936" y="22860"/>
                </a:lnTo>
                <a:lnTo>
                  <a:pt x="182880" y="54864"/>
                </a:lnTo>
                <a:lnTo>
                  <a:pt x="153924" y="74676"/>
                </a:lnTo>
                <a:lnTo>
                  <a:pt x="138684" y="85344"/>
                </a:lnTo>
                <a:lnTo>
                  <a:pt x="86868" y="137160"/>
                </a:lnTo>
                <a:lnTo>
                  <a:pt x="54864" y="181356"/>
                </a:lnTo>
                <a:lnTo>
                  <a:pt x="47244" y="196596"/>
                </a:lnTo>
                <a:lnTo>
                  <a:pt x="38100" y="213360"/>
                </a:lnTo>
                <a:lnTo>
                  <a:pt x="30480" y="230124"/>
                </a:lnTo>
                <a:lnTo>
                  <a:pt x="24384" y="246888"/>
                </a:lnTo>
                <a:lnTo>
                  <a:pt x="18288" y="265176"/>
                </a:lnTo>
                <a:lnTo>
                  <a:pt x="12192" y="281940"/>
                </a:lnTo>
                <a:lnTo>
                  <a:pt x="7620" y="300228"/>
                </a:lnTo>
                <a:lnTo>
                  <a:pt x="4572" y="320040"/>
                </a:lnTo>
                <a:lnTo>
                  <a:pt x="0" y="376428"/>
                </a:lnTo>
                <a:lnTo>
                  <a:pt x="4572" y="434340"/>
                </a:lnTo>
                <a:lnTo>
                  <a:pt x="9144" y="452628"/>
                </a:lnTo>
                <a:lnTo>
                  <a:pt x="12192" y="470916"/>
                </a:lnTo>
                <a:lnTo>
                  <a:pt x="18288" y="489204"/>
                </a:lnTo>
                <a:lnTo>
                  <a:pt x="25908" y="510159"/>
                </a:lnTo>
                <a:lnTo>
                  <a:pt x="25908" y="358140"/>
                </a:lnTo>
                <a:lnTo>
                  <a:pt x="27432" y="339852"/>
                </a:lnTo>
                <a:lnTo>
                  <a:pt x="30480" y="323088"/>
                </a:lnTo>
                <a:lnTo>
                  <a:pt x="33528" y="304800"/>
                </a:lnTo>
                <a:lnTo>
                  <a:pt x="36576" y="288036"/>
                </a:lnTo>
                <a:lnTo>
                  <a:pt x="42672" y="271272"/>
                </a:lnTo>
                <a:lnTo>
                  <a:pt x="47244" y="254508"/>
                </a:lnTo>
                <a:lnTo>
                  <a:pt x="53340" y="239268"/>
                </a:lnTo>
                <a:lnTo>
                  <a:pt x="77724" y="193548"/>
                </a:lnTo>
                <a:lnTo>
                  <a:pt x="106680" y="152400"/>
                </a:lnTo>
                <a:lnTo>
                  <a:pt x="118872" y="140208"/>
                </a:lnTo>
                <a:lnTo>
                  <a:pt x="129540" y="128016"/>
                </a:lnTo>
                <a:lnTo>
                  <a:pt x="169164" y="94488"/>
                </a:lnTo>
                <a:lnTo>
                  <a:pt x="211836" y="67056"/>
                </a:lnTo>
                <a:lnTo>
                  <a:pt x="259080" y="45720"/>
                </a:lnTo>
                <a:lnTo>
                  <a:pt x="275844" y="41148"/>
                </a:lnTo>
                <a:lnTo>
                  <a:pt x="292608" y="35052"/>
                </a:lnTo>
                <a:lnTo>
                  <a:pt x="309372" y="32004"/>
                </a:lnTo>
                <a:lnTo>
                  <a:pt x="327660" y="28956"/>
                </a:lnTo>
                <a:lnTo>
                  <a:pt x="344424" y="25908"/>
                </a:lnTo>
                <a:lnTo>
                  <a:pt x="362712" y="25908"/>
                </a:lnTo>
                <a:lnTo>
                  <a:pt x="381000" y="24384"/>
                </a:lnTo>
                <a:lnTo>
                  <a:pt x="435864" y="28956"/>
                </a:lnTo>
                <a:lnTo>
                  <a:pt x="452628" y="32004"/>
                </a:lnTo>
                <a:lnTo>
                  <a:pt x="502920" y="45720"/>
                </a:lnTo>
                <a:lnTo>
                  <a:pt x="519684" y="53340"/>
                </a:lnTo>
                <a:lnTo>
                  <a:pt x="534924" y="59436"/>
                </a:lnTo>
                <a:lnTo>
                  <a:pt x="592836" y="94488"/>
                </a:lnTo>
                <a:lnTo>
                  <a:pt x="632460" y="128016"/>
                </a:lnTo>
                <a:lnTo>
                  <a:pt x="643128" y="140208"/>
                </a:lnTo>
                <a:lnTo>
                  <a:pt x="655320" y="152400"/>
                </a:lnTo>
                <a:lnTo>
                  <a:pt x="665988" y="166116"/>
                </a:lnTo>
                <a:lnTo>
                  <a:pt x="675132" y="179832"/>
                </a:lnTo>
                <a:lnTo>
                  <a:pt x="684276" y="195072"/>
                </a:lnTo>
                <a:lnTo>
                  <a:pt x="693420" y="208788"/>
                </a:lnTo>
                <a:lnTo>
                  <a:pt x="714756" y="256032"/>
                </a:lnTo>
                <a:lnTo>
                  <a:pt x="728472" y="306324"/>
                </a:lnTo>
                <a:lnTo>
                  <a:pt x="734568" y="341376"/>
                </a:lnTo>
                <a:lnTo>
                  <a:pt x="734568" y="358140"/>
                </a:lnTo>
                <a:lnTo>
                  <a:pt x="736092" y="376428"/>
                </a:lnTo>
                <a:lnTo>
                  <a:pt x="736092" y="510159"/>
                </a:lnTo>
                <a:lnTo>
                  <a:pt x="737616" y="505968"/>
                </a:lnTo>
                <a:lnTo>
                  <a:pt x="743712" y="487680"/>
                </a:lnTo>
                <a:lnTo>
                  <a:pt x="749808" y="470916"/>
                </a:lnTo>
                <a:lnTo>
                  <a:pt x="752856" y="452628"/>
                </a:lnTo>
                <a:lnTo>
                  <a:pt x="757428" y="432816"/>
                </a:lnTo>
                <a:lnTo>
                  <a:pt x="760476" y="394716"/>
                </a:lnTo>
                <a:close/>
              </a:path>
              <a:path w="760729" h="753110">
                <a:moveTo>
                  <a:pt x="736092" y="510159"/>
                </a:moveTo>
                <a:lnTo>
                  <a:pt x="736092" y="376428"/>
                </a:lnTo>
                <a:lnTo>
                  <a:pt x="731520" y="429768"/>
                </a:lnTo>
                <a:lnTo>
                  <a:pt x="728472" y="448056"/>
                </a:lnTo>
                <a:lnTo>
                  <a:pt x="719328" y="481584"/>
                </a:lnTo>
                <a:lnTo>
                  <a:pt x="714756" y="496824"/>
                </a:lnTo>
                <a:lnTo>
                  <a:pt x="707136" y="513588"/>
                </a:lnTo>
                <a:lnTo>
                  <a:pt x="701040" y="528828"/>
                </a:lnTo>
                <a:lnTo>
                  <a:pt x="675132" y="573024"/>
                </a:lnTo>
                <a:lnTo>
                  <a:pt x="643128" y="612648"/>
                </a:lnTo>
                <a:lnTo>
                  <a:pt x="606552" y="647700"/>
                </a:lnTo>
                <a:lnTo>
                  <a:pt x="565404" y="676656"/>
                </a:lnTo>
                <a:lnTo>
                  <a:pt x="518160" y="701040"/>
                </a:lnTo>
                <a:lnTo>
                  <a:pt x="452628" y="720852"/>
                </a:lnTo>
                <a:lnTo>
                  <a:pt x="381000" y="728472"/>
                </a:lnTo>
                <a:lnTo>
                  <a:pt x="326136" y="723900"/>
                </a:lnTo>
                <a:lnTo>
                  <a:pt x="274320" y="711708"/>
                </a:lnTo>
                <a:lnTo>
                  <a:pt x="242316" y="699516"/>
                </a:lnTo>
                <a:lnTo>
                  <a:pt x="227076" y="693420"/>
                </a:lnTo>
                <a:lnTo>
                  <a:pt x="211836" y="685800"/>
                </a:lnTo>
                <a:lnTo>
                  <a:pt x="196596" y="676656"/>
                </a:lnTo>
                <a:lnTo>
                  <a:pt x="182880" y="667512"/>
                </a:lnTo>
                <a:lnTo>
                  <a:pt x="167640" y="658368"/>
                </a:lnTo>
                <a:lnTo>
                  <a:pt x="155448" y="647700"/>
                </a:lnTo>
                <a:lnTo>
                  <a:pt x="141732" y="637032"/>
                </a:lnTo>
                <a:lnTo>
                  <a:pt x="117348" y="612648"/>
                </a:lnTo>
                <a:lnTo>
                  <a:pt x="106680" y="598932"/>
                </a:lnTo>
                <a:lnTo>
                  <a:pt x="96012" y="586740"/>
                </a:lnTo>
                <a:lnTo>
                  <a:pt x="86868" y="573024"/>
                </a:lnTo>
                <a:lnTo>
                  <a:pt x="77724" y="557784"/>
                </a:lnTo>
                <a:lnTo>
                  <a:pt x="68580" y="544068"/>
                </a:lnTo>
                <a:lnTo>
                  <a:pt x="53340" y="513588"/>
                </a:lnTo>
                <a:lnTo>
                  <a:pt x="36576" y="463296"/>
                </a:lnTo>
                <a:lnTo>
                  <a:pt x="27432" y="411480"/>
                </a:lnTo>
                <a:lnTo>
                  <a:pt x="25908" y="394716"/>
                </a:lnTo>
                <a:lnTo>
                  <a:pt x="25908" y="510159"/>
                </a:lnTo>
                <a:lnTo>
                  <a:pt x="47244" y="556260"/>
                </a:lnTo>
                <a:lnTo>
                  <a:pt x="76200" y="601980"/>
                </a:lnTo>
                <a:lnTo>
                  <a:pt x="88392" y="615696"/>
                </a:lnTo>
                <a:lnTo>
                  <a:pt x="99060" y="629412"/>
                </a:lnTo>
                <a:lnTo>
                  <a:pt x="138684" y="667512"/>
                </a:lnTo>
                <a:lnTo>
                  <a:pt x="184404" y="699516"/>
                </a:lnTo>
                <a:lnTo>
                  <a:pt x="233172" y="723900"/>
                </a:lnTo>
                <a:lnTo>
                  <a:pt x="286512" y="742188"/>
                </a:lnTo>
                <a:lnTo>
                  <a:pt x="342900" y="751332"/>
                </a:lnTo>
                <a:lnTo>
                  <a:pt x="361188" y="752856"/>
                </a:lnTo>
                <a:lnTo>
                  <a:pt x="400812" y="752856"/>
                </a:lnTo>
                <a:lnTo>
                  <a:pt x="457200" y="745236"/>
                </a:lnTo>
                <a:lnTo>
                  <a:pt x="512064" y="729996"/>
                </a:lnTo>
                <a:lnTo>
                  <a:pt x="562356" y="707136"/>
                </a:lnTo>
                <a:lnTo>
                  <a:pt x="577596" y="697992"/>
                </a:lnTo>
                <a:lnTo>
                  <a:pt x="594360" y="688848"/>
                </a:lnTo>
                <a:lnTo>
                  <a:pt x="608076" y="678180"/>
                </a:lnTo>
                <a:lnTo>
                  <a:pt x="623316" y="667512"/>
                </a:lnTo>
                <a:lnTo>
                  <a:pt x="637032" y="655320"/>
                </a:lnTo>
                <a:lnTo>
                  <a:pt x="662940" y="629412"/>
                </a:lnTo>
                <a:lnTo>
                  <a:pt x="673608" y="615696"/>
                </a:lnTo>
                <a:lnTo>
                  <a:pt x="685800" y="601980"/>
                </a:lnTo>
                <a:lnTo>
                  <a:pt x="696468" y="586740"/>
                </a:lnTo>
                <a:lnTo>
                  <a:pt x="714756" y="556260"/>
                </a:lnTo>
                <a:lnTo>
                  <a:pt x="723900" y="539496"/>
                </a:lnTo>
                <a:lnTo>
                  <a:pt x="731520" y="522732"/>
                </a:lnTo>
                <a:lnTo>
                  <a:pt x="736092" y="510159"/>
                </a:lnTo>
                <a:close/>
              </a:path>
            </a:pathLst>
          </a:custGeom>
          <a:solidFill>
            <a:srgbClr val="F795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370322" y="3337687"/>
            <a:ext cx="820419" cy="502920"/>
          </a:xfrm>
          <a:custGeom>
            <a:avLst/>
            <a:gdLst/>
            <a:ahLst/>
            <a:cxnLst/>
            <a:rect l="l" t="t" r="r" b="b"/>
            <a:pathLst>
              <a:path w="820420" h="502919">
                <a:moveTo>
                  <a:pt x="771147" y="29331"/>
                </a:moveTo>
                <a:lnTo>
                  <a:pt x="743654" y="29754"/>
                </a:lnTo>
                <a:lnTo>
                  <a:pt x="0" y="478536"/>
                </a:lnTo>
                <a:lnTo>
                  <a:pt x="15240" y="502920"/>
                </a:lnTo>
                <a:lnTo>
                  <a:pt x="756362" y="55666"/>
                </a:lnTo>
                <a:lnTo>
                  <a:pt x="771147" y="29331"/>
                </a:lnTo>
                <a:close/>
              </a:path>
              <a:path w="820420" h="502919">
                <a:moveTo>
                  <a:pt x="819912" y="0"/>
                </a:moveTo>
                <a:lnTo>
                  <a:pt x="696468" y="1524"/>
                </a:lnTo>
                <a:lnTo>
                  <a:pt x="687324" y="1524"/>
                </a:lnTo>
                <a:lnTo>
                  <a:pt x="681228" y="9144"/>
                </a:lnTo>
                <a:lnTo>
                  <a:pt x="681228" y="24384"/>
                </a:lnTo>
                <a:lnTo>
                  <a:pt x="688848" y="30480"/>
                </a:lnTo>
                <a:lnTo>
                  <a:pt x="696468" y="30480"/>
                </a:lnTo>
                <a:lnTo>
                  <a:pt x="743654" y="29754"/>
                </a:lnTo>
                <a:lnTo>
                  <a:pt x="787908" y="3048"/>
                </a:lnTo>
                <a:lnTo>
                  <a:pt x="803148" y="27432"/>
                </a:lnTo>
                <a:lnTo>
                  <a:pt x="803148" y="30519"/>
                </a:lnTo>
                <a:lnTo>
                  <a:pt x="819912" y="0"/>
                </a:lnTo>
                <a:close/>
              </a:path>
              <a:path w="820420" h="502919">
                <a:moveTo>
                  <a:pt x="803148" y="30519"/>
                </a:moveTo>
                <a:lnTo>
                  <a:pt x="803148" y="27432"/>
                </a:lnTo>
                <a:lnTo>
                  <a:pt x="756362" y="55666"/>
                </a:lnTo>
                <a:lnTo>
                  <a:pt x="734568" y="94488"/>
                </a:lnTo>
                <a:lnTo>
                  <a:pt x="731520" y="102108"/>
                </a:lnTo>
                <a:lnTo>
                  <a:pt x="734568" y="109728"/>
                </a:lnTo>
                <a:lnTo>
                  <a:pt x="740664" y="114300"/>
                </a:lnTo>
                <a:lnTo>
                  <a:pt x="748284" y="117348"/>
                </a:lnTo>
                <a:lnTo>
                  <a:pt x="755904" y="115824"/>
                </a:lnTo>
                <a:lnTo>
                  <a:pt x="760476" y="108204"/>
                </a:lnTo>
                <a:lnTo>
                  <a:pt x="803148" y="30519"/>
                </a:lnTo>
                <a:close/>
              </a:path>
              <a:path w="820420" h="502919">
                <a:moveTo>
                  <a:pt x="803148" y="27432"/>
                </a:moveTo>
                <a:lnTo>
                  <a:pt x="787908" y="3048"/>
                </a:lnTo>
                <a:lnTo>
                  <a:pt x="743654" y="29754"/>
                </a:lnTo>
                <a:lnTo>
                  <a:pt x="771147" y="29331"/>
                </a:lnTo>
                <a:lnTo>
                  <a:pt x="783336" y="7620"/>
                </a:lnTo>
                <a:lnTo>
                  <a:pt x="795528" y="28956"/>
                </a:lnTo>
                <a:lnTo>
                  <a:pt x="795528" y="32030"/>
                </a:lnTo>
                <a:lnTo>
                  <a:pt x="803148" y="27432"/>
                </a:lnTo>
                <a:close/>
              </a:path>
              <a:path w="820420" h="502919">
                <a:moveTo>
                  <a:pt x="795528" y="32030"/>
                </a:moveTo>
                <a:lnTo>
                  <a:pt x="795528" y="28956"/>
                </a:lnTo>
                <a:lnTo>
                  <a:pt x="771147" y="29331"/>
                </a:lnTo>
                <a:lnTo>
                  <a:pt x="756362" y="55666"/>
                </a:lnTo>
                <a:lnTo>
                  <a:pt x="795528" y="32030"/>
                </a:lnTo>
                <a:close/>
              </a:path>
              <a:path w="820420" h="502919">
                <a:moveTo>
                  <a:pt x="795528" y="28956"/>
                </a:moveTo>
                <a:lnTo>
                  <a:pt x="783336" y="7620"/>
                </a:lnTo>
                <a:lnTo>
                  <a:pt x="771147" y="29331"/>
                </a:lnTo>
                <a:lnTo>
                  <a:pt x="79552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924801" y="3270631"/>
            <a:ext cx="690880" cy="132715"/>
          </a:xfrm>
          <a:custGeom>
            <a:avLst/>
            <a:gdLst/>
            <a:ahLst/>
            <a:cxnLst/>
            <a:rect l="l" t="t" r="r" b="b"/>
            <a:pathLst>
              <a:path w="690879" h="132714">
                <a:moveTo>
                  <a:pt x="633106" y="67056"/>
                </a:moveTo>
                <a:lnTo>
                  <a:pt x="609830" y="53340"/>
                </a:lnTo>
                <a:lnTo>
                  <a:pt x="0" y="53340"/>
                </a:lnTo>
                <a:lnTo>
                  <a:pt x="0" y="80772"/>
                </a:lnTo>
                <a:lnTo>
                  <a:pt x="609830" y="80772"/>
                </a:lnTo>
                <a:lnTo>
                  <a:pt x="633106" y="67056"/>
                </a:lnTo>
                <a:close/>
              </a:path>
              <a:path w="690879" h="132714">
                <a:moveTo>
                  <a:pt x="690372" y="67056"/>
                </a:moveTo>
                <a:lnTo>
                  <a:pt x="583692" y="4572"/>
                </a:lnTo>
                <a:lnTo>
                  <a:pt x="576072" y="0"/>
                </a:lnTo>
                <a:lnTo>
                  <a:pt x="566928" y="3048"/>
                </a:lnTo>
                <a:lnTo>
                  <a:pt x="563880" y="9144"/>
                </a:lnTo>
                <a:lnTo>
                  <a:pt x="559308" y="16764"/>
                </a:lnTo>
                <a:lnTo>
                  <a:pt x="562356" y="25908"/>
                </a:lnTo>
                <a:lnTo>
                  <a:pt x="568452" y="28956"/>
                </a:lnTo>
                <a:lnTo>
                  <a:pt x="609830" y="53340"/>
                </a:lnTo>
                <a:lnTo>
                  <a:pt x="661416" y="53340"/>
                </a:lnTo>
                <a:lnTo>
                  <a:pt x="661416" y="84015"/>
                </a:lnTo>
                <a:lnTo>
                  <a:pt x="690372" y="67056"/>
                </a:lnTo>
                <a:close/>
              </a:path>
              <a:path w="690879" h="132714">
                <a:moveTo>
                  <a:pt x="661416" y="84015"/>
                </a:moveTo>
                <a:lnTo>
                  <a:pt x="661416" y="80772"/>
                </a:lnTo>
                <a:lnTo>
                  <a:pt x="609830" y="80772"/>
                </a:lnTo>
                <a:lnTo>
                  <a:pt x="568452" y="105156"/>
                </a:lnTo>
                <a:lnTo>
                  <a:pt x="562356" y="108204"/>
                </a:lnTo>
                <a:lnTo>
                  <a:pt x="559308" y="117348"/>
                </a:lnTo>
                <a:lnTo>
                  <a:pt x="563880" y="123444"/>
                </a:lnTo>
                <a:lnTo>
                  <a:pt x="566928" y="131064"/>
                </a:lnTo>
                <a:lnTo>
                  <a:pt x="576072" y="132588"/>
                </a:lnTo>
                <a:lnTo>
                  <a:pt x="583692" y="129540"/>
                </a:lnTo>
                <a:lnTo>
                  <a:pt x="661416" y="84015"/>
                </a:lnTo>
                <a:close/>
              </a:path>
              <a:path w="690879" h="132714">
                <a:moveTo>
                  <a:pt x="661416" y="80772"/>
                </a:moveTo>
                <a:lnTo>
                  <a:pt x="661416" y="53340"/>
                </a:lnTo>
                <a:lnTo>
                  <a:pt x="609830" y="53340"/>
                </a:lnTo>
                <a:lnTo>
                  <a:pt x="633106" y="67056"/>
                </a:lnTo>
                <a:lnTo>
                  <a:pt x="653796" y="54864"/>
                </a:lnTo>
                <a:lnTo>
                  <a:pt x="653796" y="80772"/>
                </a:lnTo>
                <a:lnTo>
                  <a:pt x="661416" y="80772"/>
                </a:lnTo>
                <a:close/>
              </a:path>
              <a:path w="690879" h="132714">
                <a:moveTo>
                  <a:pt x="653796" y="80772"/>
                </a:moveTo>
                <a:lnTo>
                  <a:pt x="653796" y="79248"/>
                </a:lnTo>
                <a:lnTo>
                  <a:pt x="633106" y="67056"/>
                </a:lnTo>
                <a:lnTo>
                  <a:pt x="609830" y="80772"/>
                </a:lnTo>
                <a:lnTo>
                  <a:pt x="653796" y="80772"/>
                </a:lnTo>
                <a:close/>
              </a:path>
              <a:path w="690879" h="132714">
                <a:moveTo>
                  <a:pt x="653796" y="79248"/>
                </a:moveTo>
                <a:lnTo>
                  <a:pt x="653796" y="54864"/>
                </a:lnTo>
                <a:lnTo>
                  <a:pt x="633106" y="67056"/>
                </a:lnTo>
                <a:lnTo>
                  <a:pt x="653796" y="79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6232525" y="4815205"/>
            <a:ext cx="8813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第四层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6780" y="1360170"/>
            <a:ext cx="1762125" cy="1266825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234058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sz="2400" spc="35" dirty="0">
                <a:solidFill>
                  <a:srgbClr val="000000"/>
                </a:solidFill>
              </a:rPr>
              <a:t>AND</a:t>
            </a:r>
            <a:endParaRPr lang="en-US" sz="2400" spc="35" dirty="0">
              <a:solidFill>
                <a:srgbClr val="00000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228" y="1827009"/>
            <a:ext cx="1529816" cy="25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0122" y="2213704"/>
            <a:ext cx="1701607" cy="23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0137" y="2802763"/>
            <a:ext cx="2714250" cy="190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8633" y="3011163"/>
            <a:ext cx="237743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6361" y="3729355"/>
            <a:ext cx="0" cy="1598930"/>
          </a:xfrm>
          <a:custGeom>
            <a:avLst/>
            <a:gdLst/>
            <a:ahLst/>
            <a:cxnLst/>
            <a:rect l="l" t="t" r="r" b="b"/>
            <a:pathLst>
              <a:path h="1598929">
                <a:moveTo>
                  <a:pt x="0" y="0"/>
                </a:moveTo>
                <a:lnTo>
                  <a:pt x="0" y="159867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48200" y="4078351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100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67551" y="4078351"/>
          <a:ext cx="1221740" cy="124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870"/>
                <a:gridCol w="610870"/>
              </a:tblGrid>
              <a:tr h="337820">
                <a:tc>
                  <a:txBody>
                    <a:bodyPr/>
                    <a:lstStyle/>
                    <a:p>
                      <a:pPr marL="31750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311785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83210">
                <a:tc>
                  <a:txBody>
                    <a:bodyPr/>
                    <a:lstStyle/>
                    <a:p>
                      <a:pPr marL="31750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</a:pPr>
                      <a:r>
                        <a:rPr sz="20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040999" y="3838710"/>
            <a:ext cx="267485" cy="18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51400" y="3821946"/>
            <a:ext cx="275126" cy="184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810" y="1052195"/>
            <a:ext cx="96520" cy="1756410"/>
          </a:xfrm>
          <a:custGeom>
            <a:avLst/>
            <a:gdLst/>
            <a:ahLst/>
            <a:cxnLst/>
            <a:rect l="l" t="t" r="r" b="b"/>
            <a:pathLst>
              <a:path w="111759" h="1997075">
                <a:moveTo>
                  <a:pt x="111252" y="94488"/>
                </a:moveTo>
                <a:lnTo>
                  <a:pt x="108204" y="91440"/>
                </a:lnTo>
                <a:lnTo>
                  <a:pt x="54864" y="0"/>
                </a:lnTo>
                <a:lnTo>
                  <a:pt x="3048" y="91440"/>
                </a:lnTo>
                <a:lnTo>
                  <a:pt x="0" y="94488"/>
                </a:lnTo>
                <a:lnTo>
                  <a:pt x="1524" y="100584"/>
                </a:lnTo>
                <a:lnTo>
                  <a:pt x="10668" y="106680"/>
                </a:lnTo>
                <a:lnTo>
                  <a:pt x="16764" y="105156"/>
                </a:lnTo>
                <a:lnTo>
                  <a:pt x="19812" y="100584"/>
                </a:lnTo>
                <a:lnTo>
                  <a:pt x="45720" y="55915"/>
                </a:lnTo>
                <a:lnTo>
                  <a:pt x="45720" y="19812"/>
                </a:lnTo>
                <a:lnTo>
                  <a:pt x="65532" y="19812"/>
                </a:lnTo>
                <a:lnTo>
                  <a:pt x="65532" y="55915"/>
                </a:lnTo>
                <a:lnTo>
                  <a:pt x="91440" y="100584"/>
                </a:lnTo>
                <a:lnTo>
                  <a:pt x="94488" y="105156"/>
                </a:lnTo>
                <a:lnTo>
                  <a:pt x="100584" y="106680"/>
                </a:lnTo>
                <a:lnTo>
                  <a:pt x="109728" y="100584"/>
                </a:lnTo>
                <a:lnTo>
                  <a:pt x="111252" y="94488"/>
                </a:lnTo>
                <a:close/>
              </a:path>
              <a:path w="111759" h="1997075">
                <a:moveTo>
                  <a:pt x="65532" y="55915"/>
                </a:moveTo>
                <a:lnTo>
                  <a:pt x="65532" y="19812"/>
                </a:lnTo>
                <a:lnTo>
                  <a:pt x="45720" y="19812"/>
                </a:lnTo>
                <a:lnTo>
                  <a:pt x="45720" y="55915"/>
                </a:lnTo>
                <a:lnTo>
                  <a:pt x="47244" y="53287"/>
                </a:lnTo>
                <a:lnTo>
                  <a:pt x="47244" y="24384"/>
                </a:lnTo>
                <a:lnTo>
                  <a:pt x="64008" y="24384"/>
                </a:lnTo>
                <a:lnTo>
                  <a:pt x="64008" y="53287"/>
                </a:lnTo>
                <a:lnTo>
                  <a:pt x="65532" y="55915"/>
                </a:lnTo>
                <a:close/>
              </a:path>
              <a:path w="111759" h="1997075">
                <a:moveTo>
                  <a:pt x="65532" y="1996446"/>
                </a:moveTo>
                <a:lnTo>
                  <a:pt x="65532" y="55915"/>
                </a:lnTo>
                <a:lnTo>
                  <a:pt x="55626" y="38835"/>
                </a:lnTo>
                <a:lnTo>
                  <a:pt x="45720" y="55915"/>
                </a:lnTo>
                <a:lnTo>
                  <a:pt x="45720" y="1996446"/>
                </a:lnTo>
                <a:lnTo>
                  <a:pt x="65532" y="1996446"/>
                </a:lnTo>
                <a:close/>
              </a:path>
              <a:path w="111759" h="1997075">
                <a:moveTo>
                  <a:pt x="64008" y="24384"/>
                </a:moveTo>
                <a:lnTo>
                  <a:pt x="47244" y="24384"/>
                </a:lnTo>
                <a:lnTo>
                  <a:pt x="55626" y="38835"/>
                </a:lnTo>
                <a:lnTo>
                  <a:pt x="64008" y="24384"/>
                </a:lnTo>
                <a:close/>
              </a:path>
              <a:path w="111759" h="1997075">
                <a:moveTo>
                  <a:pt x="55626" y="38835"/>
                </a:moveTo>
                <a:lnTo>
                  <a:pt x="47244" y="24384"/>
                </a:lnTo>
                <a:lnTo>
                  <a:pt x="47244" y="53287"/>
                </a:lnTo>
                <a:lnTo>
                  <a:pt x="55626" y="38835"/>
                </a:lnTo>
                <a:close/>
              </a:path>
              <a:path w="111759" h="1997075">
                <a:moveTo>
                  <a:pt x="64008" y="53287"/>
                </a:moveTo>
                <a:lnTo>
                  <a:pt x="64008" y="24384"/>
                </a:lnTo>
                <a:lnTo>
                  <a:pt x="55626" y="38835"/>
                </a:lnTo>
                <a:lnTo>
                  <a:pt x="64008" y="5328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5800090" y="2599690"/>
            <a:ext cx="2438400" cy="76200"/>
          </a:xfrm>
          <a:custGeom>
            <a:avLst/>
            <a:gdLst/>
            <a:ahLst/>
            <a:cxnLst/>
            <a:rect l="l" t="t" r="r" b="b"/>
            <a:pathLst>
              <a:path w="4029709" h="111760">
                <a:moveTo>
                  <a:pt x="3990620" y="55626"/>
                </a:moveTo>
                <a:lnTo>
                  <a:pt x="3973541" y="45720"/>
                </a:lnTo>
                <a:lnTo>
                  <a:pt x="0" y="45720"/>
                </a:lnTo>
                <a:lnTo>
                  <a:pt x="0" y="65532"/>
                </a:lnTo>
                <a:lnTo>
                  <a:pt x="3973541" y="65532"/>
                </a:lnTo>
                <a:lnTo>
                  <a:pt x="3990620" y="55626"/>
                </a:lnTo>
                <a:close/>
              </a:path>
              <a:path w="4029709" h="111760">
                <a:moveTo>
                  <a:pt x="4029456" y="54864"/>
                </a:moveTo>
                <a:lnTo>
                  <a:pt x="3938016" y="3048"/>
                </a:lnTo>
                <a:lnTo>
                  <a:pt x="3933444" y="0"/>
                </a:lnTo>
                <a:lnTo>
                  <a:pt x="3927348" y="1524"/>
                </a:lnTo>
                <a:lnTo>
                  <a:pt x="3925824" y="6096"/>
                </a:lnTo>
                <a:lnTo>
                  <a:pt x="3922776" y="10668"/>
                </a:lnTo>
                <a:lnTo>
                  <a:pt x="3924300" y="16764"/>
                </a:lnTo>
                <a:lnTo>
                  <a:pt x="3928872" y="19812"/>
                </a:lnTo>
                <a:lnTo>
                  <a:pt x="3973541" y="45720"/>
                </a:lnTo>
                <a:lnTo>
                  <a:pt x="4009644" y="45720"/>
                </a:lnTo>
                <a:lnTo>
                  <a:pt x="4009644" y="66421"/>
                </a:lnTo>
                <a:lnTo>
                  <a:pt x="4029456" y="54864"/>
                </a:lnTo>
                <a:close/>
              </a:path>
              <a:path w="4029709" h="111760">
                <a:moveTo>
                  <a:pt x="4009644" y="66421"/>
                </a:moveTo>
                <a:lnTo>
                  <a:pt x="4009644" y="65532"/>
                </a:lnTo>
                <a:lnTo>
                  <a:pt x="3973541" y="65532"/>
                </a:lnTo>
                <a:lnTo>
                  <a:pt x="3928872" y="91440"/>
                </a:lnTo>
                <a:lnTo>
                  <a:pt x="3924300" y="94488"/>
                </a:lnTo>
                <a:lnTo>
                  <a:pt x="3922776" y="100584"/>
                </a:lnTo>
                <a:lnTo>
                  <a:pt x="3925824" y="105156"/>
                </a:lnTo>
                <a:lnTo>
                  <a:pt x="3927348" y="109728"/>
                </a:lnTo>
                <a:lnTo>
                  <a:pt x="3933444" y="111252"/>
                </a:lnTo>
                <a:lnTo>
                  <a:pt x="3938016" y="108204"/>
                </a:lnTo>
                <a:lnTo>
                  <a:pt x="4009644" y="66421"/>
                </a:lnTo>
                <a:close/>
              </a:path>
              <a:path w="4029709" h="111760">
                <a:moveTo>
                  <a:pt x="4009644" y="65532"/>
                </a:moveTo>
                <a:lnTo>
                  <a:pt x="4009644" y="45720"/>
                </a:lnTo>
                <a:lnTo>
                  <a:pt x="3973541" y="45720"/>
                </a:lnTo>
                <a:lnTo>
                  <a:pt x="3990620" y="55626"/>
                </a:lnTo>
                <a:lnTo>
                  <a:pt x="4005072" y="47244"/>
                </a:lnTo>
                <a:lnTo>
                  <a:pt x="4005072" y="65532"/>
                </a:lnTo>
                <a:lnTo>
                  <a:pt x="4009644" y="65532"/>
                </a:lnTo>
                <a:close/>
              </a:path>
              <a:path w="4029709" h="111760">
                <a:moveTo>
                  <a:pt x="4005072" y="65532"/>
                </a:moveTo>
                <a:lnTo>
                  <a:pt x="4005072" y="64008"/>
                </a:lnTo>
                <a:lnTo>
                  <a:pt x="3990620" y="55626"/>
                </a:lnTo>
                <a:lnTo>
                  <a:pt x="3973541" y="65532"/>
                </a:lnTo>
                <a:lnTo>
                  <a:pt x="4005072" y="65532"/>
                </a:lnTo>
                <a:close/>
              </a:path>
              <a:path w="4029709" h="111760">
                <a:moveTo>
                  <a:pt x="4005072" y="64008"/>
                </a:moveTo>
                <a:lnTo>
                  <a:pt x="4005072" y="47244"/>
                </a:lnTo>
                <a:lnTo>
                  <a:pt x="3990620" y="55626"/>
                </a:lnTo>
                <a:lnTo>
                  <a:pt x="4005072" y="6400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7791185" y="1604401"/>
            <a:ext cx="301010" cy="1805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3199991" y="3602471"/>
            <a:ext cx="695352" cy="2884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 txBox="1"/>
          <p:nvPr/>
        </p:nvSpPr>
        <p:spPr>
          <a:xfrm>
            <a:off x="6613525" y="1207770"/>
            <a:ext cx="521335" cy="25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.</a:t>
            </a:r>
            <a:r>
              <a:rPr sz="1600" dirty="0">
                <a:latin typeface="Calibri" panose="020F0502020204030204"/>
                <a:cs typeface="Calibri" panose="020F0502020204030204"/>
              </a:rPr>
              <a:t>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2443" y="3671443"/>
            <a:ext cx="233172" cy="2103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8633" y="4375530"/>
            <a:ext cx="237743" cy="2103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31150" y="3725920"/>
            <a:ext cx="737311" cy="305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23" name="直接连接符 22"/>
          <p:cNvCxnSpPr/>
          <p:nvPr/>
        </p:nvCxnSpPr>
        <p:spPr>
          <a:xfrm>
            <a:off x="6050915" y="1454785"/>
            <a:ext cx="2066925" cy="0"/>
          </a:xfrm>
          <a:prstGeom prst="line">
            <a:avLst/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1089660" y="29876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089660" y="343281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1089660" y="385381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244715" y="4047490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g(-30)</a:t>
            </a:r>
            <a:r>
              <a:rPr lang="en-US" altLang="zh-CN">
                <a:latin typeface="Arial" panose="020B0604020202020204" pitchFamily="34" charset="0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206615" y="437578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206615" y="465772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g(-10)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206615" y="4954905"/>
            <a:ext cx="1254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g(10) </a:t>
            </a:r>
            <a:r>
              <a:rPr lang="en-US" altLang="zh-CN">
                <a:latin typeface="Arial" panose="020B0604020202020204" pitchFamily="34" charset="0"/>
                <a:sym typeface="+mn-ea"/>
              </a:rPr>
              <a:t>≈1</a:t>
            </a:r>
            <a:endParaRPr lang="zh-CN" altLang="en-US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7292340" y="5692140"/>
          <a:ext cx="382270" cy="5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3" imgW="165100" imgH="215900" progId="Equation.KSEE3">
                  <p:embed/>
                </p:oleObj>
              </mc:Choice>
              <mc:Fallback>
                <p:oleObj name="" r:id="rId13" imgW="165100" imgH="215900" progId="Equation.KSEE3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2340" y="5692140"/>
                        <a:ext cx="382270" cy="5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101715" y="5725160"/>
            <a:ext cx="457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Arial" panose="020B0604020202020204" pitchFamily="34" charset="0"/>
              </a:rPr>
              <a:t>≈  </a:t>
            </a:r>
            <a:r>
              <a:rPr lang="en-US" altLang="zh-CN">
                <a:latin typeface="Arial" panose="020B0604020202020204" pitchFamily="34" charset="0"/>
              </a:rPr>
              <a:t>    </a:t>
            </a:r>
            <a:endParaRPr lang="en-US" altLang="zh-CN"/>
          </a:p>
        </p:txBody>
      </p:sp>
      <p:graphicFrame>
        <p:nvGraphicFramePr>
          <p:cNvPr id="15" name="对象 -2147482622"/>
          <p:cNvGraphicFramePr>
            <a:graphicFrameLocks noChangeAspect="1"/>
          </p:cNvGraphicFramePr>
          <p:nvPr/>
        </p:nvGraphicFramePr>
        <p:xfrm>
          <a:off x="5240655" y="5662295"/>
          <a:ext cx="958850" cy="556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5" imgW="393700" imgH="228600" progId="Equation.KSEE3">
                  <p:embed/>
                </p:oleObj>
              </mc:Choice>
              <mc:Fallback>
                <p:oleObj name="" r:id="rId15" imgW="393700" imgH="228600" progId="Equation.KSEE3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0655" y="5662295"/>
                        <a:ext cx="958850" cy="556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6395403" y="5677535"/>
          <a:ext cx="371475" cy="52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152400" imgH="215900" progId="Equation.KSEE3">
                  <p:embed/>
                </p:oleObj>
              </mc:Choice>
              <mc:Fallback>
                <p:oleObj name="" r:id="rId17" imgW="152400" imgH="215900" progId="Equation.KSEE3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5403" y="5677535"/>
                        <a:ext cx="371475" cy="5257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6696075" y="5796915"/>
            <a:ext cx="68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AND</a:t>
            </a:r>
            <a:endParaRPr lang="en-US" altLang="zh-CN"/>
          </a:p>
        </p:txBody>
      </p:sp>
      <p:sp>
        <p:nvSpPr>
          <p:cNvPr id="41" name="object 2"/>
          <p:cNvSpPr txBox="1">
            <a:spLocks noGrp="1"/>
          </p:cNvSpPr>
          <p:nvPr/>
        </p:nvSpPr>
        <p:spPr>
          <a:xfrm>
            <a:off x="444753" y="5307583"/>
            <a:ext cx="275844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简单实例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OR</a:t>
            </a:r>
            <a:endParaRPr lang="en-US" sz="2400" spc="-105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69845" y="5099685"/>
            <a:ext cx="577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  <a:p>
            <a:r>
              <a:rPr lang="en-US" altLang="zh-CN"/>
              <a:t>20</a:t>
            </a:r>
            <a:endParaRPr lang="en-US" altLang="zh-CN"/>
          </a:p>
        </p:txBody>
      </p:sp>
      <p:sp>
        <p:nvSpPr>
          <p:cNvPr id="43" name="左中括号 42"/>
          <p:cNvSpPr/>
          <p:nvPr/>
        </p:nvSpPr>
        <p:spPr>
          <a:xfrm>
            <a:off x="2480310" y="5300980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左中括号 44"/>
          <p:cNvSpPr/>
          <p:nvPr/>
        </p:nvSpPr>
        <p:spPr>
          <a:xfrm rot="10800000">
            <a:off x="3028315" y="5292725"/>
            <a:ext cx="75565" cy="575945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1035932" y="937133"/>
            <a:ext cx="6462148" cy="1905000"/>
            <a:chOff x="1631" y="1702"/>
            <a:chExt cx="10177" cy="3000"/>
          </a:xfrm>
        </p:grpSpPr>
        <p:sp>
          <p:nvSpPr>
            <p:cNvPr id="5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文本框 23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33" y="2694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33" y="3357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41" name="object 2"/>
            <p:cNvSpPr txBox="1">
              <a:spLocks noGrp="1"/>
            </p:cNvSpPr>
            <p:nvPr/>
          </p:nvSpPr>
          <p:spPr>
            <a:xfrm>
              <a:off x="9622" y="2814"/>
              <a:ext cx="2186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 </a:t>
              </a:r>
              <a:r>
                <a:rPr lang="en-US" sz="2400" spc="-105" dirty="0">
                  <a:solidFill>
                    <a:srgbClr val="000000"/>
                  </a:solidFill>
                </a:rPr>
                <a:t>OR 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endParaRPr lang="en-US" sz="2400" spc="-105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>
            <a:xfrm>
              <a:off x="7377" y="3188"/>
              <a:ext cx="2076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bject 6"/>
          <p:cNvSpPr/>
          <p:nvPr/>
        </p:nvSpPr>
        <p:spPr>
          <a:xfrm>
            <a:off x="1194435" y="3192145"/>
            <a:ext cx="237490" cy="160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6"/>
          <p:cNvSpPr/>
          <p:nvPr/>
        </p:nvSpPr>
        <p:spPr>
          <a:xfrm>
            <a:off x="3845560" y="3568065"/>
            <a:ext cx="695325" cy="28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25"/>
          <p:cNvSpPr/>
          <p:nvPr/>
        </p:nvSpPr>
        <p:spPr>
          <a:xfrm>
            <a:off x="1198245" y="3852545"/>
            <a:ext cx="233045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文本框 14"/>
          <p:cNvSpPr txBox="1"/>
          <p:nvPr/>
        </p:nvSpPr>
        <p:spPr>
          <a:xfrm>
            <a:off x="3845560" y="2644140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735455" y="3038475"/>
            <a:ext cx="53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10</a:t>
            </a:r>
            <a:endParaRPr lang="en-US" altLang="zh-CN"/>
          </a:p>
        </p:txBody>
      </p:sp>
      <p:sp>
        <p:nvSpPr>
          <p:cNvPr id="19" name="object 2"/>
          <p:cNvSpPr txBox="1">
            <a:spLocks noGrp="1"/>
          </p:cNvSpPr>
          <p:nvPr/>
        </p:nvSpPr>
        <p:spPr>
          <a:xfrm>
            <a:off x="6109970" y="3474720"/>
            <a:ext cx="13874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0000"/>
                </a:solidFill>
              </a:rPr>
              <a:t> </a:t>
            </a:r>
            <a:r>
              <a:rPr lang="en-US" sz="2400" spc="-105" dirty="0">
                <a:solidFill>
                  <a:srgbClr val="000000"/>
                </a:solidFill>
              </a:rPr>
              <a:t>NOT x</a:t>
            </a:r>
            <a:r>
              <a:rPr lang="en-US" sz="2400" spc="-105" baseline="-25000" dirty="0">
                <a:solidFill>
                  <a:srgbClr val="000000"/>
                </a:solidFill>
              </a:rPr>
              <a:t>1</a:t>
            </a:r>
            <a:endParaRPr lang="en-US" sz="2400" spc="-105" baseline="-25000" dirty="0">
              <a:solidFill>
                <a:srgbClr val="00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684395" y="3712210"/>
            <a:ext cx="1370965" cy="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22" name="组合 21"/>
          <p:cNvGrpSpPr/>
          <p:nvPr/>
        </p:nvGrpSpPr>
        <p:grpSpPr>
          <a:xfrm>
            <a:off x="1035685" y="4284980"/>
            <a:ext cx="7732395" cy="1905000"/>
            <a:chOff x="1631" y="1702"/>
            <a:chExt cx="12177" cy="3000"/>
          </a:xfrm>
        </p:grpSpPr>
        <p:sp>
          <p:nvSpPr>
            <p:cNvPr id="23" name="object 5"/>
            <p:cNvSpPr/>
            <p:nvPr/>
          </p:nvSpPr>
          <p:spPr>
            <a:xfrm>
              <a:off x="1631" y="1702"/>
              <a:ext cx="4274" cy="3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6"/>
            <p:cNvSpPr/>
            <p:nvPr/>
          </p:nvSpPr>
          <p:spPr>
            <a:xfrm>
              <a:off x="1881" y="2030"/>
              <a:ext cx="374" cy="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16"/>
            <p:cNvSpPr/>
            <p:nvPr/>
          </p:nvSpPr>
          <p:spPr>
            <a:xfrm>
              <a:off x="6056" y="2961"/>
              <a:ext cx="1095" cy="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25"/>
            <p:cNvSpPr/>
            <p:nvPr/>
          </p:nvSpPr>
          <p:spPr>
            <a:xfrm>
              <a:off x="1887" y="3070"/>
              <a:ext cx="367" cy="3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26"/>
            <p:cNvSpPr/>
            <p:nvPr/>
          </p:nvSpPr>
          <p:spPr>
            <a:xfrm>
              <a:off x="1881" y="4179"/>
              <a:ext cx="374" cy="3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文本框 32"/>
            <p:cNvSpPr txBox="1"/>
            <p:nvPr/>
          </p:nvSpPr>
          <p:spPr>
            <a:xfrm>
              <a:off x="2733" y="199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507" y="2694"/>
              <a:ext cx="11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62" y="3357"/>
              <a:ext cx="1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36" name="object 2"/>
            <p:cNvSpPr txBox="1">
              <a:spLocks noGrp="1"/>
            </p:cNvSpPr>
            <p:nvPr/>
          </p:nvSpPr>
          <p:spPr>
            <a:xfrm>
              <a:off x="9509" y="2814"/>
              <a:ext cx="4299" cy="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4400" b="0" i="0">
                  <a:solidFill>
                    <a:srgbClr val="3F3F3F"/>
                  </a:solidFill>
                  <a:latin typeface="Calibri" panose="020F0502020204030204"/>
                  <a:ea typeface="+mj-ea"/>
                  <a:cs typeface="Calibri" panose="020F0502020204030204"/>
                </a:defRPr>
              </a:lvl1pPr>
            </a:lstStyle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105" dirty="0">
                  <a:solidFill>
                    <a:srgbClr val="000000"/>
                  </a:solidFill>
                </a:rPr>
                <a:t> </a:t>
              </a:r>
              <a:r>
                <a:rPr lang="en-US" sz="2400" spc="-105" dirty="0">
                  <a:solidFill>
                    <a:srgbClr val="000000"/>
                  </a:solidFill>
                </a:rPr>
                <a:t>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1</a:t>
              </a:r>
              <a:r>
                <a:rPr lang="en-US" sz="2400" spc="-105" dirty="0">
                  <a:solidFill>
                    <a:srgbClr val="000000"/>
                  </a:solidFill>
                </a:rPr>
                <a:t>) AND (NOT x</a:t>
              </a:r>
              <a:r>
                <a:rPr lang="en-US" sz="2400" spc="-105" baseline="-25000" dirty="0">
                  <a:solidFill>
                    <a:srgbClr val="000000"/>
                  </a:solidFill>
                </a:rPr>
                <a:t>2</a:t>
              </a:r>
              <a:r>
                <a:rPr lang="en-US" sz="2400" spc="-105" dirty="0">
                  <a:solidFill>
                    <a:srgbClr val="000000"/>
                  </a:solidFill>
                </a:rPr>
                <a:t>)</a:t>
              </a:r>
              <a:endParaRPr lang="en-US" sz="2400" spc="-105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直接箭头连接符 36"/>
            <p:cNvCxnSpPr/>
            <p:nvPr/>
          </p:nvCxnSpPr>
          <p:spPr>
            <a:xfrm>
              <a:off x="7377" y="3188"/>
              <a:ext cx="2118" cy="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8" name="椭圆 37"/>
          <p:cNvSpPr/>
          <p:nvPr/>
        </p:nvSpPr>
        <p:spPr>
          <a:xfrm>
            <a:off x="2701925" y="342836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FCD4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65530" y="303847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065530" y="3689985"/>
            <a:ext cx="498475" cy="498475"/>
          </a:xfrm>
          <a:prstGeom prst="ellipse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4" name="直接箭头连接符 43"/>
          <p:cNvCxnSpPr>
            <a:stCxn id="39" idx="6"/>
          </p:cNvCxnSpPr>
          <p:nvPr/>
        </p:nvCxnSpPr>
        <p:spPr>
          <a:xfrm>
            <a:off x="1564005" y="3288030"/>
            <a:ext cx="1136015" cy="35687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6" name="直接箭头连接符 45"/>
          <p:cNvCxnSpPr/>
          <p:nvPr/>
        </p:nvCxnSpPr>
        <p:spPr>
          <a:xfrm flipV="1">
            <a:off x="1564005" y="3645535"/>
            <a:ext cx="1135380" cy="281940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" name="直接箭头连接符 46"/>
          <p:cNvCxnSpPr/>
          <p:nvPr/>
        </p:nvCxnSpPr>
        <p:spPr>
          <a:xfrm>
            <a:off x="3241040" y="3689985"/>
            <a:ext cx="538480" cy="27305"/>
          </a:xfrm>
          <a:prstGeom prst="straightConnector1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564005" y="3484245"/>
            <a:ext cx="70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5.2  </a:t>
            </a:r>
            <a:r>
              <a:rPr lang="zh-CN" altLang="en-US" dirty="0" smtClean="0"/>
              <a:t>实例应用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04140" y="869315"/>
            <a:ext cx="1589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综合应用</a:t>
            </a:r>
            <a:endParaRPr lang="zh-CN" altLang="en-US" sz="2000"/>
          </a:p>
        </p:txBody>
      </p:sp>
      <p:sp>
        <p:nvSpPr>
          <p:cNvPr id="3" name="object 3"/>
          <p:cNvSpPr/>
          <p:nvPr/>
        </p:nvSpPr>
        <p:spPr>
          <a:xfrm>
            <a:off x="501389" y="2388996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5552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501389" y="189216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7646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5552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501389" y="139534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5552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2086355" y="204000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2239" y="51054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5670" y="54864"/>
                </a:lnTo>
                <a:lnTo>
                  <a:pt x="362239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5670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53042" y="45720"/>
                </a:lnTo>
                <a:lnTo>
                  <a:pt x="362239" y="51054"/>
                </a:lnTo>
                <a:lnTo>
                  <a:pt x="368808" y="47244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2239" y="51054"/>
                </a:lnTo>
                <a:lnTo>
                  <a:pt x="355670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8808" y="47244"/>
                </a:lnTo>
                <a:lnTo>
                  <a:pt x="362239" y="51054"/>
                </a:lnTo>
                <a:lnTo>
                  <a:pt x="368808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893057" y="159498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39" y="484485"/>
                </a:moveTo>
                <a:lnTo>
                  <a:pt x="792046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22" y="484316"/>
                </a:lnTo>
                <a:lnTo>
                  <a:pt x="795839" y="484485"/>
                </a:lnTo>
                <a:close/>
              </a:path>
              <a:path w="812800" h="495934">
                <a:moveTo>
                  <a:pt x="806202" y="495209"/>
                </a:moveTo>
                <a:lnTo>
                  <a:pt x="806202" y="486162"/>
                </a:lnTo>
                <a:lnTo>
                  <a:pt x="801630" y="493782"/>
                </a:lnTo>
                <a:lnTo>
                  <a:pt x="786022" y="484316"/>
                </a:lnTo>
                <a:lnTo>
                  <a:pt x="716286" y="483114"/>
                </a:lnTo>
                <a:lnTo>
                  <a:pt x="713238" y="483114"/>
                </a:lnTo>
                <a:lnTo>
                  <a:pt x="710190" y="486162"/>
                </a:lnTo>
                <a:lnTo>
                  <a:pt x="710190" y="490734"/>
                </a:lnTo>
                <a:lnTo>
                  <a:pt x="713238" y="493782"/>
                </a:lnTo>
                <a:lnTo>
                  <a:pt x="716286" y="493782"/>
                </a:lnTo>
                <a:lnTo>
                  <a:pt x="806202" y="495209"/>
                </a:lnTo>
                <a:close/>
              </a:path>
              <a:path w="812800" h="495934">
                <a:moveTo>
                  <a:pt x="812298" y="495306"/>
                </a:moveTo>
                <a:lnTo>
                  <a:pt x="766578" y="409956"/>
                </a:lnTo>
                <a:lnTo>
                  <a:pt x="765054" y="408432"/>
                </a:lnTo>
                <a:lnTo>
                  <a:pt x="762006" y="406908"/>
                </a:lnTo>
                <a:lnTo>
                  <a:pt x="758958" y="408432"/>
                </a:lnTo>
                <a:lnTo>
                  <a:pt x="757434" y="409956"/>
                </a:lnTo>
                <a:lnTo>
                  <a:pt x="755910" y="413004"/>
                </a:lnTo>
                <a:lnTo>
                  <a:pt x="757434" y="414528"/>
                </a:lnTo>
                <a:lnTo>
                  <a:pt x="792046" y="477577"/>
                </a:lnTo>
                <a:lnTo>
                  <a:pt x="803660" y="484620"/>
                </a:lnTo>
                <a:lnTo>
                  <a:pt x="804678" y="484638"/>
                </a:lnTo>
                <a:lnTo>
                  <a:pt x="804678" y="485237"/>
                </a:lnTo>
                <a:lnTo>
                  <a:pt x="806202" y="486162"/>
                </a:lnTo>
                <a:lnTo>
                  <a:pt x="806202" y="495209"/>
                </a:lnTo>
                <a:lnTo>
                  <a:pt x="812298" y="495306"/>
                </a:lnTo>
                <a:close/>
              </a:path>
              <a:path w="812800" h="495934">
                <a:moveTo>
                  <a:pt x="806202" y="486162"/>
                </a:moveTo>
                <a:lnTo>
                  <a:pt x="804414" y="485077"/>
                </a:lnTo>
                <a:lnTo>
                  <a:pt x="800106" y="492258"/>
                </a:lnTo>
                <a:lnTo>
                  <a:pt x="795839" y="484485"/>
                </a:lnTo>
                <a:lnTo>
                  <a:pt x="786022" y="484316"/>
                </a:lnTo>
                <a:lnTo>
                  <a:pt x="801630" y="493782"/>
                </a:lnTo>
                <a:lnTo>
                  <a:pt x="806202" y="486162"/>
                </a:lnTo>
                <a:close/>
              </a:path>
              <a:path w="812800" h="495934">
                <a:moveTo>
                  <a:pt x="803660" y="484620"/>
                </a:moveTo>
                <a:lnTo>
                  <a:pt x="792046" y="477577"/>
                </a:lnTo>
                <a:lnTo>
                  <a:pt x="795839" y="484485"/>
                </a:lnTo>
                <a:lnTo>
                  <a:pt x="803660" y="484620"/>
                </a:lnTo>
                <a:close/>
              </a:path>
              <a:path w="812800" h="495934">
                <a:moveTo>
                  <a:pt x="804414" y="485077"/>
                </a:moveTo>
                <a:lnTo>
                  <a:pt x="803660" y="484620"/>
                </a:lnTo>
                <a:lnTo>
                  <a:pt x="795839" y="484485"/>
                </a:lnTo>
                <a:lnTo>
                  <a:pt x="800106" y="492258"/>
                </a:lnTo>
                <a:lnTo>
                  <a:pt x="804414" y="485077"/>
                </a:lnTo>
                <a:close/>
              </a:path>
              <a:path w="812800" h="495934">
                <a:moveTo>
                  <a:pt x="804678" y="484638"/>
                </a:moveTo>
                <a:lnTo>
                  <a:pt x="803660" y="484620"/>
                </a:lnTo>
                <a:lnTo>
                  <a:pt x="804414" y="485077"/>
                </a:lnTo>
                <a:lnTo>
                  <a:pt x="804678" y="484638"/>
                </a:lnTo>
                <a:close/>
              </a:path>
              <a:path w="812800" h="495934">
                <a:moveTo>
                  <a:pt x="804678" y="485237"/>
                </a:moveTo>
                <a:lnTo>
                  <a:pt x="804678" y="484638"/>
                </a:lnTo>
                <a:lnTo>
                  <a:pt x="804414" y="485077"/>
                </a:lnTo>
                <a:lnTo>
                  <a:pt x="804678" y="4852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894581" y="204000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4" h="100964">
                <a:moveTo>
                  <a:pt x="790832" y="50369"/>
                </a:moveTo>
                <a:lnTo>
                  <a:pt x="783060" y="45861"/>
                </a:lnTo>
                <a:lnTo>
                  <a:pt x="0" y="51816"/>
                </a:lnTo>
                <a:lnTo>
                  <a:pt x="0" y="60960"/>
                </a:lnTo>
                <a:lnTo>
                  <a:pt x="783107" y="55004"/>
                </a:lnTo>
                <a:lnTo>
                  <a:pt x="790832" y="50369"/>
                </a:lnTo>
                <a:close/>
              </a:path>
              <a:path w="810894" h="100964">
                <a:moveTo>
                  <a:pt x="810774" y="50292"/>
                </a:moveTo>
                <a:lnTo>
                  <a:pt x="726954" y="1524"/>
                </a:lnTo>
                <a:lnTo>
                  <a:pt x="723906" y="0"/>
                </a:lnTo>
                <a:lnTo>
                  <a:pt x="720858" y="1524"/>
                </a:lnTo>
                <a:lnTo>
                  <a:pt x="720858" y="3048"/>
                </a:lnTo>
                <a:lnTo>
                  <a:pt x="719334" y="6096"/>
                </a:lnTo>
                <a:lnTo>
                  <a:pt x="719334" y="9144"/>
                </a:lnTo>
                <a:lnTo>
                  <a:pt x="722382" y="10668"/>
                </a:lnTo>
                <a:lnTo>
                  <a:pt x="783060" y="45861"/>
                </a:lnTo>
                <a:lnTo>
                  <a:pt x="801630" y="45720"/>
                </a:lnTo>
                <a:lnTo>
                  <a:pt x="801630" y="55612"/>
                </a:lnTo>
                <a:lnTo>
                  <a:pt x="810774" y="50292"/>
                </a:lnTo>
                <a:close/>
              </a:path>
              <a:path w="810894" h="100964">
                <a:moveTo>
                  <a:pt x="801630" y="55612"/>
                </a:moveTo>
                <a:lnTo>
                  <a:pt x="801630" y="54864"/>
                </a:lnTo>
                <a:lnTo>
                  <a:pt x="790832" y="54946"/>
                </a:lnTo>
                <a:lnTo>
                  <a:pt x="783060" y="55033"/>
                </a:lnTo>
                <a:lnTo>
                  <a:pt x="722382" y="91440"/>
                </a:lnTo>
                <a:lnTo>
                  <a:pt x="719334" y="94488"/>
                </a:lnTo>
                <a:lnTo>
                  <a:pt x="720858" y="97536"/>
                </a:lnTo>
                <a:lnTo>
                  <a:pt x="722382" y="99060"/>
                </a:lnTo>
                <a:lnTo>
                  <a:pt x="725430" y="100584"/>
                </a:lnTo>
                <a:lnTo>
                  <a:pt x="726954" y="99060"/>
                </a:lnTo>
                <a:lnTo>
                  <a:pt x="801630" y="55612"/>
                </a:lnTo>
                <a:close/>
              </a:path>
              <a:path w="810894" h="100964">
                <a:moveTo>
                  <a:pt x="798542" y="45743"/>
                </a:moveTo>
                <a:lnTo>
                  <a:pt x="783060" y="45861"/>
                </a:lnTo>
                <a:lnTo>
                  <a:pt x="790832" y="50369"/>
                </a:lnTo>
                <a:lnTo>
                  <a:pt x="798542" y="45743"/>
                </a:lnTo>
                <a:close/>
              </a:path>
              <a:path w="810894" h="100964">
                <a:moveTo>
                  <a:pt x="798582" y="54887"/>
                </a:moveTo>
                <a:lnTo>
                  <a:pt x="790832" y="50369"/>
                </a:lnTo>
                <a:lnTo>
                  <a:pt x="783107" y="55004"/>
                </a:lnTo>
                <a:lnTo>
                  <a:pt x="798582" y="54887"/>
                </a:lnTo>
                <a:close/>
              </a:path>
              <a:path w="810894" h="100964">
                <a:moveTo>
                  <a:pt x="801630" y="54864"/>
                </a:moveTo>
                <a:lnTo>
                  <a:pt x="801630" y="45720"/>
                </a:lnTo>
                <a:lnTo>
                  <a:pt x="798542" y="45743"/>
                </a:lnTo>
                <a:lnTo>
                  <a:pt x="790832" y="50369"/>
                </a:lnTo>
                <a:lnTo>
                  <a:pt x="798542" y="54841"/>
                </a:lnTo>
                <a:lnTo>
                  <a:pt x="801630" y="54864"/>
                </a:lnTo>
                <a:close/>
              </a:path>
              <a:path w="810894" h="100964">
                <a:moveTo>
                  <a:pt x="798582" y="45743"/>
                </a:move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9" name="object 9"/>
          <p:cNvSpPr/>
          <p:nvPr/>
        </p:nvSpPr>
        <p:spPr>
          <a:xfrm>
            <a:off x="893057" y="209029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733" y="9417"/>
                </a:moveTo>
                <a:lnTo>
                  <a:pt x="785878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2325" y="17744"/>
                </a:lnTo>
                <a:lnTo>
                  <a:pt x="796733" y="9417"/>
                </a:lnTo>
                <a:close/>
              </a:path>
              <a:path w="812800" h="506094">
                <a:moveTo>
                  <a:pt x="801350" y="173"/>
                </a:moveTo>
                <a:lnTo>
                  <a:pt x="716286" y="1524"/>
                </a:lnTo>
                <a:lnTo>
                  <a:pt x="710190" y="4572"/>
                </a:lnTo>
                <a:lnTo>
                  <a:pt x="710190" y="7620"/>
                </a:lnTo>
                <a:lnTo>
                  <a:pt x="711714" y="9144"/>
                </a:lnTo>
                <a:lnTo>
                  <a:pt x="713238" y="12192"/>
                </a:lnTo>
                <a:lnTo>
                  <a:pt x="716286" y="12192"/>
                </a:lnTo>
                <a:lnTo>
                  <a:pt x="785878" y="9792"/>
                </a:lnTo>
                <a:lnTo>
                  <a:pt x="801350" y="173"/>
                </a:lnTo>
                <a:close/>
              </a:path>
              <a:path w="812800" h="506094">
                <a:moveTo>
                  <a:pt x="806202" y="11379"/>
                </a:moveTo>
                <a:lnTo>
                  <a:pt x="806202" y="9144"/>
                </a:lnTo>
                <a:lnTo>
                  <a:pt x="792325" y="17744"/>
                </a:lnTo>
                <a:lnTo>
                  <a:pt x="758958" y="80772"/>
                </a:lnTo>
                <a:lnTo>
                  <a:pt x="757434" y="82296"/>
                </a:lnTo>
                <a:lnTo>
                  <a:pt x="757434" y="85344"/>
                </a:lnTo>
                <a:lnTo>
                  <a:pt x="760482" y="86868"/>
                </a:lnTo>
                <a:lnTo>
                  <a:pt x="762006" y="88392"/>
                </a:lnTo>
                <a:lnTo>
                  <a:pt x="765054" y="86868"/>
                </a:lnTo>
                <a:lnTo>
                  <a:pt x="766578" y="85344"/>
                </a:lnTo>
                <a:lnTo>
                  <a:pt x="806202" y="11379"/>
                </a:lnTo>
                <a:close/>
              </a:path>
              <a:path w="812800" h="506094">
                <a:moveTo>
                  <a:pt x="806202" y="9144"/>
                </a:moveTo>
                <a:lnTo>
                  <a:pt x="801714" y="168"/>
                </a:lnTo>
                <a:lnTo>
                  <a:pt x="801350" y="173"/>
                </a:lnTo>
                <a:lnTo>
                  <a:pt x="785878" y="9792"/>
                </a:lnTo>
                <a:lnTo>
                  <a:pt x="796733" y="9417"/>
                </a:lnTo>
                <a:lnTo>
                  <a:pt x="800106" y="3048"/>
                </a:lnTo>
                <a:lnTo>
                  <a:pt x="804678" y="9144"/>
                </a:lnTo>
                <a:lnTo>
                  <a:pt x="804678" y="10088"/>
                </a:lnTo>
                <a:lnTo>
                  <a:pt x="806202" y="9144"/>
                </a:lnTo>
                <a:close/>
              </a:path>
              <a:path w="812800" h="506094">
                <a:moveTo>
                  <a:pt x="804678" y="10088"/>
                </a:moveTo>
                <a:lnTo>
                  <a:pt x="804678" y="9144"/>
                </a:lnTo>
                <a:lnTo>
                  <a:pt x="796733" y="9417"/>
                </a:lnTo>
                <a:lnTo>
                  <a:pt x="792325" y="17744"/>
                </a:lnTo>
                <a:lnTo>
                  <a:pt x="804678" y="10088"/>
                </a:lnTo>
                <a:close/>
              </a:path>
              <a:path w="812800" h="506094">
                <a:moveTo>
                  <a:pt x="804678" y="9144"/>
                </a:moveTo>
                <a:lnTo>
                  <a:pt x="800106" y="3048"/>
                </a:lnTo>
                <a:lnTo>
                  <a:pt x="796733" y="9417"/>
                </a:lnTo>
                <a:lnTo>
                  <a:pt x="804678" y="9144"/>
                </a:lnTo>
                <a:close/>
              </a:path>
              <a:path w="812800" h="506094">
                <a:moveTo>
                  <a:pt x="801714" y="168"/>
                </a:moveTo>
                <a:lnTo>
                  <a:pt x="801630" y="0"/>
                </a:lnTo>
                <a:lnTo>
                  <a:pt x="801350" y="173"/>
                </a:lnTo>
                <a:lnTo>
                  <a:pt x="801714" y="168"/>
                </a:lnTo>
                <a:close/>
              </a:path>
              <a:path w="812800" h="506094">
                <a:moveTo>
                  <a:pt x="812298" y="0"/>
                </a:moveTo>
                <a:lnTo>
                  <a:pt x="801714" y="168"/>
                </a:lnTo>
                <a:lnTo>
                  <a:pt x="806202" y="9144"/>
                </a:lnTo>
                <a:lnTo>
                  <a:pt x="806202" y="11379"/>
                </a:lnTo>
                <a:lnTo>
                  <a:pt x="8122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0" name="object 10"/>
          <p:cNvSpPr/>
          <p:nvPr/>
        </p:nvSpPr>
        <p:spPr>
          <a:xfrm>
            <a:off x="1691639" y="1886070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8814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11" name="object 11"/>
          <p:cNvSpPr/>
          <p:nvPr/>
        </p:nvSpPr>
        <p:spPr>
          <a:xfrm>
            <a:off x="618737" y="2053716"/>
            <a:ext cx="172212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2" name="object 12"/>
          <p:cNvSpPr/>
          <p:nvPr/>
        </p:nvSpPr>
        <p:spPr>
          <a:xfrm>
            <a:off x="618737" y="2547492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4" name="object 13"/>
          <p:cNvSpPr/>
          <p:nvPr/>
        </p:nvSpPr>
        <p:spPr>
          <a:xfrm>
            <a:off x="618737" y="1550790"/>
            <a:ext cx="175260" cy="11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5" name="object 14"/>
          <p:cNvSpPr/>
          <p:nvPr/>
        </p:nvSpPr>
        <p:spPr>
          <a:xfrm>
            <a:off x="2538184" y="1983202"/>
            <a:ext cx="500671" cy="21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6" name="object 15"/>
          <p:cNvSpPr/>
          <p:nvPr/>
        </p:nvSpPr>
        <p:spPr>
          <a:xfrm>
            <a:off x="3451860" y="2408809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2"/>
                </a:moveTo>
                <a:lnTo>
                  <a:pt x="402336" y="163068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0144" y="283464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8939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15468" y="342900"/>
                </a:lnTo>
                <a:lnTo>
                  <a:pt x="271272" y="368808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8808"/>
                </a:lnTo>
                <a:lnTo>
                  <a:pt x="89916" y="341376"/>
                </a:lnTo>
                <a:lnTo>
                  <a:pt x="54864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16992" y="373380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7" name="object 16"/>
          <p:cNvSpPr/>
          <p:nvPr/>
        </p:nvSpPr>
        <p:spPr>
          <a:xfrm>
            <a:off x="3451860" y="1911978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5">
                <a:moveTo>
                  <a:pt x="406908" y="202698"/>
                </a:moveTo>
                <a:lnTo>
                  <a:pt x="405384" y="182886"/>
                </a:lnTo>
                <a:lnTo>
                  <a:pt x="402336" y="161550"/>
                </a:lnTo>
                <a:lnTo>
                  <a:pt x="396240" y="143262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298704" y="24384"/>
                </a:lnTo>
                <a:lnTo>
                  <a:pt x="262128" y="9144"/>
                </a:lnTo>
                <a:lnTo>
                  <a:pt x="222504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8878"/>
                </a:lnTo>
                <a:lnTo>
                  <a:pt x="77724" y="77724"/>
                </a:lnTo>
                <a:lnTo>
                  <a:pt x="118872" y="45720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8"/>
                </a:lnTo>
                <a:lnTo>
                  <a:pt x="377952" y="167646"/>
                </a:lnTo>
                <a:lnTo>
                  <a:pt x="381000" y="204222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7035">
                <a:moveTo>
                  <a:pt x="381000" y="302628"/>
                </a:moveTo>
                <a:lnTo>
                  <a:pt x="381000" y="204222"/>
                </a:lnTo>
                <a:lnTo>
                  <a:pt x="379476" y="222510"/>
                </a:lnTo>
                <a:lnTo>
                  <a:pt x="376428" y="240798"/>
                </a:lnTo>
                <a:lnTo>
                  <a:pt x="359664" y="289566"/>
                </a:lnTo>
                <a:lnTo>
                  <a:pt x="327660" y="330714"/>
                </a:lnTo>
                <a:lnTo>
                  <a:pt x="286512" y="361194"/>
                </a:lnTo>
                <a:lnTo>
                  <a:pt x="237744" y="379482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6116" y="377958"/>
                </a:lnTo>
                <a:lnTo>
                  <a:pt x="149352" y="373386"/>
                </a:lnTo>
                <a:lnTo>
                  <a:pt x="134112" y="367290"/>
                </a:lnTo>
                <a:lnTo>
                  <a:pt x="117348" y="361194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9002"/>
                </a:lnTo>
                <a:lnTo>
                  <a:pt x="89916" y="373386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16992" y="371862"/>
                </a:lnTo>
                <a:lnTo>
                  <a:pt x="347472" y="34747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8" name="object 17"/>
          <p:cNvSpPr/>
          <p:nvPr/>
        </p:nvSpPr>
        <p:spPr>
          <a:xfrm>
            <a:off x="3451860" y="141515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298704" y="24384"/>
                </a:lnTo>
                <a:lnTo>
                  <a:pt x="281940" y="15240"/>
                </a:lnTo>
                <a:lnTo>
                  <a:pt x="262128" y="9144"/>
                </a:lnTo>
                <a:lnTo>
                  <a:pt x="243840" y="3048"/>
                </a:lnTo>
                <a:lnTo>
                  <a:pt x="222504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5156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204216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5" h="407034">
                <a:moveTo>
                  <a:pt x="381000" y="302622"/>
                </a:moveTo>
                <a:lnTo>
                  <a:pt x="381000" y="204216"/>
                </a:lnTo>
                <a:lnTo>
                  <a:pt x="379476" y="222504"/>
                </a:lnTo>
                <a:lnTo>
                  <a:pt x="376428" y="240792"/>
                </a:lnTo>
                <a:lnTo>
                  <a:pt x="359664" y="289560"/>
                </a:lnTo>
                <a:lnTo>
                  <a:pt x="327660" y="330708"/>
                </a:lnTo>
                <a:lnTo>
                  <a:pt x="286512" y="361188"/>
                </a:lnTo>
                <a:lnTo>
                  <a:pt x="237744" y="377952"/>
                </a:lnTo>
                <a:lnTo>
                  <a:pt x="220980" y="38100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6116" y="377952"/>
                </a:lnTo>
                <a:lnTo>
                  <a:pt x="117348" y="35966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47472" y="34747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19" name="object 18"/>
          <p:cNvSpPr/>
          <p:nvPr/>
        </p:nvSpPr>
        <p:spPr>
          <a:xfrm>
            <a:off x="5035296" y="2059813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3763" y="51054"/>
                </a:moveTo>
                <a:lnTo>
                  <a:pt x="354566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7194" y="54864"/>
                </a:lnTo>
                <a:lnTo>
                  <a:pt x="363763" y="51054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8704" y="1524"/>
                </a:lnTo>
                <a:lnTo>
                  <a:pt x="295656" y="0"/>
                </a:lnTo>
                <a:lnTo>
                  <a:pt x="292608" y="1524"/>
                </a:lnTo>
                <a:lnTo>
                  <a:pt x="292608" y="3048"/>
                </a:lnTo>
                <a:lnTo>
                  <a:pt x="291084" y="6096"/>
                </a:lnTo>
                <a:lnTo>
                  <a:pt x="291084" y="9144"/>
                </a:lnTo>
                <a:lnTo>
                  <a:pt x="294132" y="10668"/>
                </a:lnTo>
                <a:lnTo>
                  <a:pt x="354566" y="45720"/>
                </a:lnTo>
                <a:lnTo>
                  <a:pt x="371856" y="45720"/>
                </a:lnTo>
                <a:lnTo>
                  <a:pt x="371856" y="55710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1856" y="55710"/>
                </a:moveTo>
                <a:lnTo>
                  <a:pt x="371856" y="54864"/>
                </a:lnTo>
                <a:lnTo>
                  <a:pt x="357194" y="54864"/>
                </a:lnTo>
                <a:lnTo>
                  <a:pt x="294132" y="91440"/>
                </a:lnTo>
                <a:lnTo>
                  <a:pt x="291084" y="92964"/>
                </a:lnTo>
                <a:lnTo>
                  <a:pt x="291084" y="97536"/>
                </a:lnTo>
                <a:lnTo>
                  <a:pt x="292608" y="99060"/>
                </a:lnTo>
                <a:lnTo>
                  <a:pt x="295656" y="100584"/>
                </a:lnTo>
                <a:lnTo>
                  <a:pt x="298704" y="99060"/>
                </a:lnTo>
                <a:lnTo>
                  <a:pt x="371856" y="55710"/>
                </a:lnTo>
                <a:close/>
              </a:path>
              <a:path w="381000" h="100964">
                <a:moveTo>
                  <a:pt x="371856" y="54864"/>
                </a:moveTo>
                <a:lnTo>
                  <a:pt x="371856" y="45720"/>
                </a:lnTo>
                <a:lnTo>
                  <a:pt x="354566" y="45720"/>
                </a:lnTo>
                <a:lnTo>
                  <a:pt x="363763" y="51054"/>
                </a:lnTo>
                <a:lnTo>
                  <a:pt x="370332" y="47244"/>
                </a:lnTo>
                <a:lnTo>
                  <a:pt x="370332" y="54864"/>
                </a:lnTo>
                <a:lnTo>
                  <a:pt x="371856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63763" y="51054"/>
                </a:lnTo>
                <a:lnTo>
                  <a:pt x="357194" y="54864"/>
                </a:lnTo>
                <a:lnTo>
                  <a:pt x="370332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7244"/>
                </a:lnTo>
                <a:lnTo>
                  <a:pt x="363763" y="5105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0" name="object 19"/>
          <p:cNvSpPr/>
          <p:nvPr/>
        </p:nvSpPr>
        <p:spPr>
          <a:xfrm>
            <a:off x="3843528" y="1614798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7" y="484512"/>
                </a:moveTo>
                <a:lnTo>
                  <a:pt x="792039" y="477576"/>
                </a:lnTo>
                <a:lnTo>
                  <a:pt x="4572" y="0"/>
                </a:lnTo>
                <a:lnTo>
                  <a:pt x="0" y="7620"/>
                </a:lnTo>
                <a:lnTo>
                  <a:pt x="786060" y="484343"/>
                </a:lnTo>
                <a:lnTo>
                  <a:pt x="795847" y="484512"/>
                </a:lnTo>
                <a:close/>
              </a:path>
              <a:path w="812800" h="495934">
                <a:moveTo>
                  <a:pt x="806196" y="495210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60" y="484343"/>
                </a:lnTo>
                <a:lnTo>
                  <a:pt x="714756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4756" y="493782"/>
                </a:lnTo>
                <a:lnTo>
                  <a:pt x="806196" y="495210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5048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10"/>
                </a:lnTo>
                <a:lnTo>
                  <a:pt x="757428" y="414534"/>
                </a:lnTo>
                <a:lnTo>
                  <a:pt x="792039" y="477576"/>
                </a:lnTo>
                <a:lnTo>
                  <a:pt x="806196" y="486162"/>
                </a:lnTo>
                <a:lnTo>
                  <a:pt x="806196" y="495210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7" y="484512"/>
                </a:lnTo>
                <a:lnTo>
                  <a:pt x="786060" y="484343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39" y="477576"/>
                </a:lnTo>
                <a:lnTo>
                  <a:pt x="795847" y="484512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7" y="484512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1" name="object 20"/>
          <p:cNvSpPr/>
          <p:nvPr/>
        </p:nvSpPr>
        <p:spPr>
          <a:xfrm>
            <a:off x="3845052" y="2059813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0826" y="50369"/>
                </a:moveTo>
                <a:lnTo>
                  <a:pt x="783034" y="45850"/>
                </a:lnTo>
                <a:lnTo>
                  <a:pt x="0" y="51816"/>
                </a:lnTo>
                <a:lnTo>
                  <a:pt x="0" y="60960"/>
                </a:lnTo>
                <a:lnTo>
                  <a:pt x="783120" y="54993"/>
                </a:lnTo>
                <a:lnTo>
                  <a:pt x="790826" y="50369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19328" y="3048"/>
                </a:lnTo>
                <a:lnTo>
                  <a:pt x="719328" y="9144"/>
                </a:lnTo>
                <a:lnTo>
                  <a:pt x="722376" y="10668"/>
                </a:lnTo>
                <a:lnTo>
                  <a:pt x="783034" y="45850"/>
                </a:lnTo>
                <a:lnTo>
                  <a:pt x="800100" y="45720"/>
                </a:lnTo>
                <a:lnTo>
                  <a:pt x="800100" y="56498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0100" y="56498"/>
                </a:moveTo>
                <a:lnTo>
                  <a:pt x="800100" y="54864"/>
                </a:lnTo>
                <a:lnTo>
                  <a:pt x="790826" y="54934"/>
                </a:lnTo>
                <a:lnTo>
                  <a:pt x="783034" y="55044"/>
                </a:lnTo>
                <a:lnTo>
                  <a:pt x="722376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0100" y="56498"/>
                </a:lnTo>
                <a:close/>
              </a:path>
              <a:path w="810895" h="100964">
                <a:moveTo>
                  <a:pt x="798556" y="45731"/>
                </a:moveTo>
                <a:lnTo>
                  <a:pt x="783034" y="45850"/>
                </a:lnTo>
                <a:lnTo>
                  <a:pt x="790826" y="50369"/>
                </a:lnTo>
                <a:lnTo>
                  <a:pt x="798556" y="45731"/>
                </a:lnTo>
                <a:close/>
              </a:path>
              <a:path w="810895" h="100964">
                <a:moveTo>
                  <a:pt x="798576" y="54875"/>
                </a:moveTo>
                <a:lnTo>
                  <a:pt x="790826" y="50369"/>
                </a:lnTo>
                <a:lnTo>
                  <a:pt x="783120" y="54993"/>
                </a:lnTo>
                <a:lnTo>
                  <a:pt x="798576" y="54875"/>
                </a:lnTo>
                <a:close/>
              </a:path>
              <a:path w="810895" h="100964">
                <a:moveTo>
                  <a:pt x="800100" y="54864"/>
                </a:moveTo>
                <a:lnTo>
                  <a:pt x="800100" y="45720"/>
                </a:lnTo>
                <a:lnTo>
                  <a:pt x="798556" y="45731"/>
                </a:lnTo>
                <a:lnTo>
                  <a:pt x="790826" y="50369"/>
                </a:lnTo>
                <a:lnTo>
                  <a:pt x="798576" y="54875"/>
                </a:lnTo>
                <a:lnTo>
                  <a:pt x="800100" y="54864"/>
                </a:lnTo>
                <a:close/>
              </a:path>
              <a:path w="810895" h="100964">
                <a:moveTo>
                  <a:pt x="798576" y="45731"/>
                </a:move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2" name="object 21"/>
          <p:cNvSpPr/>
          <p:nvPr/>
        </p:nvSpPr>
        <p:spPr>
          <a:xfrm>
            <a:off x="3843528" y="2110105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6627" y="9372"/>
                </a:moveTo>
                <a:lnTo>
                  <a:pt x="785944" y="9747"/>
                </a:lnTo>
                <a:lnTo>
                  <a:pt x="0" y="498348"/>
                </a:lnTo>
                <a:lnTo>
                  <a:pt x="4572" y="505968"/>
                </a:lnTo>
                <a:lnTo>
                  <a:pt x="791882" y="18014"/>
                </a:lnTo>
                <a:lnTo>
                  <a:pt x="796627" y="9372"/>
                </a:lnTo>
                <a:close/>
              </a:path>
              <a:path w="812800" h="506094">
                <a:moveTo>
                  <a:pt x="801059" y="351"/>
                </a:moveTo>
                <a:lnTo>
                  <a:pt x="716280" y="3000"/>
                </a:lnTo>
                <a:lnTo>
                  <a:pt x="713232" y="3048"/>
                </a:lnTo>
                <a:lnTo>
                  <a:pt x="710184" y="4572"/>
                </a:lnTo>
                <a:lnTo>
                  <a:pt x="710184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944" y="9747"/>
                </a:lnTo>
                <a:lnTo>
                  <a:pt x="801059" y="351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882" y="18014"/>
                </a:lnTo>
                <a:lnTo>
                  <a:pt x="757428" y="80772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88" y="328"/>
                </a:lnTo>
                <a:lnTo>
                  <a:pt x="801059" y="351"/>
                </a:lnTo>
                <a:lnTo>
                  <a:pt x="785944" y="9747"/>
                </a:lnTo>
                <a:lnTo>
                  <a:pt x="796627" y="9372"/>
                </a:lnTo>
                <a:lnTo>
                  <a:pt x="800100" y="3048"/>
                </a:lnTo>
                <a:lnTo>
                  <a:pt x="803148" y="9144"/>
                </a:lnTo>
                <a:lnTo>
                  <a:pt x="803148" y="11033"/>
                </a:lnTo>
                <a:lnTo>
                  <a:pt x="806196" y="9144"/>
                </a:lnTo>
                <a:close/>
              </a:path>
              <a:path w="812800" h="506094">
                <a:moveTo>
                  <a:pt x="803148" y="11033"/>
                </a:moveTo>
                <a:lnTo>
                  <a:pt x="803148" y="9144"/>
                </a:lnTo>
                <a:lnTo>
                  <a:pt x="796627" y="9372"/>
                </a:lnTo>
                <a:lnTo>
                  <a:pt x="791882" y="18014"/>
                </a:lnTo>
                <a:lnTo>
                  <a:pt x="803148" y="11033"/>
                </a:lnTo>
                <a:close/>
              </a:path>
              <a:path w="812800" h="506094">
                <a:moveTo>
                  <a:pt x="803148" y="9144"/>
                </a:moveTo>
                <a:lnTo>
                  <a:pt x="800100" y="3048"/>
                </a:lnTo>
                <a:lnTo>
                  <a:pt x="796627" y="9372"/>
                </a:lnTo>
                <a:lnTo>
                  <a:pt x="803148" y="9144"/>
                </a:lnTo>
                <a:close/>
              </a:path>
              <a:path w="812800" h="506094">
                <a:moveTo>
                  <a:pt x="801788" y="328"/>
                </a:moveTo>
                <a:lnTo>
                  <a:pt x="801624" y="0"/>
                </a:lnTo>
                <a:lnTo>
                  <a:pt x="801059" y="351"/>
                </a:lnTo>
                <a:lnTo>
                  <a:pt x="801788" y="32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88" y="32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3" name="object 22"/>
          <p:cNvSpPr/>
          <p:nvPr/>
        </p:nvSpPr>
        <p:spPr>
          <a:xfrm>
            <a:off x="4642104" y="1905882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5" h="408939">
                <a:moveTo>
                  <a:pt x="406908" y="202698"/>
                </a:moveTo>
                <a:lnTo>
                  <a:pt x="402336" y="161550"/>
                </a:lnTo>
                <a:lnTo>
                  <a:pt x="390144" y="123450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62"/>
                </a:lnTo>
                <a:lnTo>
                  <a:pt x="1524" y="184410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8956" y="167646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70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5" h="408939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67640" y="377958"/>
                </a:lnTo>
                <a:lnTo>
                  <a:pt x="149352" y="374910"/>
                </a:lnTo>
                <a:lnTo>
                  <a:pt x="103632" y="352050"/>
                </a:lnTo>
                <a:lnTo>
                  <a:pt x="65532" y="316998"/>
                </a:lnTo>
                <a:lnTo>
                  <a:pt x="39624" y="272802"/>
                </a:lnTo>
                <a:lnTo>
                  <a:pt x="25908" y="220986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6680" y="384054"/>
                </a:lnTo>
                <a:lnTo>
                  <a:pt x="143256" y="399294"/>
                </a:lnTo>
                <a:lnTo>
                  <a:pt x="182880" y="406914"/>
                </a:lnTo>
                <a:lnTo>
                  <a:pt x="204216" y="408438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0228" y="382530"/>
                </a:lnTo>
                <a:lnTo>
                  <a:pt x="333756" y="361194"/>
                </a:lnTo>
                <a:lnTo>
                  <a:pt x="361188" y="333762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CC"/>
          </a:solidFill>
        </p:spPr>
        <p:txBody>
          <a:bodyPr wrap="square" lIns="0" tIns="0" rIns="0" bIns="0" rtlCol="0"/>
          <a:p/>
        </p:txBody>
      </p:sp>
      <p:sp>
        <p:nvSpPr>
          <p:cNvPr id="24" name="object 23"/>
          <p:cNvSpPr/>
          <p:nvPr/>
        </p:nvSpPr>
        <p:spPr>
          <a:xfrm>
            <a:off x="3569208" y="2073529"/>
            <a:ext cx="172212" cy="121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25"/>
          <p:cNvSpPr/>
          <p:nvPr/>
        </p:nvSpPr>
        <p:spPr>
          <a:xfrm>
            <a:off x="3569208" y="1570602"/>
            <a:ext cx="176784" cy="118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26"/>
          <p:cNvSpPr/>
          <p:nvPr/>
        </p:nvSpPr>
        <p:spPr>
          <a:xfrm>
            <a:off x="5485987" y="2003043"/>
            <a:ext cx="499172" cy="2095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27"/>
          <p:cNvSpPr/>
          <p:nvPr/>
        </p:nvSpPr>
        <p:spPr>
          <a:xfrm>
            <a:off x="6236208" y="2381377"/>
            <a:ext cx="407034" cy="408940"/>
          </a:xfrm>
          <a:custGeom>
            <a:avLst/>
            <a:gdLst/>
            <a:ahLst/>
            <a:cxnLst/>
            <a:rect l="l" t="t" r="r" b="b"/>
            <a:pathLst>
              <a:path w="407034" h="408939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1524"/>
                </a:lnTo>
                <a:lnTo>
                  <a:pt x="202692" y="0"/>
                </a:lnTo>
                <a:lnTo>
                  <a:pt x="181356" y="1524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7244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4404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7640"/>
                </a:lnTo>
                <a:lnTo>
                  <a:pt x="47244" y="118872"/>
                </a:lnTo>
                <a:lnTo>
                  <a:pt x="77724" y="77724"/>
                </a:lnTo>
                <a:lnTo>
                  <a:pt x="118872" y="47244"/>
                </a:lnTo>
                <a:lnTo>
                  <a:pt x="167640" y="28956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9664" y="118872"/>
                </a:lnTo>
                <a:lnTo>
                  <a:pt x="377952" y="169164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8939">
                <a:moveTo>
                  <a:pt x="381000" y="302622"/>
                </a:moveTo>
                <a:lnTo>
                  <a:pt x="381000" y="204216"/>
                </a:lnTo>
                <a:lnTo>
                  <a:pt x="377952" y="240792"/>
                </a:lnTo>
                <a:lnTo>
                  <a:pt x="373380" y="257556"/>
                </a:lnTo>
                <a:lnTo>
                  <a:pt x="350520" y="304800"/>
                </a:lnTo>
                <a:lnTo>
                  <a:pt x="301752" y="352044"/>
                </a:lnTo>
                <a:lnTo>
                  <a:pt x="256032" y="374904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67640" y="377952"/>
                </a:lnTo>
                <a:lnTo>
                  <a:pt x="149352" y="374904"/>
                </a:lnTo>
                <a:lnTo>
                  <a:pt x="103632" y="352044"/>
                </a:lnTo>
                <a:lnTo>
                  <a:pt x="65532" y="316992"/>
                </a:lnTo>
                <a:lnTo>
                  <a:pt x="39624" y="272796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8996"/>
                </a:lnTo>
                <a:lnTo>
                  <a:pt x="89916" y="373380"/>
                </a:lnTo>
                <a:lnTo>
                  <a:pt x="143256" y="399288"/>
                </a:lnTo>
                <a:lnTo>
                  <a:pt x="182880" y="406908"/>
                </a:lnTo>
                <a:lnTo>
                  <a:pt x="204216" y="408432"/>
                </a:lnTo>
                <a:lnTo>
                  <a:pt x="224028" y="406908"/>
                </a:lnTo>
                <a:lnTo>
                  <a:pt x="245364" y="403860"/>
                </a:lnTo>
                <a:lnTo>
                  <a:pt x="263652" y="397764"/>
                </a:lnTo>
                <a:lnTo>
                  <a:pt x="283464" y="391668"/>
                </a:lnTo>
                <a:lnTo>
                  <a:pt x="300228" y="382524"/>
                </a:lnTo>
                <a:lnTo>
                  <a:pt x="333756" y="361188"/>
                </a:lnTo>
                <a:lnTo>
                  <a:pt x="361188" y="333756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8" name="object 28"/>
          <p:cNvSpPr/>
          <p:nvPr/>
        </p:nvSpPr>
        <p:spPr>
          <a:xfrm>
            <a:off x="6236208" y="1884546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81000" y="106680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202692" y="0"/>
                </a:lnTo>
                <a:lnTo>
                  <a:pt x="161544" y="4572"/>
                </a:lnTo>
                <a:lnTo>
                  <a:pt x="123444" y="16764"/>
                </a:lnTo>
                <a:lnTo>
                  <a:pt x="89916" y="35052"/>
                </a:lnTo>
                <a:lnTo>
                  <a:pt x="59436" y="59436"/>
                </a:lnTo>
                <a:lnTo>
                  <a:pt x="35052" y="89916"/>
                </a:lnTo>
                <a:lnTo>
                  <a:pt x="15240" y="124968"/>
                </a:lnTo>
                <a:lnTo>
                  <a:pt x="4572" y="163074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9144" y="265182"/>
                </a:lnTo>
                <a:lnTo>
                  <a:pt x="24384" y="301758"/>
                </a:lnTo>
                <a:lnTo>
                  <a:pt x="25908" y="304152"/>
                </a:lnTo>
                <a:lnTo>
                  <a:pt x="25908" y="184410"/>
                </a:lnTo>
                <a:lnTo>
                  <a:pt x="28956" y="16764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04222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3282"/>
                </a:lnTo>
                <a:lnTo>
                  <a:pt x="301752" y="352050"/>
                </a:lnTo>
                <a:lnTo>
                  <a:pt x="256032" y="374910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20986"/>
                </a:lnTo>
                <a:lnTo>
                  <a:pt x="25908" y="304152"/>
                </a:lnTo>
                <a:lnTo>
                  <a:pt x="59436" y="347478"/>
                </a:lnTo>
                <a:lnTo>
                  <a:pt x="89916" y="373386"/>
                </a:lnTo>
                <a:lnTo>
                  <a:pt x="124968" y="391674"/>
                </a:lnTo>
                <a:lnTo>
                  <a:pt x="163068" y="403866"/>
                </a:lnTo>
                <a:lnTo>
                  <a:pt x="182880" y="406914"/>
                </a:lnTo>
                <a:lnTo>
                  <a:pt x="224028" y="406914"/>
                </a:lnTo>
                <a:lnTo>
                  <a:pt x="245364" y="403866"/>
                </a:lnTo>
                <a:lnTo>
                  <a:pt x="263652" y="397770"/>
                </a:lnTo>
                <a:lnTo>
                  <a:pt x="283464" y="391674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29" name="object 29"/>
          <p:cNvSpPr/>
          <p:nvPr/>
        </p:nvSpPr>
        <p:spPr>
          <a:xfrm>
            <a:off x="6236208" y="1387722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4">
                <a:moveTo>
                  <a:pt x="406908" y="202692"/>
                </a:moveTo>
                <a:lnTo>
                  <a:pt x="402336" y="161544"/>
                </a:lnTo>
                <a:lnTo>
                  <a:pt x="390144" y="123444"/>
                </a:lnTo>
                <a:lnTo>
                  <a:pt x="371856" y="88392"/>
                </a:lnTo>
                <a:lnTo>
                  <a:pt x="332232" y="45720"/>
                </a:lnTo>
                <a:lnTo>
                  <a:pt x="300228" y="24384"/>
                </a:lnTo>
                <a:lnTo>
                  <a:pt x="263652" y="9144"/>
                </a:lnTo>
                <a:lnTo>
                  <a:pt x="224028" y="0"/>
                </a:lnTo>
                <a:lnTo>
                  <a:pt x="181356" y="0"/>
                </a:lnTo>
                <a:lnTo>
                  <a:pt x="141732" y="9144"/>
                </a:lnTo>
                <a:lnTo>
                  <a:pt x="106680" y="24384"/>
                </a:lnTo>
                <a:lnTo>
                  <a:pt x="73152" y="45720"/>
                </a:lnTo>
                <a:lnTo>
                  <a:pt x="45720" y="74676"/>
                </a:lnTo>
                <a:lnTo>
                  <a:pt x="24384" y="106680"/>
                </a:lnTo>
                <a:lnTo>
                  <a:pt x="9144" y="143256"/>
                </a:lnTo>
                <a:lnTo>
                  <a:pt x="1524" y="182880"/>
                </a:lnTo>
                <a:lnTo>
                  <a:pt x="0" y="204216"/>
                </a:lnTo>
                <a:lnTo>
                  <a:pt x="1524" y="225552"/>
                </a:lnTo>
                <a:lnTo>
                  <a:pt x="4572" y="245364"/>
                </a:lnTo>
                <a:lnTo>
                  <a:pt x="9144" y="265176"/>
                </a:lnTo>
                <a:lnTo>
                  <a:pt x="24384" y="301752"/>
                </a:lnTo>
                <a:lnTo>
                  <a:pt x="25908" y="304146"/>
                </a:lnTo>
                <a:lnTo>
                  <a:pt x="25908" y="184404"/>
                </a:lnTo>
                <a:lnTo>
                  <a:pt x="28956" y="166116"/>
                </a:lnTo>
                <a:lnTo>
                  <a:pt x="47244" y="117348"/>
                </a:lnTo>
                <a:lnTo>
                  <a:pt x="77724" y="76200"/>
                </a:lnTo>
                <a:lnTo>
                  <a:pt x="118872" y="45720"/>
                </a:lnTo>
                <a:lnTo>
                  <a:pt x="167640" y="28956"/>
                </a:lnTo>
                <a:lnTo>
                  <a:pt x="204216" y="24384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5532"/>
                </a:lnTo>
                <a:lnTo>
                  <a:pt x="350520" y="103632"/>
                </a:lnTo>
                <a:lnTo>
                  <a:pt x="373380" y="150876"/>
                </a:lnTo>
                <a:lnTo>
                  <a:pt x="381000" y="185928"/>
                </a:lnTo>
                <a:lnTo>
                  <a:pt x="381000" y="302622"/>
                </a:lnTo>
                <a:lnTo>
                  <a:pt x="382524" y="300228"/>
                </a:lnTo>
                <a:lnTo>
                  <a:pt x="397764" y="263652"/>
                </a:lnTo>
                <a:lnTo>
                  <a:pt x="402336" y="243840"/>
                </a:lnTo>
                <a:lnTo>
                  <a:pt x="405384" y="224028"/>
                </a:lnTo>
                <a:lnTo>
                  <a:pt x="406908" y="202692"/>
                </a:lnTo>
                <a:close/>
              </a:path>
              <a:path w="407034" h="407034">
                <a:moveTo>
                  <a:pt x="381000" y="302622"/>
                </a:moveTo>
                <a:lnTo>
                  <a:pt x="381000" y="204216"/>
                </a:lnTo>
                <a:lnTo>
                  <a:pt x="377952" y="239268"/>
                </a:lnTo>
                <a:lnTo>
                  <a:pt x="373380" y="257556"/>
                </a:lnTo>
                <a:lnTo>
                  <a:pt x="350520" y="303276"/>
                </a:lnTo>
                <a:lnTo>
                  <a:pt x="301752" y="352044"/>
                </a:lnTo>
                <a:lnTo>
                  <a:pt x="256032" y="373380"/>
                </a:lnTo>
                <a:lnTo>
                  <a:pt x="202692" y="382524"/>
                </a:lnTo>
                <a:lnTo>
                  <a:pt x="184404" y="381000"/>
                </a:lnTo>
                <a:lnTo>
                  <a:pt x="134112" y="367284"/>
                </a:lnTo>
                <a:lnTo>
                  <a:pt x="89916" y="341376"/>
                </a:lnTo>
                <a:lnTo>
                  <a:pt x="56388" y="303276"/>
                </a:lnTo>
                <a:lnTo>
                  <a:pt x="33528" y="256032"/>
                </a:lnTo>
                <a:lnTo>
                  <a:pt x="25908" y="220980"/>
                </a:lnTo>
                <a:lnTo>
                  <a:pt x="25908" y="304146"/>
                </a:lnTo>
                <a:lnTo>
                  <a:pt x="59436" y="347472"/>
                </a:lnTo>
                <a:lnTo>
                  <a:pt x="89916" y="373380"/>
                </a:lnTo>
                <a:lnTo>
                  <a:pt x="124968" y="391668"/>
                </a:lnTo>
                <a:lnTo>
                  <a:pt x="163068" y="403860"/>
                </a:lnTo>
                <a:lnTo>
                  <a:pt x="182880" y="406908"/>
                </a:lnTo>
                <a:lnTo>
                  <a:pt x="224028" y="406908"/>
                </a:lnTo>
                <a:lnTo>
                  <a:pt x="263652" y="397764"/>
                </a:lnTo>
                <a:lnTo>
                  <a:pt x="300228" y="382524"/>
                </a:lnTo>
                <a:lnTo>
                  <a:pt x="333756" y="359664"/>
                </a:lnTo>
                <a:lnTo>
                  <a:pt x="361188" y="332232"/>
                </a:lnTo>
                <a:lnTo>
                  <a:pt x="371856" y="316992"/>
                </a:lnTo>
                <a:lnTo>
                  <a:pt x="381000" y="302622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30" name="object 30"/>
          <p:cNvSpPr/>
          <p:nvPr/>
        </p:nvSpPr>
        <p:spPr>
          <a:xfrm>
            <a:off x="7821168" y="2032381"/>
            <a:ext cx="381000" cy="100965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1" name="object 31"/>
          <p:cNvSpPr/>
          <p:nvPr/>
        </p:nvSpPr>
        <p:spPr>
          <a:xfrm>
            <a:off x="6627876" y="1587366"/>
            <a:ext cx="812800" cy="495934"/>
          </a:xfrm>
          <a:custGeom>
            <a:avLst/>
            <a:gdLst/>
            <a:ahLst/>
            <a:cxnLst/>
            <a:rect l="l" t="t" r="r" b="b"/>
            <a:pathLst>
              <a:path w="812800" h="495934">
                <a:moveTo>
                  <a:pt x="795846" y="484510"/>
                </a:moveTo>
                <a:lnTo>
                  <a:pt x="792040" y="477577"/>
                </a:lnTo>
                <a:lnTo>
                  <a:pt x="4572" y="0"/>
                </a:lnTo>
                <a:lnTo>
                  <a:pt x="0" y="7620"/>
                </a:lnTo>
                <a:lnTo>
                  <a:pt x="786052" y="484338"/>
                </a:lnTo>
                <a:lnTo>
                  <a:pt x="795846" y="484510"/>
                </a:lnTo>
                <a:close/>
              </a:path>
              <a:path w="812800" h="495934">
                <a:moveTo>
                  <a:pt x="806196" y="495209"/>
                </a:moveTo>
                <a:lnTo>
                  <a:pt x="806196" y="486162"/>
                </a:lnTo>
                <a:lnTo>
                  <a:pt x="801624" y="493782"/>
                </a:lnTo>
                <a:lnTo>
                  <a:pt x="786052" y="484338"/>
                </a:lnTo>
                <a:lnTo>
                  <a:pt x="716280" y="483114"/>
                </a:lnTo>
                <a:lnTo>
                  <a:pt x="713232" y="483114"/>
                </a:lnTo>
                <a:lnTo>
                  <a:pt x="710184" y="486162"/>
                </a:lnTo>
                <a:lnTo>
                  <a:pt x="710184" y="490734"/>
                </a:lnTo>
                <a:lnTo>
                  <a:pt x="713232" y="493782"/>
                </a:lnTo>
                <a:lnTo>
                  <a:pt x="716280" y="493782"/>
                </a:lnTo>
                <a:lnTo>
                  <a:pt x="806196" y="495209"/>
                </a:lnTo>
                <a:close/>
              </a:path>
              <a:path w="812800" h="495934">
                <a:moveTo>
                  <a:pt x="812292" y="495306"/>
                </a:moveTo>
                <a:lnTo>
                  <a:pt x="766572" y="409956"/>
                </a:lnTo>
                <a:lnTo>
                  <a:pt x="765048" y="408432"/>
                </a:lnTo>
                <a:lnTo>
                  <a:pt x="762000" y="406908"/>
                </a:lnTo>
                <a:lnTo>
                  <a:pt x="758952" y="408432"/>
                </a:lnTo>
                <a:lnTo>
                  <a:pt x="757428" y="409956"/>
                </a:lnTo>
                <a:lnTo>
                  <a:pt x="755904" y="413004"/>
                </a:lnTo>
                <a:lnTo>
                  <a:pt x="757428" y="414528"/>
                </a:lnTo>
                <a:lnTo>
                  <a:pt x="792040" y="477577"/>
                </a:lnTo>
                <a:lnTo>
                  <a:pt x="806196" y="486162"/>
                </a:lnTo>
                <a:lnTo>
                  <a:pt x="806196" y="495209"/>
                </a:lnTo>
                <a:lnTo>
                  <a:pt x="812292" y="495306"/>
                </a:lnTo>
                <a:close/>
              </a:path>
              <a:path w="812800" h="495934">
                <a:moveTo>
                  <a:pt x="803148" y="491242"/>
                </a:moveTo>
                <a:lnTo>
                  <a:pt x="803148" y="484638"/>
                </a:lnTo>
                <a:lnTo>
                  <a:pt x="800100" y="492258"/>
                </a:lnTo>
                <a:lnTo>
                  <a:pt x="795846" y="484510"/>
                </a:lnTo>
                <a:lnTo>
                  <a:pt x="786052" y="484338"/>
                </a:lnTo>
                <a:lnTo>
                  <a:pt x="801624" y="493782"/>
                </a:lnTo>
                <a:lnTo>
                  <a:pt x="803148" y="491242"/>
                </a:lnTo>
                <a:close/>
              </a:path>
              <a:path w="812800" h="495934">
                <a:moveTo>
                  <a:pt x="806196" y="486162"/>
                </a:moveTo>
                <a:lnTo>
                  <a:pt x="792040" y="477577"/>
                </a:lnTo>
                <a:lnTo>
                  <a:pt x="795846" y="484510"/>
                </a:lnTo>
                <a:lnTo>
                  <a:pt x="803148" y="484638"/>
                </a:lnTo>
                <a:lnTo>
                  <a:pt x="803148" y="491242"/>
                </a:lnTo>
                <a:lnTo>
                  <a:pt x="806196" y="486162"/>
                </a:lnTo>
                <a:close/>
              </a:path>
              <a:path w="812800" h="495934">
                <a:moveTo>
                  <a:pt x="803148" y="484638"/>
                </a:moveTo>
                <a:lnTo>
                  <a:pt x="795846" y="484510"/>
                </a:lnTo>
                <a:lnTo>
                  <a:pt x="800100" y="492258"/>
                </a:lnTo>
                <a:lnTo>
                  <a:pt x="803148" y="48463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2" name="object 32"/>
          <p:cNvSpPr/>
          <p:nvPr/>
        </p:nvSpPr>
        <p:spPr>
          <a:xfrm>
            <a:off x="6629400" y="2032381"/>
            <a:ext cx="810895" cy="100965"/>
          </a:xfrm>
          <a:custGeom>
            <a:avLst/>
            <a:gdLst/>
            <a:ahLst/>
            <a:cxnLst/>
            <a:rect l="l" t="t" r="r" b="b"/>
            <a:pathLst>
              <a:path w="810895" h="100964">
                <a:moveTo>
                  <a:pt x="792007" y="49661"/>
                </a:moveTo>
                <a:lnTo>
                  <a:pt x="785136" y="45814"/>
                </a:lnTo>
                <a:lnTo>
                  <a:pt x="0" y="50292"/>
                </a:lnTo>
                <a:lnTo>
                  <a:pt x="0" y="60960"/>
                </a:lnTo>
                <a:lnTo>
                  <a:pt x="783101" y="55004"/>
                </a:lnTo>
                <a:lnTo>
                  <a:pt x="792007" y="49661"/>
                </a:lnTo>
                <a:close/>
              </a:path>
              <a:path w="810895" h="100964">
                <a:moveTo>
                  <a:pt x="810768" y="50292"/>
                </a:moveTo>
                <a:lnTo>
                  <a:pt x="726948" y="1524"/>
                </a:lnTo>
                <a:lnTo>
                  <a:pt x="723900" y="0"/>
                </a:lnTo>
                <a:lnTo>
                  <a:pt x="720852" y="1524"/>
                </a:lnTo>
                <a:lnTo>
                  <a:pt x="720852" y="3048"/>
                </a:lnTo>
                <a:lnTo>
                  <a:pt x="719328" y="6096"/>
                </a:lnTo>
                <a:lnTo>
                  <a:pt x="719328" y="9144"/>
                </a:lnTo>
                <a:lnTo>
                  <a:pt x="722376" y="10668"/>
                </a:lnTo>
                <a:lnTo>
                  <a:pt x="785136" y="45814"/>
                </a:lnTo>
                <a:lnTo>
                  <a:pt x="801624" y="45720"/>
                </a:lnTo>
                <a:lnTo>
                  <a:pt x="801624" y="55612"/>
                </a:lnTo>
                <a:lnTo>
                  <a:pt x="810768" y="50292"/>
                </a:lnTo>
                <a:close/>
              </a:path>
              <a:path w="810895" h="100964">
                <a:moveTo>
                  <a:pt x="801624" y="55612"/>
                </a:moveTo>
                <a:lnTo>
                  <a:pt x="801624" y="54864"/>
                </a:lnTo>
                <a:lnTo>
                  <a:pt x="783101" y="55004"/>
                </a:lnTo>
                <a:lnTo>
                  <a:pt x="722376" y="91440"/>
                </a:lnTo>
                <a:lnTo>
                  <a:pt x="720852" y="91440"/>
                </a:lnTo>
                <a:lnTo>
                  <a:pt x="719328" y="94488"/>
                </a:lnTo>
                <a:lnTo>
                  <a:pt x="720852" y="97536"/>
                </a:lnTo>
                <a:lnTo>
                  <a:pt x="722376" y="99060"/>
                </a:lnTo>
                <a:lnTo>
                  <a:pt x="725424" y="100584"/>
                </a:lnTo>
                <a:lnTo>
                  <a:pt x="726948" y="99060"/>
                </a:lnTo>
                <a:lnTo>
                  <a:pt x="801624" y="55612"/>
                </a:lnTo>
                <a:close/>
              </a:path>
              <a:path w="810895" h="100964">
                <a:moveTo>
                  <a:pt x="798576" y="54887"/>
                </a:moveTo>
                <a:lnTo>
                  <a:pt x="798576" y="53340"/>
                </a:lnTo>
                <a:lnTo>
                  <a:pt x="792007" y="49661"/>
                </a:lnTo>
                <a:lnTo>
                  <a:pt x="783101" y="55004"/>
                </a:lnTo>
                <a:lnTo>
                  <a:pt x="798576" y="54887"/>
                </a:lnTo>
                <a:close/>
              </a:path>
              <a:path w="810895" h="100964">
                <a:moveTo>
                  <a:pt x="798546" y="45737"/>
                </a:moveTo>
                <a:lnTo>
                  <a:pt x="785136" y="45814"/>
                </a:lnTo>
                <a:lnTo>
                  <a:pt x="792007" y="49661"/>
                </a:lnTo>
                <a:lnTo>
                  <a:pt x="798546" y="45737"/>
                </a:lnTo>
                <a:close/>
              </a:path>
              <a:path w="810895" h="100964">
                <a:moveTo>
                  <a:pt x="801624" y="54864"/>
                </a:moveTo>
                <a:lnTo>
                  <a:pt x="801624" y="45720"/>
                </a:lnTo>
                <a:lnTo>
                  <a:pt x="798546" y="45737"/>
                </a:lnTo>
                <a:lnTo>
                  <a:pt x="792007" y="49661"/>
                </a:lnTo>
                <a:lnTo>
                  <a:pt x="798576" y="53340"/>
                </a:lnTo>
                <a:lnTo>
                  <a:pt x="798576" y="54887"/>
                </a:lnTo>
                <a:lnTo>
                  <a:pt x="801624" y="54864"/>
                </a:lnTo>
                <a:close/>
              </a:path>
              <a:path w="810895" h="100964">
                <a:moveTo>
                  <a:pt x="798576" y="45737"/>
                </a:move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3" name="object 33"/>
          <p:cNvSpPr/>
          <p:nvPr/>
        </p:nvSpPr>
        <p:spPr>
          <a:xfrm>
            <a:off x="6627876" y="2082673"/>
            <a:ext cx="812800" cy="506095"/>
          </a:xfrm>
          <a:custGeom>
            <a:avLst/>
            <a:gdLst/>
            <a:ahLst/>
            <a:cxnLst/>
            <a:rect l="l" t="t" r="r" b="b"/>
            <a:pathLst>
              <a:path w="812800" h="506094">
                <a:moveTo>
                  <a:pt x="795988" y="9443"/>
                </a:moveTo>
                <a:lnTo>
                  <a:pt x="785872" y="9792"/>
                </a:lnTo>
                <a:lnTo>
                  <a:pt x="0" y="498348"/>
                </a:lnTo>
                <a:lnTo>
                  <a:pt x="4572" y="505968"/>
                </a:lnTo>
                <a:lnTo>
                  <a:pt x="791373" y="18330"/>
                </a:lnTo>
                <a:lnTo>
                  <a:pt x="795988" y="9443"/>
                </a:lnTo>
                <a:close/>
              </a:path>
              <a:path w="812800" h="506094">
                <a:moveTo>
                  <a:pt x="801344" y="173"/>
                </a:moveTo>
                <a:lnTo>
                  <a:pt x="716280" y="1524"/>
                </a:lnTo>
                <a:lnTo>
                  <a:pt x="713232" y="1524"/>
                </a:lnTo>
                <a:lnTo>
                  <a:pt x="710184" y="4572"/>
                </a:lnTo>
                <a:lnTo>
                  <a:pt x="710184" y="7620"/>
                </a:lnTo>
                <a:lnTo>
                  <a:pt x="711708" y="9144"/>
                </a:lnTo>
                <a:lnTo>
                  <a:pt x="713232" y="12192"/>
                </a:lnTo>
                <a:lnTo>
                  <a:pt x="716280" y="12192"/>
                </a:lnTo>
                <a:lnTo>
                  <a:pt x="785872" y="9792"/>
                </a:lnTo>
                <a:lnTo>
                  <a:pt x="801344" y="173"/>
                </a:lnTo>
                <a:close/>
              </a:path>
              <a:path w="812800" h="506094">
                <a:moveTo>
                  <a:pt x="806196" y="11379"/>
                </a:moveTo>
                <a:lnTo>
                  <a:pt x="806196" y="9144"/>
                </a:lnTo>
                <a:lnTo>
                  <a:pt x="791373" y="18330"/>
                </a:lnTo>
                <a:lnTo>
                  <a:pt x="758952" y="80772"/>
                </a:lnTo>
                <a:lnTo>
                  <a:pt x="757428" y="82296"/>
                </a:lnTo>
                <a:lnTo>
                  <a:pt x="757428" y="85344"/>
                </a:lnTo>
                <a:lnTo>
                  <a:pt x="760476" y="86868"/>
                </a:lnTo>
                <a:lnTo>
                  <a:pt x="762000" y="88392"/>
                </a:lnTo>
                <a:lnTo>
                  <a:pt x="765048" y="86868"/>
                </a:lnTo>
                <a:lnTo>
                  <a:pt x="766572" y="85344"/>
                </a:lnTo>
                <a:lnTo>
                  <a:pt x="806196" y="11379"/>
                </a:lnTo>
                <a:close/>
              </a:path>
              <a:path w="812800" h="506094">
                <a:moveTo>
                  <a:pt x="806196" y="9144"/>
                </a:moveTo>
                <a:lnTo>
                  <a:pt x="801708" y="168"/>
                </a:lnTo>
                <a:lnTo>
                  <a:pt x="801344" y="173"/>
                </a:lnTo>
                <a:lnTo>
                  <a:pt x="785872" y="9792"/>
                </a:lnTo>
                <a:lnTo>
                  <a:pt x="795988" y="9443"/>
                </a:lnTo>
                <a:lnTo>
                  <a:pt x="800100" y="1524"/>
                </a:lnTo>
                <a:lnTo>
                  <a:pt x="804672" y="9144"/>
                </a:lnTo>
                <a:lnTo>
                  <a:pt x="804672" y="10088"/>
                </a:lnTo>
                <a:lnTo>
                  <a:pt x="806196" y="9144"/>
                </a:lnTo>
                <a:close/>
              </a:path>
              <a:path w="812800" h="506094">
                <a:moveTo>
                  <a:pt x="804672" y="10088"/>
                </a:moveTo>
                <a:lnTo>
                  <a:pt x="804672" y="9144"/>
                </a:lnTo>
                <a:lnTo>
                  <a:pt x="795988" y="9443"/>
                </a:lnTo>
                <a:lnTo>
                  <a:pt x="791373" y="18330"/>
                </a:lnTo>
                <a:lnTo>
                  <a:pt x="804672" y="10088"/>
                </a:lnTo>
                <a:close/>
              </a:path>
              <a:path w="812800" h="506094">
                <a:moveTo>
                  <a:pt x="804672" y="9144"/>
                </a:moveTo>
                <a:lnTo>
                  <a:pt x="800100" y="1524"/>
                </a:lnTo>
                <a:lnTo>
                  <a:pt x="795988" y="9443"/>
                </a:lnTo>
                <a:lnTo>
                  <a:pt x="804672" y="9144"/>
                </a:lnTo>
                <a:close/>
              </a:path>
              <a:path w="812800" h="506094">
                <a:moveTo>
                  <a:pt x="801708" y="168"/>
                </a:moveTo>
                <a:lnTo>
                  <a:pt x="801624" y="0"/>
                </a:lnTo>
                <a:lnTo>
                  <a:pt x="801344" y="173"/>
                </a:lnTo>
                <a:lnTo>
                  <a:pt x="801708" y="168"/>
                </a:lnTo>
                <a:close/>
              </a:path>
              <a:path w="812800" h="506094">
                <a:moveTo>
                  <a:pt x="812292" y="0"/>
                </a:moveTo>
                <a:lnTo>
                  <a:pt x="801708" y="168"/>
                </a:lnTo>
                <a:lnTo>
                  <a:pt x="806196" y="9144"/>
                </a:lnTo>
                <a:lnTo>
                  <a:pt x="806196" y="11379"/>
                </a:lnTo>
                <a:lnTo>
                  <a:pt x="812292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4" name="object 34"/>
          <p:cNvSpPr/>
          <p:nvPr/>
        </p:nvSpPr>
        <p:spPr>
          <a:xfrm>
            <a:off x="7426452" y="1878450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sp>
        <p:nvSpPr>
          <p:cNvPr id="35" name="object 35"/>
          <p:cNvSpPr/>
          <p:nvPr/>
        </p:nvSpPr>
        <p:spPr>
          <a:xfrm>
            <a:off x="6355079" y="2049145"/>
            <a:ext cx="170687" cy="117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6" name="object 36"/>
          <p:cNvSpPr/>
          <p:nvPr/>
        </p:nvSpPr>
        <p:spPr>
          <a:xfrm>
            <a:off x="6355079" y="2539873"/>
            <a:ext cx="17526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7" name="object 37"/>
          <p:cNvSpPr/>
          <p:nvPr/>
        </p:nvSpPr>
        <p:spPr>
          <a:xfrm>
            <a:off x="6355079" y="1541646"/>
            <a:ext cx="175260" cy="121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8" name="object 38"/>
          <p:cNvSpPr/>
          <p:nvPr/>
        </p:nvSpPr>
        <p:spPr>
          <a:xfrm>
            <a:off x="8270347" y="1978279"/>
            <a:ext cx="500671" cy="209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9" name="object 39"/>
          <p:cNvSpPr/>
          <p:nvPr/>
        </p:nvSpPr>
        <p:spPr>
          <a:xfrm>
            <a:off x="1212688" y="2893060"/>
            <a:ext cx="986437" cy="1802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0" name="object 40"/>
          <p:cNvSpPr/>
          <p:nvPr/>
        </p:nvSpPr>
        <p:spPr>
          <a:xfrm>
            <a:off x="3578352" y="2888868"/>
            <a:ext cx="2336292" cy="2133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1" name="object 41"/>
          <p:cNvSpPr/>
          <p:nvPr/>
        </p:nvSpPr>
        <p:spPr>
          <a:xfrm>
            <a:off x="7218778" y="2859532"/>
            <a:ext cx="832513" cy="1760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2" name="object 12"/>
          <p:cNvSpPr/>
          <p:nvPr/>
        </p:nvSpPr>
        <p:spPr>
          <a:xfrm>
            <a:off x="3568312" y="2543047"/>
            <a:ext cx="175260" cy="118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3" name="文本框 42"/>
          <p:cNvSpPr txBox="1"/>
          <p:nvPr/>
        </p:nvSpPr>
        <p:spPr>
          <a:xfrm>
            <a:off x="853440" y="138239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53440" y="17938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3440" y="2162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grpSp>
        <p:nvGrpSpPr>
          <p:cNvPr id="49" name="组合 48"/>
          <p:cNvGrpSpPr/>
          <p:nvPr/>
        </p:nvGrpSpPr>
        <p:grpSpPr>
          <a:xfrm>
            <a:off x="3787140" y="1407160"/>
            <a:ext cx="603885" cy="1148715"/>
            <a:chOff x="1544" y="6558"/>
            <a:chExt cx="951" cy="1809"/>
          </a:xfrm>
        </p:grpSpPr>
        <p:sp>
          <p:nvSpPr>
            <p:cNvPr id="46" name="文本框 45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 10</a:t>
              </a:r>
              <a:endParaRPr lang="en-US" altLang="zh-CN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-20</a:t>
              </a:r>
              <a:endParaRPr lang="en-US" altLang="zh-CN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621145" y="1332230"/>
            <a:ext cx="603885" cy="1148715"/>
            <a:chOff x="1544" y="6558"/>
            <a:chExt cx="951" cy="1809"/>
          </a:xfrm>
        </p:grpSpPr>
        <p:sp>
          <p:nvSpPr>
            <p:cNvPr id="51" name="文本框 50"/>
            <p:cNvSpPr txBox="1"/>
            <p:nvPr/>
          </p:nvSpPr>
          <p:spPr>
            <a:xfrm>
              <a:off x="1544" y="6558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-10</a:t>
              </a:r>
              <a:endParaRPr lang="en-US" altLang="zh-CN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44" y="7206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44" y="7787"/>
              <a:ext cx="95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20</a:t>
              </a:r>
              <a:endParaRPr lang="en-US" altLang="zh-CN"/>
            </a:p>
          </p:txBody>
        </p:sp>
      </p:grpSp>
      <p:sp>
        <p:nvSpPr>
          <p:cNvPr id="54" name="object 42"/>
          <p:cNvSpPr/>
          <p:nvPr/>
        </p:nvSpPr>
        <p:spPr>
          <a:xfrm>
            <a:off x="457193" y="545668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5" name="object 43"/>
          <p:cNvSpPr/>
          <p:nvPr/>
        </p:nvSpPr>
        <p:spPr>
          <a:xfrm>
            <a:off x="457193" y="4959857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7432"/>
                </a:lnTo>
                <a:lnTo>
                  <a:pt x="291084" y="9144"/>
                </a:lnTo>
                <a:lnTo>
                  <a:pt x="248412" y="1524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58496"/>
                </a:lnTo>
                <a:lnTo>
                  <a:pt x="1524" y="202692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3672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6" name="object 44"/>
          <p:cNvSpPr/>
          <p:nvPr/>
        </p:nvSpPr>
        <p:spPr>
          <a:xfrm>
            <a:off x="457193" y="44630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p/>
        </p:txBody>
      </p:sp>
      <p:sp>
        <p:nvSpPr>
          <p:cNvPr id="57" name="object 45"/>
          <p:cNvSpPr/>
          <p:nvPr/>
        </p:nvSpPr>
        <p:spPr>
          <a:xfrm>
            <a:off x="573017" y="5124449"/>
            <a:ext cx="192023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8" name="object 46"/>
          <p:cNvSpPr/>
          <p:nvPr/>
        </p:nvSpPr>
        <p:spPr>
          <a:xfrm>
            <a:off x="573017" y="5615178"/>
            <a:ext cx="196595" cy="1341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9" name="object 47"/>
          <p:cNvSpPr/>
          <p:nvPr/>
        </p:nvSpPr>
        <p:spPr>
          <a:xfrm>
            <a:off x="573017" y="4616957"/>
            <a:ext cx="196595" cy="1356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0" name="object 48"/>
          <p:cNvSpPr/>
          <p:nvPr/>
        </p:nvSpPr>
        <p:spPr>
          <a:xfrm>
            <a:off x="6917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1" name="object 49"/>
          <p:cNvSpPr/>
          <p:nvPr/>
        </p:nvSpPr>
        <p:spPr>
          <a:xfrm>
            <a:off x="8060181" y="4243578"/>
            <a:ext cx="0" cy="1603375"/>
          </a:xfrm>
          <a:custGeom>
            <a:avLst/>
            <a:gdLst/>
            <a:ahLst/>
            <a:cxnLst/>
            <a:rect l="l" t="t" r="r" b="b"/>
            <a:pathLst>
              <a:path h="1603375">
                <a:moveTo>
                  <a:pt x="0" y="0"/>
                </a:moveTo>
                <a:lnTo>
                  <a:pt x="0" y="160324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sp>
        <p:nvSpPr>
          <p:cNvPr id="62" name="object 50"/>
          <p:cNvSpPr/>
          <p:nvPr/>
        </p:nvSpPr>
        <p:spPr>
          <a:xfrm>
            <a:off x="6030976" y="4645913"/>
            <a:ext cx="2867025" cy="0"/>
          </a:xfrm>
          <a:custGeom>
            <a:avLst/>
            <a:gdLst/>
            <a:ahLst/>
            <a:cxnLst/>
            <a:rect l="l" t="t" r="r" b="b"/>
            <a:pathLst>
              <a:path w="2867025">
                <a:moveTo>
                  <a:pt x="0" y="0"/>
                </a:moveTo>
                <a:lnTo>
                  <a:pt x="28666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p/>
        </p:txBody>
      </p:sp>
      <p:graphicFrame>
        <p:nvGraphicFramePr>
          <p:cNvPr id="63" name="object 51"/>
          <p:cNvGraphicFramePr>
            <a:graphicFrameLocks noGrp="1"/>
          </p:cNvGraphicFramePr>
          <p:nvPr/>
        </p:nvGraphicFramePr>
        <p:xfrm>
          <a:off x="6137907" y="4645913"/>
          <a:ext cx="628650" cy="119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325"/>
                <a:gridCol w="314325"/>
              </a:tblGrid>
              <a:tr h="325755">
                <a:tc>
                  <a:txBody>
                    <a:bodyPr/>
                    <a:p>
                      <a:pPr marL="31750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24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99720">
                <a:tc>
                  <a:txBody>
                    <a:bodyPr/>
                    <a:p>
                      <a:pPr marL="31750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5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269875">
                <a:tc>
                  <a:txBody>
                    <a:bodyPr/>
                    <a:p>
                      <a:pPr marL="31750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p>
                      <a:pPr marR="23495" algn="r">
                        <a:lnSpc>
                          <a:spcPts val="2030"/>
                        </a:lnSpc>
                      </a:pPr>
                      <a:r>
                        <a:rPr sz="19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 dirty="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4" name="object 52"/>
          <p:cNvSpPr/>
          <p:nvPr/>
        </p:nvSpPr>
        <p:spPr>
          <a:xfrm>
            <a:off x="6146066" y="4442480"/>
            <a:ext cx="214460" cy="1470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5" name="object 53"/>
          <p:cNvSpPr/>
          <p:nvPr/>
        </p:nvSpPr>
        <p:spPr>
          <a:xfrm>
            <a:off x="8141308" y="4360126"/>
            <a:ext cx="599746" cy="2461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6" name="object 54"/>
          <p:cNvSpPr/>
          <p:nvPr/>
        </p:nvSpPr>
        <p:spPr>
          <a:xfrm>
            <a:off x="6524364" y="4442480"/>
            <a:ext cx="221755" cy="1470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7" name="object 55"/>
          <p:cNvSpPr/>
          <p:nvPr/>
        </p:nvSpPr>
        <p:spPr>
          <a:xfrm>
            <a:off x="7019246" y="4297641"/>
            <a:ext cx="350204" cy="3254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8" name="object 56"/>
          <p:cNvSpPr/>
          <p:nvPr/>
        </p:nvSpPr>
        <p:spPr>
          <a:xfrm>
            <a:off x="7556092" y="4298041"/>
            <a:ext cx="353975" cy="3254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1" name="object 42"/>
          <p:cNvSpPr/>
          <p:nvPr/>
        </p:nvSpPr>
        <p:spPr>
          <a:xfrm>
            <a:off x="2086603" y="5884672"/>
            <a:ext cx="451484" cy="452755"/>
          </a:xfrm>
          <a:custGeom>
            <a:avLst/>
            <a:gdLst/>
            <a:ahLst/>
            <a:cxnLst/>
            <a:rect l="l" t="t" r="r" b="b"/>
            <a:pathLst>
              <a:path w="451484" h="452754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411480" y="99060"/>
                </a:lnTo>
                <a:lnTo>
                  <a:pt x="384048" y="65532"/>
                </a:lnTo>
                <a:lnTo>
                  <a:pt x="350520" y="38100"/>
                </a:lnTo>
                <a:lnTo>
                  <a:pt x="312420" y="18288"/>
                </a:lnTo>
                <a:lnTo>
                  <a:pt x="269748" y="4572"/>
                </a:lnTo>
                <a:lnTo>
                  <a:pt x="225552" y="0"/>
                </a:lnTo>
                <a:lnTo>
                  <a:pt x="201168" y="1524"/>
                </a:lnTo>
                <a:lnTo>
                  <a:pt x="158496" y="10668"/>
                </a:lnTo>
                <a:lnTo>
                  <a:pt x="117348" y="27432"/>
                </a:lnTo>
                <a:lnTo>
                  <a:pt x="82296" y="51816"/>
                </a:lnTo>
                <a:lnTo>
                  <a:pt x="51816" y="82296"/>
                </a:lnTo>
                <a:lnTo>
                  <a:pt x="27432" y="118872"/>
                </a:lnTo>
                <a:lnTo>
                  <a:pt x="10668" y="160020"/>
                </a:lnTo>
                <a:lnTo>
                  <a:pt x="1524" y="204216"/>
                </a:lnTo>
                <a:lnTo>
                  <a:pt x="0" y="227076"/>
                </a:lnTo>
                <a:lnTo>
                  <a:pt x="1524" y="249936"/>
                </a:lnTo>
                <a:lnTo>
                  <a:pt x="4572" y="272796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6116"/>
                </a:lnTo>
                <a:lnTo>
                  <a:pt x="50292" y="129540"/>
                </a:lnTo>
                <a:lnTo>
                  <a:pt x="71628" y="97536"/>
                </a:lnTo>
                <a:lnTo>
                  <a:pt x="114300" y="59436"/>
                </a:lnTo>
                <a:lnTo>
                  <a:pt x="147828" y="41148"/>
                </a:lnTo>
                <a:lnTo>
                  <a:pt x="185928" y="28956"/>
                </a:lnTo>
                <a:lnTo>
                  <a:pt x="205740" y="25908"/>
                </a:lnTo>
                <a:lnTo>
                  <a:pt x="246888" y="25908"/>
                </a:lnTo>
                <a:lnTo>
                  <a:pt x="303276" y="41148"/>
                </a:lnTo>
                <a:lnTo>
                  <a:pt x="338328" y="59436"/>
                </a:lnTo>
                <a:lnTo>
                  <a:pt x="367284" y="85344"/>
                </a:lnTo>
                <a:lnTo>
                  <a:pt x="409956" y="147828"/>
                </a:lnTo>
                <a:lnTo>
                  <a:pt x="416052" y="167640"/>
                </a:lnTo>
                <a:lnTo>
                  <a:pt x="422148" y="185928"/>
                </a:lnTo>
                <a:lnTo>
                  <a:pt x="425196" y="227076"/>
                </a:lnTo>
                <a:lnTo>
                  <a:pt x="425196" y="330454"/>
                </a:lnTo>
                <a:lnTo>
                  <a:pt x="432816" y="313944"/>
                </a:lnTo>
                <a:lnTo>
                  <a:pt x="440436" y="292608"/>
                </a:lnTo>
                <a:lnTo>
                  <a:pt x="446532" y="271272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2754">
                <a:moveTo>
                  <a:pt x="425196" y="330454"/>
                </a:moveTo>
                <a:lnTo>
                  <a:pt x="425196" y="227076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65760" y="368808"/>
                </a:lnTo>
                <a:lnTo>
                  <a:pt x="303276" y="411480"/>
                </a:lnTo>
                <a:lnTo>
                  <a:pt x="265176" y="422148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81000"/>
                </a:lnTo>
                <a:lnTo>
                  <a:pt x="59436" y="338328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202692" y="451104"/>
                </a:lnTo>
                <a:lnTo>
                  <a:pt x="225552" y="452628"/>
                </a:lnTo>
                <a:lnTo>
                  <a:pt x="248412" y="451104"/>
                </a:lnTo>
                <a:lnTo>
                  <a:pt x="292608" y="441960"/>
                </a:lnTo>
                <a:lnTo>
                  <a:pt x="333756" y="425196"/>
                </a:lnTo>
                <a:lnTo>
                  <a:pt x="368808" y="400812"/>
                </a:lnTo>
                <a:lnTo>
                  <a:pt x="413004" y="352044"/>
                </a:lnTo>
                <a:lnTo>
                  <a:pt x="423672" y="333756"/>
                </a:lnTo>
                <a:lnTo>
                  <a:pt x="425196" y="33045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p/>
        </p:txBody>
      </p:sp>
      <p:sp>
        <p:nvSpPr>
          <p:cNvPr id="72" name="object 44"/>
          <p:cNvSpPr/>
          <p:nvPr/>
        </p:nvSpPr>
        <p:spPr>
          <a:xfrm>
            <a:off x="2014848" y="431698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graphicFrame>
        <p:nvGraphicFramePr>
          <p:cNvPr id="69" name="对象 -2147482622"/>
          <p:cNvGraphicFramePr>
            <a:graphicFrameLocks noChangeAspect="1"/>
          </p:cNvGraphicFramePr>
          <p:nvPr/>
        </p:nvGraphicFramePr>
        <p:xfrm>
          <a:off x="2055495" y="4396105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3" imgW="254000" imgH="228600" progId="Equation.KSEE3">
                  <p:embed/>
                </p:oleObj>
              </mc:Choice>
              <mc:Fallback>
                <p:oleObj name="" r:id="rId23" imgW="2540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55495" y="4396105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对象 -2147482621"/>
          <p:cNvGraphicFramePr>
            <a:graphicFrameLocks noChangeAspect="1"/>
          </p:cNvGraphicFramePr>
          <p:nvPr/>
        </p:nvGraphicFramePr>
        <p:xfrm>
          <a:off x="2149475" y="5977573"/>
          <a:ext cx="396240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" name="" r:id="rId25" imgW="254000" imgH="228600" progId="Equation.KSEE3">
                  <p:embed/>
                </p:oleObj>
              </mc:Choice>
              <mc:Fallback>
                <p:oleObj name="" r:id="rId25" imgW="254000" imgH="228600" progId="Equation.KSEE3">
                  <p:embed/>
                  <p:pic>
                    <p:nvPicPr>
                      <p:cNvPr id="0" name="图片 72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49475" y="5977573"/>
                        <a:ext cx="396240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直接箭头连接符 73"/>
          <p:cNvCxnSpPr/>
          <p:nvPr/>
        </p:nvCxnSpPr>
        <p:spPr>
          <a:xfrm>
            <a:off x="876935" y="4691380"/>
            <a:ext cx="1246505" cy="140017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5" name="直接箭头连接符 74"/>
          <p:cNvCxnSpPr/>
          <p:nvPr/>
        </p:nvCxnSpPr>
        <p:spPr>
          <a:xfrm>
            <a:off x="899160" y="5227320"/>
            <a:ext cx="1224280" cy="86423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6" name="直接箭头连接符 75"/>
          <p:cNvCxnSpPr/>
          <p:nvPr/>
        </p:nvCxnSpPr>
        <p:spPr>
          <a:xfrm>
            <a:off x="899160" y="5731510"/>
            <a:ext cx="1224280" cy="360045"/>
          </a:xfrm>
          <a:prstGeom prst="straightConnector1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 flipV="1">
            <a:off x="899795" y="4509135"/>
            <a:ext cx="1151890" cy="21399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8" name="直接箭头连接符 77"/>
          <p:cNvCxnSpPr/>
          <p:nvPr/>
        </p:nvCxnSpPr>
        <p:spPr>
          <a:xfrm flipV="1">
            <a:off x="894715" y="4509135"/>
            <a:ext cx="1156970" cy="71818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9" name="直接箭头连接符 78"/>
          <p:cNvCxnSpPr/>
          <p:nvPr/>
        </p:nvCxnSpPr>
        <p:spPr>
          <a:xfrm flipV="1">
            <a:off x="899795" y="4509135"/>
            <a:ext cx="1151890" cy="12401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0" name="直接箭头连接符 79"/>
          <p:cNvCxnSpPr/>
          <p:nvPr/>
        </p:nvCxnSpPr>
        <p:spPr>
          <a:xfrm>
            <a:off x="2386965" y="3967480"/>
            <a:ext cx="1320800" cy="1333500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4" name="object 44"/>
          <p:cNvSpPr/>
          <p:nvPr/>
        </p:nvSpPr>
        <p:spPr>
          <a:xfrm>
            <a:off x="2028183" y="3561334"/>
            <a:ext cx="451484" cy="451484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451104" y="225552"/>
                </a:moveTo>
                <a:lnTo>
                  <a:pt x="446532" y="179832"/>
                </a:lnTo>
                <a:lnTo>
                  <a:pt x="432816" y="137160"/>
                </a:lnTo>
                <a:lnTo>
                  <a:pt x="399288" y="80772"/>
                </a:lnTo>
                <a:lnTo>
                  <a:pt x="368808" y="50292"/>
                </a:lnTo>
                <a:lnTo>
                  <a:pt x="332232" y="25908"/>
                </a:lnTo>
                <a:lnTo>
                  <a:pt x="291084" y="9144"/>
                </a:lnTo>
                <a:lnTo>
                  <a:pt x="248412" y="0"/>
                </a:lnTo>
                <a:lnTo>
                  <a:pt x="201168" y="0"/>
                </a:lnTo>
                <a:lnTo>
                  <a:pt x="158496" y="9144"/>
                </a:lnTo>
                <a:lnTo>
                  <a:pt x="117348" y="27432"/>
                </a:lnTo>
                <a:lnTo>
                  <a:pt x="65532" y="65532"/>
                </a:lnTo>
                <a:lnTo>
                  <a:pt x="38100" y="99060"/>
                </a:lnTo>
                <a:lnTo>
                  <a:pt x="18288" y="138684"/>
                </a:lnTo>
                <a:lnTo>
                  <a:pt x="4572" y="181356"/>
                </a:lnTo>
                <a:lnTo>
                  <a:pt x="0" y="225552"/>
                </a:lnTo>
                <a:lnTo>
                  <a:pt x="1524" y="249936"/>
                </a:lnTo>
                <a:lnTo>
                  <a:pt x="4572" y="271272"/>
                </a:lnTo>
                <a:lnTo>
                  <a:pt x="10668" y="294132"/>
                </a:lnTo>
                <a:lnTo>
                  <a:pt x="18288" y="313944"/>
                </a:lnTo>
                <a:lnTo>
                  <a:pt x="25908" y="330454"/>
                </a:lnTo>
                <a:lnTo>
                  <a:pt x="25908" y="225552"/>
                </a:lnTo>
                <a:lnTo>
                  <a:pt x="27432" y="204216"/>
                </a:lnTo>
                <a:lnTo>
                  <a:pt x="35052" y="164592"/>
                </a:lnTo>
                <a:lnTo>
                  <a:pt x="59436" y="112776"/>
                </a:lnTo>
                <a:lnTo>
                  <a:pt x="99060" y="70104"/>
                </a:lnTo>
                <a:lnTo>
                  <a:pt x="131064" y="48768"/>
                </a:lnTo>
                <a:lnTo>
                  <a:pt x="166116" y="33528"/>
                </a:lnTo>
                <a:lnTo>
                  <a:pt x="205740" y="25908"/>
                </a:lnTo>
                <a:lnTo>
                  <a:pt x="225552" y="24384"/>
                </a:lnTo>
                <a:lnTo>
                  <a:pt x="246888" y="25908"/>
                </a:lnTo>
                <a:lnTo>
                  <a:pt x="284988" y="33528"/>
                </a:lnTo>
                <a:lnTo>
                  <a:pt x="321564" y="48768"/>
                </a:lnTo>
                <a:lnTo>
                  <a:pt x="353568" y="71628"/>
                </a:lnTo>
                <a:lnTo>
                  <a:pt x="391668" y="114300"/>
                </a:lnTo>
                <a:lnTo>
                  <a:pt x="409956" y="147828"/>
                </a:lnTo>
                <a:lnTo>
                  <a:pt x="422148" y="185928"/>
                </a:lnTo>
                <a:lnTo>
                  <a:pt x="425196" y="225552"/>
                </a:lnTo>
                <a:lnTo>
                  <a:pt x="425196" y="328930"/>
                </a:lnTo>
                <a:lnTo>
                  <a:pt x="432816" y="312420"/>
                </a:lnTo>
                <a:lnTo>
                  <a:pt x="440436" y="292608"/>
                </a:lnTo>
                <a:lnTo>
                  <a:pt x="446532" y="269748"/>
                </a:lnTo>
                <a:lnTo>
                  <a:pt x="449580" y="248412"/>
                </a:lnTo>
                <a:lnTo>
                  <a:pt x="451104" y="225552"/>
                </a:lnTo>
                <a:close/>
              </a:path>
              <a:path w="451484" h="451485">
                <a:moveTo>
                  <a:pt x="425196" y="328930"/>
                </a:moveTo>
                <a:lnTo>
                  <a:pt x="425196" y="225552"/>
                </a:lnTo>
                <a:lnTo>
                  <a:pt x="423672" y="246888"/>
                </a:lnTo>
                <a:lnTo>
                  <a:pt x="420624" y="266700"/>
                </a:lnTo>
                <a:lnTo>
                  <a:pt x="409956" y="304800"/>
                </a:lnTo>
                <a:lnTo>
                  <a:pt x="390144" y="338328"/>
                </a:lnTo>
                <a:lnTo>
                  <a:pt x="352044" y="381000"/>
                </a:lnTo>
                <a:lnTo>
                  <a:pt x="320040" y="402336"/>
                </a:lnTo>
                <a:lnTo>
                  <a:pt x="284988" y="417576"/>
                </a:lnTo>
                <a:lnTo>
                  <a:pt x="245364" y="425196"/>
                </a:lnTo>
                <a:lnTo>
                  <a:pt x="225552" y="426720"/>
                </a:lnTo>
                <a:lnTo>
                  <a:pt x="204216" y="425196"/>
                </a:lnTo>
                <a:lnTo>
                  <a:pt x="166116" y="417576"/>
                </a:lnTo>
                <a:lnTo>
                  <a:pt x="129540" y="402336"/>
                </a:lnTo>
                <a:lnTo>
                  <a:pt x="97536" y="379476"/>
                </a:lnTo>
                <a:lnTo>
                  <a:pt x="59436" y="336804"/>
                </a:lnTo>
                <a:lnTo>
                  <a:pt x="41148" y="303276"/>
                </a:lnTo>
                <a:lnTo>
                  <a:pt x="28956" y="265176"/>
                </a:lnTo>
                <a:lnTo>
                  <a:pt x="25908" y="245364"/>
                </a:lnTo>
                <a:lnTo>
                  <a:pt x="25908" y="330454"/>
                </a:lnTo>
                <a:lnTo>
                  <a:pt x="51816" y="370332"/>
                </a:lnTo>
                <a:lnTo>
                  <a:pt x="82296" y="400812"/>
                </a:lnTo>
                <a:lnTo>
                  <a:pt x="118872" y="425196"/>
                </a:lnTo>
                <a:lnTo>
                  <a:pt x="158496" y="441960"/>
                </a:lnTo>
                <a:lnTo>
                  <a:pt x="181356" y="446532"/>
                </a:lnTo>
                <a:lnTo>
                  <a:pt x="202692" y="451104"/>
                </a:lnTo>
                <a:lnTo>
                  <a:pt x="248412" y="451104"/>
                </a:lnTo>
                <a:lnTo>
                  <a:pt x="271272" y="446532"/>
                </a:lnTo>
                <a:lnTo>
                  <a:pt x="313944" y="434340"/>
                </a:lnTo>
                <a:lnTo>
                  <a:pt x="352044" y="413004"/>
                </a:lnTo>
                <a:lnTo>
                  <a:pt x="385572" y="385572"/>
                </a:lnTo>
                <a:lnTo>
                  <a:pt x="413004" y="352044"/>
                </a:lnTo>
                <a:lnTo>
                  <a:pt x="423672" y="332232"/>
                </a:lnTo>
                <a:lnTo>
                  <a:pt x="425196" y="328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p/>
        </p:txBody>
      </p:sp>
      <p:sp>
        <p:nvSpPr>
          <p:cNvPr id="85" name="文本框 84"/>
          <p:cNvSpPr txBox="1"/>
          <p:nvPr/>
        </p:nvSpPr>
        <p:spPr>
          <a:xfrm>
            <a:off x="2054860" y="3585210"/>
            <a:ext cx="50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+1</a:t>
            </a:r>
            <a:endParaRPr lang="en-US" altLang="zh-CN"/>
          </a:p>
        </p:txBody>
      </p:sp>
      <p:sp>
        <p:nvSpPr>
          <p:cNvPr id="86" name="object 34"/>
          <p:cNvSpPr/>
          <p:nvPr/>
        </p:nvSpPr>
        <p:spPr>
          <a:xfrm>
            <a:off x="3682365" y="5065395"/>
            <a:ext cx="493395" cy="493395"/>
          </a:xfrm>
          <a:custGeom>
            <a:avLst/>
            <a:gdLst/>
            <a:ahLst/>
            <a:cxnLst/>
            <a:rect l="l" t="t" r="r" b="b"/>
            <a:pathLst>
              <a:path w="407034" h="407035">
                <a:moveTo>
                  <a:pt x="406908" y="202698"/>
                </a:moveTo>
                <a:lnTo>
                  <a:pt x="402336" y="161550"/>
                </a:lnTo>
                <a:lnTo>
                  <a:pt x="390144" y="123444"/>
                </a:lnTo>
                <a:lnTo>
                  <a:pt x="371856" y="89916"/>
                </a:lnTo>
                <a:lnTo>
                  <a:pt x="347472" y="59436"/>
                </a:lnTo>
                <a:lnTo>
                  <a:pt x="316992" y="35052"/>
                </a:lnTo>
                <a:lnTo>
                  <a:pt x="281940" y="15240"/>
                </a:lnTo>
                <a:lnTo>
                  <a:pt x="243840" y="4572"/>
                </a:lnTo>
                <a:lnTo>
                  <a:pt x="202692" y="0"/>
                </a:lnTo>
                <a:lnTo>
                  <a:pt x="182880" y="1524"/>
                </a:lnTo>
                <a:lnTo>
                  <a:pt x="143256" y="9144"/>
                </a:lnTo>
                <a:lnTo>
                  <a:pt x="106680" y="24384"/>
                </a:lnTo>
                <a:lnTo>
                  <a:pt x="59436" y="59436"/>
                </a:lnTo>
                <a:lnTo>
                  <a:pt x="35052" y="89916"/>
                </a:lnTo>
                <a:lnTo>
                  <a:pt x="9144" y="143256"/>
                </a:lnTo>
                <a:lnTo>
                  <a:pt x="1524" y="182886"/>
                </a:lnTo>
                <a:lnTo>
                  <a:pt x="0" y="204222"/>
                </a:lnTo>
                <a:lnTo>
                  <a:pt x="1524" y="225558"/>
                </a:lnTo>
                <a:lnTo>
                  <a:pt x="4572" y="245370"/>
                </a:lnTo>
                <a:lnTo>
                  <a:pt x="10668" y="265182"/>
                </a:lnTo>
                <a:lnTo>
                  <a:pt x="16764" y="283470"/>
                </a:lnTo>
                <a:lnTo>
                  <a:pt x="25908" y="301758"/>
                </a:lnTo>
                <a:lnTo>
                  <a:pt x="25908" y="202698"/>
                </a:lnTo>
                <a:lnTo>
                  <a:pt x="27432" y="184410"/>
                </a:lnTo>
                <a:lnTo>
                  <a:pt x="30480" y="167646"/>
                </a:lnTo>
                <a:lnTo>
                  <a:pt x="33528" y="149358"/>
                </a:lnTo>
                <a:lnTo>
                  <a:pt x="39624" y="134112"/>
                </a:lnTo>
                <a:lnTo>
                  <a:pt x="67056" y="89916"/>
                </a:lnTo>
                <a:lnTo>
                  <a:pt x="105156" y="54864"/>
                </a:lnTo>
                <a:lnTo>
                  <a:pt x="150876" y="33528"/>
                </a:lnTo>
                <a:lnTo>
                  <a:pt x="185928" y="25908"/>
                </a:lnTo>
                <a:lnTo>
                  <a:pt x="222504" y="25908"/>
                </a:lnTo>
                <a:lnTo>
                  <a:pt x="272796" y="39624"/>
                </a:lnTo>
                <a:lnTo>
                  <a:pt x="316992" y="67056"/>
                </a:lnTo>
                <a:lnTo>
                  <a:pt x="352044" y="105156"/>
                </a:lnTo>
                <a:lnTo>
                  <a:pt x="373380" y="150882"/>
                </a:lnTo>
                <a:lnTo>
                  <a:pt x="381000" y="185934"/>
                </a:lnTo>
                <a:lnTo>
                  <a:pt x="381000" y="302628"/>
                </a:lnTo>
                <a:lnTo>
                  <a:pt x="382524" y="300234"/>
                </a:lnTo>
                <a:lnTo>
                  <a:pt x="391668" y="281946"/>
                </a:lnTo>
                <a:lnTo>
                  <a:pt x="397764" y="263658"/>
                </a:lnTo>
                <a:lnTo>
                  <a:pt x="402336" y="243846"/>
                </a:lnTo>
                <a:lnTo>
                  <a:pt x="405384" y="224034"/>
                </a:lnTo>
                <a:lnTo>
                  <a:pt x="406908" y="202698"/>
                </a:lnTo>
                <a:close/>
              </a:path>
              <a:path w="407034" h="407035">
                <a:moveTo>
                  <a:pt x="381000" y="302628"/>
                </a:moveTo>
                <a:lnTo>
                  <a:pt x="381000" y="222510"/>
                </a:lnTo>
                <a:lnTo>
                  <a:pt x="377952" y="240798"/>
                </a:lnTo>
                <a:lnTo>
                  <a:pt x="373380" y="257562"/>
                </a:lnTo>
                <a:lnTo>
                  <a:pt x="350520" y="304806"/>
                </a:lnTo>
                <a:lnTo>
                  <a:pt x="316992" y="341382"/>
                </a:lnTo>
                <a:lnTo>
                  <a:pt x="272796" y="368814"/>
                </a:lnTo>
                <a:lnTo>
                  <a:pt x="202692" y="382530"/>
                </a:lnTo>
                <a:lnTo>
                  <a:pt x="184404" y="381006"/>
                </a:lnTo>
                <a:lnTo>
                  <a:pt x="134112" y="367290"/>
                </a:lnTo>
                <a:lnTo>
                  <a:pt x="89916" y="341382"/>
                </a:lnTo>
                <a:lnTo>
                  <a:pt x="56388" y="303282"/>
                </a:lnTo>
                <a:lnTo>
                  <a:pt x="33528" y="256038"/>
                </a:lnTo>
                <a:lnTo>
                  <a:pt x="25908" y="202698"/>
                </a:lnTo>
                <a:lnTo>
                  <a:pt x="25908" y="301758"/>
                </a:lnTo>
                <a:lnTo>
                  <a:pt x="47244" y="333762"/>
                </a:lnTo>
                <a:lnTo>
                  <a:pt x="74676" y="361194"/>
                </a:lnTo>
                <a:lnTo>
                  <a:pt x="108204" y="384054"/>
                </a:lnTo>
                <a:lnTo>
                  <a:pt x="144780" y="399294"/>
                </a:lnTo>
                <a:lnTo>
                  <a:pt x="184404" y="406914"/>
                </a:lnTo>
                <a:lnTo>
                  <a:pt x="225552" y="406914"/>
                </a:lnTo>
                <a:lnTo>
                  <a:pt x="265176" y="397770"/>
                </a:lnTo>
                <a:lnTo>
                  <a:pt x="301752" y="382530"/>
                </a:lnTo>
                <a:lnTo>
                  <a:pt x="333756" y="361194"/>
                </a:lnTo>
                <a:lnTo>
                  <a:pt x="361188" y="332238"/>
                </a:lnTo>
                <a:lnTo>
                  <a:pt x="371856" y="316998"/>
                </a:lnTo>
                <a:lnTo>
                  <a:pt x="381000" y="302628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cxnSp>
        <p:nvCxnSpPr>
          <p:cNvPr id="87" name="直接箭头连接符 86"/>
          <p:cNvCxnSpPr/>
          <p:nvPr/>
        </p:nvCxnSpPr>
        <p:spPr>
          <a:xfrm>
            <a:off x="2483485" y="4652645"/>
            <a:ext cx="1224280" cy="648335"/>
          </a:xfrm>
          <a:prstGeom prst="straightConnector1">
            <a:avLst/>
          </a:prstGeom>
          <a:noFill/>
          <a:ln w="9525" cap="flat" cmpd="sng" algn="ctr">
            <a:solidFill>
              <a:srgbClr val="1DFF1D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8" name="直接箭头连接符 87"/>
          <p:cNvCxnSpPr>
            <a:stCxn id="2147484676" idx="3"/>
          </p:cNvCxnSpPr>
          <p:nvPr/>
        </p:nvCxnSpPr>
        <p:spPr>
          <a:xfrm flipV="1">
            <a:off x="2545715" y="5300980"/>
            <a:ext cx="1162050" cy="855345"/>
          </a:xfrm>
          <a:prstGeom prst="straightConnector1">
            <a:avLst/>
          </a:prstGeom>
          <a:noFill/>
          <a:ln w="9525" cap="flat" cmpd="sng" algn="ctr">
            <a:solidFill>
              <a:srgbClr val="11FF1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9" name="object 38"/>
          <p:cNvSpPr/>
          <p:nvPr/>
        </p:nvSpPr>
        <p:spPr>
          <a:xfrm>
            <a:off x="4845050" y="5227955"/>
            <a:ext cx="789940" cy="3308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0" name="object 30"/>
          <p:cNvSpPr/>
          <p:nvPr/>
        </p:nvSpPr>
        <p:spPr>
          <a:xfrm>
            <a:off x="4175760" y="5300980"/>
            <a:ext cx="614045" cy="115570"/>
          </a:xfrm>
          <a:custGeom>
            <a:avLst/>
            <a:gdLst/>
            <a:ahLst/>
            <a:cxnLst/>
            <a:rect l="l" t="t" r="r" b="b"/>
            <a:pathLst>
              <a:path w="381000" h="100964">
                <a:moveTo>
                  <a:pt x="361058" y="50369"/>
                </a:moveTo>
                <a:lnTo>
                  <a:pt x="353042" y="45720"/>
                </a:lnTo>
                <a:lnTo>
                  <a:pt x="0" y="45720"/>
                </a:lnTo>
                <a:lnTo>
                  <a:pt x="0" y="54864"/>
                </a:lnTo>
                <a:lnTo>
                  <a:pt x="353568" y="54864"/>
                </a:lnTo>
                <a:lnTo>
                  <a:pt x="361058" y="50369"/>
                </a:lnTo>
                <a:close/>
              </a:path>
              <a:path w="381000" h="100964">
                <a:moveTo>
                  <a:pt x="381000" y="50292"/>
                </a:moveTo>
                <a:lnTo>
                  <a:pt x="297180" y="1524"/>
                </a:lnTo>
                <a:lnTo>
                  <a:pt x="294132" y="0"/>
                </a:lnTo>
                <a:lnTo>
                  <a:pt x="291084" y="3048"/>
                </a:lnTo>
                <a:lnTo>
                  <a:pt x="289560" y="6096"/>
                </a:lnTo>
                <a:lnTo>
                  <a:pt x="289560" y="9144"/>
                </a:lnTo>
                <a:lnTo>
                  <a:pt x="292608" y="10668"/>
                </a:lnTo>
                <a:lnTo>
                  <a:pt x="353042" y="45720"/>
                </a:lnTo>
                <a:lnTo>
                  <a:pt x="370332" y="45720"/>
                </a:lnTo>
                <a:lnTo>
                  <a:pt x="370332" y="56498"/>
                </a:lnTo>
                <a:lnTo>
                  <a:pt x="381000" y="50292"/>
                </a:lnTo>
                <a:close/>
              </a:path>
              <a:path w="381000" h="100964">
                <a:moveTo>
                  <a:pt x="370332" y="56498"/>
                </a:moveTo>
                <a:lnTo>
                  <a:pt x="370332" y="54864"/>
                </a:lnTo>
                <a:lnTo>
                  <a:pt x="353568" y="54864"/>
                </a:lnTo>
                <a:lnTo>
                  <a:pt x="292608" y="91440"/>
                </a:lnTo>
                <a:lnTo>
                  <a:pt x="289560" y="91440"/>
                </a:lnTo>
                <a:lnTo>
                  <a:pt x="289560" y="94488"/>
                </a:lnTo>
                <a:lnTo>
                  <a:pt x="291084" y="97536"/>
                </a:lnTo>
                <a:lnTo>
                  <a:pt x="291084" y="99060"/>
                </a:lnTo>
                <a:lnTo>
                  <a:pt x="294132" y="100584"/>
                </a:lnTo>
                <a:lnTo>
                  <a:pt x="297180" y="99060"/>
                </a:lnTo>
                <a:lnTo>
                  <a:pt x="370332" y="56498"/>
                </a:lnTo>
                <a:close/>
              </a:path>
              <a:path w="381000" h="100964">
                <a:moveTo>
                  <a:pt x="368808" y="45720"/>
                </a:moveTo>
                <a:lnTo>
                  <a:pt x="353042" y="45720"/>
                </a:lnTo>
                <a:lnTo>
                  <a:pt x="361058" y="50369"/>
                </a:lnTo>
                <a:lnTo>
                  <a:pt x="368808" y="45720"/>
                </a:lnTo>
                <a:close/>
              </a:path>
              <a:path w="381000" h="100964">
                <a:moveTo>
                  <a:pt x="368808" y="54864"/>
                </a:moveTo>
                <a:lnTo>
                  <a:pt x="361058" y="50369"/>
                </a:lnTo>
                <a:lnTo>
                  <a:pt x="353568" y="54864"/>
                </a:lnTo>
                <a:lnTo>
                  <a:pt x="368808" y="54864"/>
                </a:lnTo>
                <a:close/>
              </a:path>
              <a:path w="381000" h="100964">
                <a:moveTo>
                  <a:pt x="370332" y="54864"/>
                </a:moveTo>
                <a:lnTo>
                  <a:pt x="370332" y="45720"/>
                </a:lnTo>
                <a:lnTo>
                  <a:pt x="368808" y="45720"/>
                </a:lnTo>
                <a:lnTo>
                  <a:pt x="361058" y="50369"/>
                </a:lnTo>
                <a:lnTo>
                  <a:pt x="368808" y="54864"/>
                </a:lnTo>
                <a:lnTo>
                  <a:pt x="370332" y="5486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p/>
        </p:txBody>
      </p:sp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3737928" y="5116513"/>
          <a:ext cx="376555" cy="356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" name="" r:id="rId27" imgW="241300" imgH="228600" progId="Equation.KSEE3">
                  <p:embed/>
                </p:oleObj>
              </mc:Choice>
              <mc:Fallback>
                <p:oleObj name="" r:id="rId27" imgW="241300" imgH="228600" progId="Equation.KSEE3">
                  <p:embed/>
                  <p:pic>
                    <p:nvPicPr>
                      <p:cNvPr id="0" name="图片 9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737928" y="5116513"/>
                        <a:ext cx="376555" cy="3562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文本框 92"/>
          <p:cNvSpPr txBox="1"/>
          <p:nvPr/>
        </p:nvSpPr>
        <p:spPr>
          <a:xfrm>
            <a:off x="1195705" y="430784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-30</a:t>
            </a:r>
            <a:endParaRPr lang="en-US" altLang="zh-CN"/>
          </a:p>
        </p:txBody>
      </p:sp>
      <p:sp>
        <p:nvSpPr>
          <p:cNvPr id="94" name="文本框 93"/>
          <p:cNvSpPr txBox="1"/>
          <p:nvPr/>
        </p:nvSpPr>
        <p:spPr>
          <a:xfrm>
            <a:off x="1195705" y="45758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5" name="文本框 94"/>
          <p:cNvSpPr txBox="1"/>
          <p:nvPr/>
        </p:nvSpPr>
        <p:spPr>
          <a:xfrm>
            <a:off x="1195705" y="487299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97" name="文本框 96"/>
          <p:cNvSpPr txBox="1"/>
          <p:nvPr/>
        </p:nvSpPr>
        <p:spPr>
          <a:xfrm>
            <a:off x="1330325" y="529780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10</a:t>
            </a:r>
            <a:endParaRPr lang="en-US" altLang="zh-CN"/>
          </a:p>
        </p:txBody>
      </p:sp>
      <p:sp>
        <p:nvSpPr>
          <p:cNvPr id="98" name="文本框 97"/>
          <p:cNvSpPr txBox="1"/>
          <p:nvPr/>
        </p:nvSpPr>
        <p:spPr>
          <a:xfrm>
            <a:off x="1330325" y="55657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99" name="文本框 98"/>
          <p:cNvSpPr txBox="1"/>
          <p:nvPr/>
        </p:nvSpPr>
        <p:spPr>
          <a:xfrm>
            <a:off x="1330325" y="586295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-20</a:t>
            </a:r>
            <a:endParaRPr lang="en-US" altLang="zh-CN"/>
          </a:p>
        </p:txBody>
      </p:sp>
      <p:sp>
        <p:nvSpPr>
          <p:cNvPr id="101" name="文本框 100"/>
          <p:cNvSpPr txBox="1"/>
          <p:nvPr/>
        </p:nvSpPr>
        <p:spPr>
          <a:xfrm>
            <a:off x="2658110" y="404241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-10</a:t>
            </a:r>
            <a:endParaRPr lang="en-US" altLang="zh-CN"/>
          </a:p>
        </p:txBody>
      </p:sp>
      <p:sp>
        <p:nvSpPr>
          <p:cNvPr id="102" name="文本框 101"/>
          <p:cNvSpPr txBox="1"/>
          <p:nvPr/>
        </p:nvSpPr>
        <p:spPr>
          <a:xfrm>
            <a:off x="2658110" y="4597400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3" name="文本框 102"/>
          <p:cNvSpPr txBox="1"/>
          <p:nvPr/>
        </p:nvSpPr>
        <p:spPr>
          <a:xfrm>
            <a:off x="2658110" y="5540375"/>
            <a:ext cx="603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20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6991985" y="4619625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0     1         1</a:t>
            </a:r>
            <a:endParaRPr lang="en-US" altLang="zh-CN"/>
          </a:p>
        </p:txBody>
      </p:sp>
      <p:sp>
        <p:nvSpPr>
          <p:cNvPr id="105" name="文本框 104"/>
          <p:cNvSpPr txBox="1"/>
          <p:nvPr/>
        </p:nvSpPr>
        <p:spPr>
          <a:xfrm>
            <a:off x="6983095" y="493141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</a:t>
            </a:r>
            <a:endParaRPr lang="en-US" altLang="zh-CN"/>
          </a:p>
        </p:txBody>
      </p:sp>
      <p:sp>
        <p:nvSpPr>
          <p:cNvPr id="106" name="文本框 105"/>
          <p:cNvSpPr txBox="1"/>
          <p:nvPr/>
        </p:nvSpPr>
        <p:spPr>
          <a:xfrm>
            <a:off x="6983095" y="5198745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0     0         0 </a:t>
            </a:r>
            <a:endParaRPr lang="en-US" altLang="zh-CN"/>
          </a:p>
        </p:txBody>
      </p:sp>
      <p:sp>
        <p:nvSpPr>
          <p:cNvPr id="107" name="文本框 106"/>
          <p:cNvSpPr txBox="1"/>
          <p:nvPr/>
        </p:nvSpPr>
        <p:spPr>
          <a:xfrm>
            <a:off x="6983095" y="5554980"/>
            <a:ext cx="1757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1     0         1</a:t>
            </a:r>
            <a:endParaRPr lang="en-US" alt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6126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2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6658356" y="1482597"/>
            <a:ext cx="1472183" cy="979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51832" y="1482597"/>
            <a:ext cx="1470660" cy="979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3783" y="1482597"/>
            <a:ext cx="1472183" cy="97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4685" y="1482597"/>
            <a:ext cx="1470660" cy="979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51890" y="2473960"/>
            <a:ext cx="66230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行人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8680" y="2477135"/>
            <a:ext cx="5949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20640" y="2480310"/>
            <a:ext cx="79311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8168" y="2480309"/>
            <a:ext cx="5803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货车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23872" y="37472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70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32004" y="51816"/>
                </a:lnTo>
                <a:lnTo>
                  <a:pt x="22860" y="62484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70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193548" y="242316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3872" y="345008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023872" y="315290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54508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32004" y="51816"/>
                </a:lnTo>
                <a:lnTo>
                  <a:pt x="22860" y="62484"/>
                </a:lnTo>
                <a:lnTo>
                  <a:pt x="16764" y="73152"/>
                </a:lnTo>
                <a:lnTo>
                  <a:pt x="10668" y="86868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8016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51460" y="117348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2128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19456" y="222504"/>
                </a:lnTo>
                <a:lnTo>
                  <a:pt x="211836" y="228600"/>
                </a:lnTo>
                <a:lnTo>
                  <a:pt x="202692" y="236220"/>
                </a:lnTo>
                <a:lnTo>
                  <a:pt x="193548" y="240792"/>
                </a:lnTo>
                <a:lnTo>
                  <a:pt x="182880" y="246888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3360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3924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906268" y="286639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2004"/>
                </a:lnTo>
                <a:lnTo>
                  <a:pt x="193548" y="10668"/>
                </a:lnTo>
                <a:lnTo>
                  <a:pt x="153924" y="0"/>
                </a:lnTo>
                <a:lnTo>
                  <a:pt x="138684" y="0"/>
                </a:lnTo>
                <a:lnTo>
                  <a:pt x="97536" y="6096"/>
                </a:lnTo>
                <a:lnTo>
                  <a:pt x="60960" y="2438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2880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7056"/>
                </a:lnTo>
                <a:lnTo>
                  <a:pt x="67056" y="51816"/>
                </a:lnTo>
                <a:lnTo>
                  <a:pt x="76200" y="44196"/>
                </a:lnTo>
                <a:lnTo>
                  <a:pt x="85344" y="39624"/>
                </a:lnTo>
                <a:lnTo>
                  <a:pt x="96012" y="33528"/>
                </a:lnTo>
                <a:lnTo>
                  <a:pt x="117348" y="2743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63068" y="27432"/>
                </a:lnTo>
                <a:lnTo>
                  <a:pt x="175260" y="30480"/>
                </a:lnTo>
                <a:lnTo>
                  <a:pt x="184404" y="35052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2984" y="129540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63652" y="207264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1460" y="164592"/>
                </a:lnTo>
                <a:lnTo>
                  <a:pt x="245364" y="185928"/>
                </a:lnTo>
                <a:lnTo>
                  <a:pt x="240792" y="195072"/>
                </a:lnTo>
                <a:lnTo>
                  <a:pt x="234696" y="205740"/>
                </a:lnTo>
                <a:lnTo>
                  <a:pt x="227076" y="213360"/>
                </a:lnTo>
                <a:lnTo>
                  <a:pt x="220980" y="222504"/>
                </a:lnTo>
                <a:lnTo>
                  <a:pt x="184404" y="246888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3360"/>
                </a:lnTo>
                <a:lnTo>
                  <a:pt x="44196" y="204216"/>
                </a:lnTo>
                <a:lnTo>
                  <a:pt x="39624" y="195072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62484" y="257556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28600" y="24841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4860036" y="302488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9060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67640" y="3048"/>
                </a:lnTo>
                <a:lnTo>
                  <a:pt x="140208" y="0"/>
                </a:lnTo>
                <a:lnTo>
                  <a:pt x="124968" y="1524"/>
                </a:lnTo>
                <a:lnTo>
                  <a:pt x="73152" y="18288"/>
                </a:lnTo>
                <a:lnTo>
                  <a:pt x="32004" y="51816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1524" y="126492"/>
                </a:lnTo>
                <a:lnTo>
                  <a:pt x="0" y="141732"/>
                </a:lnTo>
                <a:lnTo>
                  <a:pt x="3048" y="169164"/>
                </a:lnTo>
                <a:lnTo>
                  <a:pt x="12192" y="196596"/>
                </a:lnTo>
                <a:lnTo>
                  <a:pt x="18288" y="208788"/>
                </a:lnTo>
                <a:lnTo>
                  <a:pt x="24384" y="219456"/>
                </a:lnTo>
                <a:lnTo>
                  <a:pt x="25908" y="221234"/>
                </a:lnTo>
                <a:lnTo>
                  <a:pt x="25908" y="140208"/>
                </a:lnTo>
                <a:lnTo>
                  <a:pt x="27432" y="128016"/>
                </a:lnTo>
                <a:lnTo>
                  <a:pt x="39624" y="85344"/>
                </a:lnTo>
                <a:lnTo>
                  <a:pt x="53340" y="67056"/>
                </a:lnTo>
                <a:lnTo>
                  <a:pt x="59436" y="59436"/>
                </a:lnTo>
                <a:lnTo>
                  <a:pt x="96012" y="35052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8580"/>
                </a:lnTo>
                <a:lnTo>
                  <a:pt x="236220" y="76200"/>
                </a:lnTo>
                <a:lnTo>
                  <a:pt x="240792" y="86868"/>
                </a:lnTo>
                <a:lnTo>
                  <a:pt x="245364" y="96012"/>
                </a:lnTo>
                <a:lnTo>
                  <a:pt x="249936" y="106680"/>
                </a:lnTo>
                <a:lnTo>
                  <a:pt x="252984" y="117348"/>
                </a:lnTo>
                <a:lnTo>
                  <a:pt x="254508" y="129540"/>
                </a:lnTo>
                <a:lnTo>
                  <a:pt x="254508" y="220370"/>
                </a:lnTo>
                <a:lnTo>
                  <a:pt x="256032" y="217932"/>
                </a:lnTo>
                <a:lnTo>
                  <a:pt x="263652" y="207264"/>
                </a:lnTo>
                <a:lnTo>
                  <a:pt x="269748" y="195072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370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4884"/>
                </a:lnTo>
                <a:lnTo>
                  <a:pt x="195072" y="242316"/>
                </a:lnTo>
                <a:lnTo>
                  <a:pt x="150876" y="254508"/>
                </a:lnTo>
                <a:lnTo>
                  <a:pt x="140208" y="256032"/>
                </a:lnTo>
                <a:lnTo>
                  <a:pt x="96012" y="246888"/>
                </a:lnTo>
                <a:lnTo>
                  <a:pt x="85344" y="240792"/>
                </a:lnTo>
                <a:lnTo>
                  <a:pt x="76200" y="236220"/>
                </a:lnTo>
                <a:lnTo>
                  <a:pt x="39624" y="195072"/>
                </a:lnTo>
                <a:lnTo>
                  <a:pt x="28956" y="163068"/>
                </a:lnTo>
                <a:lnTo>
                  <a:pt x="25908" y="152400"/>
                </a:lnTo>
                <a:lnTo>
                  <a:pt x="25908" y="221234"/>
                </a:lnTo>
                <a:lnTo>
                  <a:pt x="42672" y="240792"/>
                </a:lnTo>
                <a:lnTo>
                  <a:pt x="86868" y="269748"/>
                </a:lnTo>
                <a:lnTo>
                  <a:pt x="126492" y="280416"/>
                </a:lnTo>
                <a:lnTo>
                  <a:pt x="155448" y="280416"/>
                </a:lnTo>
                <a:lnTo>
                  <a:pt x="195072" y="269748"/>
                </a:lnTo>
                <a:lnTo>
                  <a:pt x="230124" y="248412"/>
                </a:lnTo>
                <a:lnTo>
                  <a:pt x="248412" y="230124"/>
                </a:lnTo>
                <a:lnTo>
                  <a:pt x="254508" y="220370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5689789" y="3474063"/>
            <a:ext cx="1309942" cy="29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289048" y="2866390"/>
            <a:ext cx="2851404" cy="1572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484599" y="4784596"/>
            <a:ext cx="101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,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6198704" y="4784596"/>
            <a:ext cx="764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64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,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1312855" y="4737064"/>
            <a:ext cx="1368267" cy="6092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3050633" y="4732888"/>
            <a:ext cx="1372014" cy="613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804345" y="4741615"/>
            <a:ext cx="1368267" cy="6077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 txBox="1"/>
          <p:nvPr/>
        </p:nvSpPr>
        <p:spPr>
          <a:xfrm>
            <a:off x="534409" y="4585654"/>
            <a:ext cx="2271395" cy="105537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期望</a:t>
            </a:r>
            <a:r>
              <a:rPr sz="2400" dirty="0">
                <a:latin typeface="Calibri" panose="020F0502020204030204"/>
                <a:cs typeface="Calibri" panose="020F0502020204030204"/>
              </a:rPr>
              <a:t>	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1335">
              <a:lnSpc>
                <a:spcPct val="100000"/>
              </a:lnSpc>
              <a:spcBef>
                <a:spcPts val="131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           行人</a:t>
            </a:r>
            <a:endParaRPr lang="zh-CN" sz="2000" spc="-5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3295535" y="5316472"/>
            <a:ext cx="9753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汽车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4916170" y="5316220"/>
            <a:ext cx="1344295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>
                <a:latin typeface="Calibri" panose="020F0502020204030204"/>
                <a:cs typeface="Calibri" panose="020F0502020204030204"/>
              </a:rPr>
              <a:t>摩托车</a:t>
            </a:r>
            <a:endParaRPr lang="zh-CN"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5.3  </a:t>
            </a:r>
            <a:r>
              <a:rPr lang="zh-CN" altLang="en-US" dirty="0" smtClean="0"/>
              <a:t>多元分类</a:t>
            </a:r>
            <a:endParaRPr lang="zh-CN" altLang="en-US" dirty="0" smtClean="0"/>
          </a:p>
        </p:txBody>
      </p:sp>
      <p:sp>
        <p:nvSpPr>
          <p:cNvPr id="27" name="object 2"/>
          <p:cNvSpPr txBox="1">
            <a:spLocks noGrp="1"/>
          </p:cNvSpPr>
          <p:nvPr/>
        </p:nvSpPr>
        <p:spPr>
          <a:xfrm>
            <a:off x="317753" y="1018793"/>
            <a:ext cx="424688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3F3F3F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spc="15" dirty="0">
                <a:solidFill>
                  <a:srgbClr val="000000"/>
                </a:solidFill>
              </a:rPr>
              <a:t>多元输出单元</a:t>
            </a:r>
            <a:r>
              <a:rPr sz="2400" spc="15" dirty="0">
                <a:solidFill>
                  <a:srgbClr val="000000"/>
                </a:solidFill>
              </a:rPr>
              <a:t>: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15" dirty="0">
                <a:solidFill>
                  <a:srgbClr val="000000"/>
                </a:solidFill>
              </a:rPr>
              <a:t>One-vs-all.</a:t>
            </a:r>
            <a:endParaRPr sz="2400"/>
          </a:p>
        </p:txBody>
      </p:sp>
      <p:sp>
        <p:nvSpPr>
          <p:cNvPr id="28" name="object 3"/>
          <p:cNvSpPr/>
          <p:nvPr/>
        </p:nvSpPr>
        <p:spPr>
          <a:xfrm>
            <a:off x="2239137" y="2632329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5928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3820" y="240792"/>
                </a:lnTo>
                <a:lnTo>
                  <a:pt x="50292" y="211836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4"/>
          <p:cNvSpPr/>
          <p:nvPr/>
        </p:nvSpPr>
        <p:spPr>
          <a:xfrm>
            <a:off x="2239137" y="233514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5448"/>
                </a:lnTo>
                <a:lnTo>
                  <a:pt x="10668" y="195072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8412" y="175260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74"/>
                </a:lnTo>
                <a:lnTo>
                  <a:pt x="140208" y="280422"/>
                </a:lnTo>
                <a:lnTo>
                  <a:pt x="167640" y="277374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5"/>
          <p:cNvSpPr/>
          <p:nvPr/>
        </p:nvSpPr>
        <p:spPr>
          <a:xfrm>
            <a:off x="2239137" y="2037962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2796" y="97536"/>
                </a:lnTo>
                <a:lnTo>
                  <a:pt x="246888" y="50292"/>
                </a:lnTo>
                <a:lnTo>
                  <a:pt x="217932" y="22860"/>
                </a:lnTo>
                <a:lnTo>
                  <a:pt x="179832" y="6096"/>
                </a:lnTo>
                <a:lnTo>
                  <a:pt x="167640" y="1524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53924"/>
                </a:lnTo>
                <a:lnTo>
                  <a:pt x="10668" y="195072"/>
                </a:lnTo>
                <a:lnTo>
                  <a:pt x="25908" y="220065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8016" y="25908"/>
                </a:lnTo>
                <a:lnTo>
                  <a:pt x="140208" y="24384"/>
                </a:lnTo>
                <a:lnTo>
                  <a:pt x="152400" y="25908"/>
                </a:lnTo>
                <a:lnTo>
                  <a:pt x="163068" y="27432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8224" y="193548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45364" y="184404"/>
                </a:lnTo>
                <a:lnTo>
                  <a:pt x="239268" y="195072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11836" y="228600"/>
                </a:lnTo>
                <a:lnTo>
                  <a:pt x="193548" y="240792"/>
                </a:lnTo>
                <a:lnTo>
                  <a:pt x="182880" y="245364"/>
                </a:lnTo>
                <a:lnTo>
                  <a:pt x="173736" y="249936"/>
                </a:lnTo>
                <a:lnTo>
                  <a:pt x="161544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5824" y="251460"/>
                </a:lnTo>
                <a:lnTo>
                  <a:pt x="105156" y="249936"/>
                </a:lnTo>
                <a:lnTo>
                  <a:pt x="67056" y="228600"/>
                </a:lnTo>
                <a:lnTo>
                  <a:pt x="38100" y="193548"/>
                </a:lnTo>
                <a:lnTo>
                  <a:pt x="25908" y="150876"/>
                </a:lnTo>
                <a:lnTo>
                  <a:pt x="25908" y="220065"/>
                </a:lnTo>
                <a:lnTo>
                  <a:pt x="51816" y="248412"/>
                </a:lnTo>
                <a:lnTo>
                  <a:pt x="85344" y="269748"/>
                </a:lnTo>
                <a:lnTo>
                  <a:pt x="140208" y="280416"/>
                </a:lnTo>
                <a:lnTo>
                  <a:pt x="167640" y="277368"/>
                </a:lnTo>
                <a:lnTo>
                  <a:pt x="207264" y="262128"/>
                </a:lnTo>
                <a:lnTo>
                  <a:pt x="239268" y="237744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375D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6"/>
          <p:cNvSpPr/>
          <p:nvPr/>
        </p:nvSpPr>
        <p:spPr>
          <a:xfrm>
            <a:off x="3121533" y="1751450"/>
            <a:ext cx="279400" cy="280670"/>
          </a:xfrm>
          <a:custGeom>
            <a:avLst/>
            <a:gdLst/>
            <a:ahLst/>
            <a:cxnLst/>
            <a:rect l="l" t="t" r="r" b="b"/>
            <a:pathLst>
              <a:path w="279400" h="280669">
                <a:moveTo>
                  <a:pt x="278892" y="153924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56032" y="60960"/>
                </a:lnTo>
                <a:lnTo>
                  <a:pt x="228600" y="30480"/>
                </a:lnTo>
                <a:lnTo>
                  <a:pt x="193548" y="10668"/>
                </a:lnTo>
                <a:lnTo>
                  <a:pt x="153924" y="0"/>
                </a:lnTo>
                <a:lnTo>
                  <a:pt x="124968" y="0"/>
                </a:lnTo>
                <a:lnTo>
                  <a:pt x="85344" y="10668"/>
                </a:lnTo>
                <a:lnTo>
                  <a:pt x="50292" y="32004"/>
                </a:lnTo>
                <a:lnTo>
                  <a:pt x="22860" y="62484"/>
                </a:lnTo>
                <a:lnTo>
                  <a:pt x="6096" y="99060"/>
                </a:lnTo>
                <a:lnTo>
                  <a:pt x="0" y="126492"/>
                </a:lnTo>
                <a:lnTo>
                  <a:pt x="0" y="140208"/>
                </a:lnTo>
                <a:lnTo>
                  <a:pt x="6096" y="181356"/>
                </a:lnTo>
                <a:lnTo>
                  <a:pt x="24384" y="219456"/>
                </a:lnTo>
                <a:lnTo>
                  <a:pt x="25908" y="221589"/>
                </a:lnTo>
                <a:lnTo>
                  <a:pt x="25908" y="128016"/>
                </a:lnTo>
                <a:lnTo>
                  <a:pt x="27432" y="115824"/>
                </a:lnTo>
                <a:lnTo>
                  <a:pt x="51816" y="65532"/>
                </a:lnTo>
                <a:lnTo>
                  <a:pt x="85344" y="38100"/>
                </a:lnTo>
                <a:lnTo>
                  <a:pt x="129540" y="25908"/>
                </a:lnTo>
                <a:lnTo>
                  <a:pt x="140208" y="24384"/>
                </a:lnTo>
                <a:lnTo>
                  <a:pt x="184404" y="33528"/>
                </a:lnTo>
                <a:lnTo>
                  <a:pt x="195072" y="39624"/>
                </a:lnTo>
                <a:lnTo>
                  <a:pt x="204216" y="44196"/>
                </a:lnTo>
                <a:lnTo>
                  <a:pt x="240792" y="85344"/>
                </a:lnTo>
                <a:lnTo>
                  <a:pt x="252984" y="128016"/>
                </a:lnTo>
                <a:lnTo>
                  <a:pt x="254508" y="140208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72796" y="181356"/>
                </a:lnTo>
                <a:lnTo>
                  <a:pt x="277368" y="167640"/>
                </a:lnTo>
                <a:lnTo>
                  <a:pt x="278892" y="153924"/>
                </a:lnTo>
                <a:close/>
              </a:path>
              <a:path w="279400" h="280669">
                <a:moveTo>
                  <a:pt x="254508" y="220065"/>
                </a:moveTo>
                <a:lnTo>
                  <a:pt x="254508" y="140208"/>
                </a:lnTo>
                <a:lnTo>
                  <a:pt x="252984" y="152400"/>
                </a:lnTo>
                <a:lnTo>
                  <a:pt x="251460" y="163068"/>
                </a:lnTo>
                <a:lnTo>
                  <a:pt x="234696" y="204216"/>
                </a:lnTo>
                <a:lnTo>
                  <a:pt x="227076" y="213360"/>
                </a:lnTo>
                <a:lnTo>
                  <a:pt x="220980" y="220980"/>
                </a:lnTo>
                <a:lnTo>
                  <a:pt x="184404" y="24536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85344" y="240792"/>
                </a:lnTo>
                <a:lnTo>
                  <a:pt x="51816" y="211836"/>
                </a:lnTo>
                <a:lnTo>
                  <a:pt x="44196" y="204216"/>
                </a:lnTo>
                <a:lnTo>
                  <a:pt x="39624" y="193548"/>
                </a:lnTo>
                <a:lnTo>
                  <a:pt x="33528" y="184404"/>
                </a:lnTo>
                <a:lnTo>
                  <a:pt x="27432" y="163068"/>
                </a:lnTo>
                <a:lnTo>
                  <a:pt x="25908" y="150876"/>
                </a:lnTo>
                <a:lnTo>
                  <a:pt x="25908" y="221589"/>
                </a:lnTo>
                <a:lnTo>
                  <a:pt x="73152" y="263652"/>
                </a:lnTo>
                <a:lnTo>
                  <a:pt x="112776" y="277368"/>
                </a:lnTo>
                <a:lnTo>
                  <a:pt x="140208" y="280416"/>
                </a:lnTo>
                <a:lnTo>
                  <a:pt x="155448" y="278892"/>
                </a:lnTo>
                <a:lnTo>
                  <a:pt x="195072" y="268224"/>
                </a:lnTo>
                <a:lnTo>
                  <a:pt x="228600" y="246888"/>
                </a:lnTo>
                <a:lnTo>
                  <a:pt x="239268" y="239268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7"/>
          <p:cNvSpPr/>
          <p:nvPr/>
        </p:nvSpPr>
        <p:spPr>
          <a:xfrm>
            <a:off x="5075301" y="1909946"/>
            <a:ext cx="280670" cy="280670"/>
          </a:xfrm>
          <a:custGeom>
            <a:avLst/>
            <a:gdLst/>
            <a:ahLst/>
            <a:cxnLst/>
            <a:rect l="l" t="t" r="r" b="b"/>
            <a:pathLst>
              <a:path w="280670" h="280669">
                <a:moveTo>
                  <a:pt x="280416" y="140208"/>
                </a:moveTo>
                <a:lnTo>
                  <a:pt x="278892" y="124968"/>
                </a:lnTo>
                <a:lnTo>
                  <a:pt x="277368" y="111252"/>
                </a:lnTo>
                <a:lnTo>
                  <a:pt x="274320" y="97536"/>
                </a:lnTo>
                <a:lnTo>
                  <a:pt x="268224" y="85344"/>
                </a:lnTo>
                <a:lnTo>
                  <a:pt x="263652" y="73152"/>
                </a:lnTo>
                <a:lnTo>
                  <a:pt x="239268" y="41148"/>
                </a:lnTo>
                <a:lnTo>
                  <a:pt x="207264" y="16764"/>
                </a:lnTo>
                <a:lnTo>
                  <a:pt x="153924" y="0"/>
                </a:lnTo>
                <a:lnTo>
                  <a:pt x="124968" y="0"/>
                </a:lnTo>
                <a:lnTo>
                  <a:pt x="97536" y="6096"/>
                </a:lnTo>
                <a:lnTo>
                  <a:pt x="85344" y="10668"/>
                </a:lnTo>
                <a:lnTo>
                  <a:pt x="73152" y="16764"/>
                </a:lnTo>
                <a:lnTo>
                  <a:pt x="62484" y="24384"/>
                </a:lnTo>
                <a:lnTo>
                  <a:pt x="50292" y="32004"/>
                </a:lnTo>
                <a:lnTo>
                  <a:pt x="41148" y="41148"/>
                </a:lnTo>
                <a:lnTo>
                  <a:pt x="32004" y="51816"/>
                </a:lnTo>
                <a:lnTo>
                  <a:pt x="16764" y="73152"/>
                </a:lnTo>
                <a:lnTo>
                  <a:pt x="12192" y="86868"/>
                </a:lnTo>
                <a:lnTo>
                  <a:pt x="6096" y="99060"/>
                </a:lnTo>
                <a:lnTo>
                  <a:pt x="3048" y="112776"/>
                </a:lnTo>
                <a:lnTo>
                  <a:pt x="0" y="140208"/>
                </a:lnTo>
                <a:lnTo>
                  <a:pt x="1524" y="155448"/>
                </a:lnTo>
                <a:lnTo>
                  <a:pt x="12192" y="195072"/>
                </a:lnTo>
                <a:lnTo>
                  <a:pt x="25908" y="221234"/>
                </a:lnTo>
                <a:lnTo>
                  <a:pt x="25908" y="140208"/>
                </a:lnTo>
                <a:lnTo>
                  <a:pt x="28956" y="115824"/>
                </a:lnTo>
                <a:lnTo>
                  <a:pt x="35052" y="94488"/>
                </a:lnTo>
                <a:lnTo>
                  <a:pt x="39624" y="85344"/>
                </a:lnTo>
                <a:lnTo>
                  <a:pt x="45720" y="74676"/>
                </a:lnTo>
                <a:lnTo>
                  <a:pt x="53340" y="67056"/>
                </a:lnTo>
                <a:lnTo>
                  <a:pt x="59436" y="57912"/>
                </a:lnTo>
                <a:lnTo>
                  <a:pt x="96012" y="33528"/>
                </a:lnTo>
                <a:lnTo>
                  <a:pt x="129540" y="25908"/>
                </a:lnTo>
                <a:lnTo>
                  <a:pt x="152400" y="25908"/>
                </a:lnTo>
                <a:lnTo>
                  <a:pt x="195072" y="39624"/>
                </a:lnTo>
                <a:lnTo>
                  <a:pt x="228600" y="67056"/>
                </a:lnTo>
                <a:lnTo>
                  <a:pt x="249936" y="106680"/>
                </a:lnTo>
                <a:lnTo>
                  <a:pt x="254508" y="129540"/>
                </a:lnTo>
                <a:lnTo>
                  <a:pt x="254508" y="220065"/>
                </a:lnTo>
                <a:lnTo>
                  <a:pt x="256032" y="217932"/>
                </a:lnTo>
                <a:lnTo>
                  <a:pt x="263652" y="205740"/>
                </a:lnTo>
                <a:lnTo>
                  <a:pt x="269748" y="193548"/>
                </a:lnTo>
                <a:lnTo>
                  <a:pt x="274320" y="181356"/>
                </a:lnTo>
                <a:lnTo>
                  <a:pt x="277368" y="167640"/>
                </a:lnTo>
                <a:lnTo>
                  <a:pt x="280416" y="140208"/>
                </a:lnTo>
                <a:close/>
              </a:path>
              <a:path w="280670" h="280669">
                <a:moveTo>
                  <a:pt x="254508" y="220065"/>
                </a:moveTo>
                <a:lnTo>
                  <a:pt x="254508" y="152400"/>
                </a:lnTo>
                <a:lnTo>
                  <a:pt x="252984" y="164592"/>
                </a:lnTo>
                <a:lnTo>
                  <a:pt x="249936" y="175260"/>
                </a:lnTo>
                <a:lnTo>
                  <a:pt x="228600" y="213360"/>
                </a:lnTo>
                <a:lnTo>
                  <a:pt x="213360" y="228600"/>
                </a:lnTo>
                <a:lnTo>
                  <a:pt x="204216" y="236220"/>
                </a:lnTo>
                <a:lnTo>
                  <a:pt x="195072" y="240792"/>
                </a:lnTo>
                <a:lnTo>
                  <a:pt x="184404" y="246888"/>
                </a:lnTo>
                <a:lnTo>
                  <a:pt x="163068" y="252984"/>
                </a:lnTo>
                <a:lnTo>
                  <a:pt x="150876" y="254508"/>
                </a:lnTo>
                <a:lnTo>
                  <a:pt x="128016" y="254508"/>
                </a:lnTo>
                <a:lnTo>
                  <a:pt x="117348" y="252984"/>
                </a:lnTo>
                <a:lnTo>
                  <a:pt x="105156" y="249936"/>
                </a:lnTo>
                <a:lnTo>
                  <a:pt x="96012" y="245364"/>
                </a:lnTo>
                <a:lnTo>
                  <a:pt x="85344" y="240792"/>
                </a:lnTo>
                <a:lnTo>
                  <a:pt x="51816" y="213360"/>
                </a:lnTo>
                <a:lnTo>
                  <a:pt x="30480" y="173736"/>
                </a:lnTo>
                <a:lnTo>
                  <a:pt x="28956" y="163068"/>
                </a:lnTo>
                <a:lnTo>
                  <a:pt x="25908" y="150876"/>
                </a:lnTo>
                <a:lnTo>
                  <a:pt x="25908" y="221234"/>
                </a:lnTo>
                <a:lnTo>
                  <a:pt x="33528" y="230124"/>
                </a:lnTo>
                <a:lnTo>
                  <a:pt x="62484" y="256032"/>
                </a:lnTo>
                <a:lnTo>
                  <a:pt x="99060" y="274320"/>
                </a:lnTo>
                <a:lnTo>
                  <a:pt x="126492" y="280416"/>
                </a:lnTo>
                <a:lnTo>
                  <a:pt x="141732" y="280416"/>
                </a:lnTo>
                <a:lnTo>
                  <a:pt x="182880" y="274320"/>
                </a:lnTo>
                <a:lnTo>
                  <a:pt x="219456" y="256032"/>
                </a:lnTo>
                <a:lnTo>
                  <a:pt x="248412" y="228600"/>
                </a:lnTo>
                <a:lnTo>
                  <a:pt x="254508" y="220065"/>
                </a:lnTo>
                <a:close/>
              </a:path>
            </a:pathLst>
          </a:custGeom>
          <a:solidFill>
            <a:srgbClr val="E46C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8"/>
          <p:cNvSpPr/>
          <p:nvPr/>
        </p:nvSpPr>
        <p:spPr>
          <a:xfrm>
            <a:off x="5905054" y="2361787"/>
            <a:ext cx="1309942" cy="2922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9"/>
          <p:cNvSpPr/>
          <p:nvPr/>
        </p:nvSpPr>
        <p:spPr>
          <a:xfrm>
            <a:off x="2504313" y="1751450"/>
            <a:ext cx="2851404" cy="1572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19"/>
          <p:cNvSpPr/>
          <p:nvPr/>
        </p:nvSpPr>
        <p:spPr>
          <a:xfrm>
            <a:off x="2418139" y="4119964"/>
            <a:ext cx="4178113" cy="29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20"/>
          <p:cNvSpPr/>
          <p:nvPr/>
        </p:nvSpPr>
        <p:spPr>
          <a:xfrm>
            <a:off x="1328263" y="4817965"/>
            <a:ext cx="341779" cy="275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21"/>
          <p:cNvSpPr/>
          <p:nvPr/>
        </p:nvSpPr>
        <p:spPr>
          <a:xfrm>
            <a:off x="2296652" y="4584767"/>
            <a:ext cx="396636" cy="732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22"/>
          <p:cNvSpPr/>
          <p:nvPr/>
        </p:nvSpPr>
        <p:spPr>
          <a:xfrm>
            <a:off x="3136376" y="4584767"/>
            <a:ext cx="396636" cy="732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23"/>
          <p:cNvSpPr/>
          <p:nvPr/>
        </p:nvSpPr>
        <p:spPr>
          <a:xfrm>
            <a:off x="4091924" y="4584767"/>
            <a:ext cx="396636" cy="7323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24"/>
          <p:cNvSpPr/>
          <p:nvPr/>
        </p:nvSpPr>
        <p:spPr>
          <a:xfrm>
            <a:off x="5082103" y="4584767"/>
            <a:ext cx="391369" cy="732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25"/>
          <p:cNvSpPr txBox="1"/>
          <p:nvPr/>
        </p:nvSpPr>
        <p:spPr>
          <a:xfrm>
            <a:off x="1395730" y="3915410"/>
            <a:ext cx="1115695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训练集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26"/>
          <p:cNvSpPr txBox="1"/>
          <p:nvPr/>
        </p:nvSpPr>
        <p:spPr>
          <a:xfrm>
            <a:off x="2301875" y="5348605"/>
            <a:ext cx="360299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609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行人       汽车       摩托车    卡车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1769110" y="4552950"/>
            <a:ext cx="6606540" cy="51816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p>
            <a:pPr marL="12700">
              <a:lnSpc>
                <a:spcPct val="100000"/>
              </a:lnSpc>
              <a:spcBef>
                <a:spcPts val="1665"/>
              </a:spcBef>
              <a:tabLst>
                <a:tab pos="2178685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是（        ，           ，            ，             ）其中之一； </a:t>
            </a:r>
            <a:endParaRPr sz="20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316230" y="1108075"/>
            <a:ext cx="39681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2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神经网络分类</a:t>
            </a:r>
            <a:endParaRPr lang="zh-CN" sz="2400" b="1" spc="-2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980" y="4836795"/>
            <a:ext cx="181356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000">
                <a:latin typeface="Calibri" panose="020F0502020204030204"/>
                <a:cs typeface="Calibri" panose="020F0502020204030204"/>
              </a:rPr>
              <a:t>个输出单元</a:t>
            </a:r>
            <a:endParaRPr lang="zh-CN" altLang="en-US"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9651" y="1494726"/>
            <a:ext cx="2611920" cy="13201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1145" y="3072765"/>
            <a:ext cx="3187065" cy="2647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66750">
              <a:lnSpc>
                <a:spcPct val="100000"/>
              </a:lnSpc>
              <a:spcBef>
                <a:spcPts val="390"/>
              </a:spcBef>
              <a:tabLst>
                <a:tab pos="1386840" algn="l"/>
                <a:tab pos="2225675" algn="l"/>
              </a:tabLst>
            </a:pPr>
            <a:r>
              <a:rPr lang="zh-CN" sz="1400" dirty="0">
                <a:latin typeface="Calibri" panose="020F0502020204030204"/>
                <a:cs typeface="Calibri" panose="020F0502020204030204"/>
              </a:rPr>
              <a:t>第一层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第二层</a:t>
            </a:r>
            <a:r>
              <a:rPr sz="1400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sz="1400" dirty="0">
                <a:latin typeface="Calibri" panose="020F0502020204030204"/>
                <a:cs typeface="Calibri" panose="020F0502020204030204"/>
              </a:rPr>
              <a:t>第三层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0841" y="3109582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121" y="4358563"/>
            <a:ext cx="1093470" cy="220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52925" y="3625850"/>
            <a:ext cx="76200" cy="2029460"/>
          </a:xfrm>
          <a:custGeom>
            <a:avLst/>
            <a:gdLst/>
            <a:ahLst/>
            <a:cxnLst/>
            <a:rect l="l" t="t" r="r" b="b"/>
            <a:pathLst>
              <a:path h="2819400">
                <a:moveTo>
                  <a:pt x="0" y="0"/>
                </a:moveTo>
                <a:lnTo>
                  <a:pt x="1" y="2819398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7090" y="4096385"/>
            <a:ext cx="950974" cy="317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46257" y="1381785"/>
            <a:ext cx="4444365" cy="291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46257" y="1816099"/>
            <a:ext cx="417195" cy="173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64330" y="2294255"/>
            <a:ext cx="438150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 txBox="1"/>
          <p:nvPr/>
        </p:nvSpPr>
        <p:spPr>
          <a:xfrm>
            <a:off x="4849113" y="1751126"/>
            <a:ext cx="3516629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 panose="020F0502020204030204"/>
                <a:cs typeface="Calibri" panose="020F0502020204030204"/>
              </a:rPr>
              <a:t>total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no. of layers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network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100"/>
              </a:lnSpc>
              <a:spcBef>
                <a:spcPts val="1505"/>
              </a:spcBef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no. of </a:t>
            </a:r>
            <a:r>
              <a:rPr sz="1800" dirty="0">
                <a:latin typeface="Calibri" panose="020F0502020204030204"/>
                <a:cs typeface="Calibri" panose="020F0502020204030204"/>
              </a:rPr>
              <a:t>units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(not counting </a:t>
            </a:r>
            <a:r>
              <a:rPr sz="1800" dirty="0">
                <a:latin typeface="Calibri" panose="020F0502020204030204"/>
                <a:cs typeface="Calibri" panose="020F0502020204030204"/>
              </a:rPr>
              <a:t>bias unit)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layer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6088621" y="4128466"/>
            <a:ext cx="266155" cy="491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657568" y="4128466"/>
            <a:ext cx="266155" cy="491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7304773" y="4128466"/>
            <a:ext cx="266155" cy="49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7973009" y="4128466"/>
            <a:ext cx="266155" cy="491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 txBox="1"/>
          <p:nvPr/>
        </p:nvSpPr>
        <p:spPr>
          <a:xfrm>
            <a:off x="4576763" y="3488876"/>
            <a:ext cx="4347210" cy="169354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多元分类（</a:t>
            </a:r>
            <a:r>
              <a:rPr lang="en-US" alt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K</a:t>
            </a:r>
            <a:r>
              <a:rPr lang="zh-CN" altLang="en-US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类</a:t>
            </a:r>
            <a:r>
              <a:rPr lang="zh-CN" sz="2000" u="heavy" spc="-55" dirty="0">
                <a:uFill>
                  <a:solidFill>
                    <a:srgbClr val="000000"/>
                  </a:solidFill>
                </a:uFill>
                <a:latin typeface="Calibri" panose="020F0502020204030204"/>
                <a:cs typeface="Calibri" panose="020F0502020204030204"/>
              </a:rPr>
              <a:t>）</a:t>
            </a:r>
            <a:endParaRPr lang="zh-CN" sz="2000">
              <a:latin typeface="Calibri" panose="020F0502020204030204"/>
              <a:cs typeface="Calibri" panose="020F0502020204030204"/>
            </a:endParaRPr>
          </a:p>
          <a:p>
            <a:pPr marL="1156970">
              <a:lnSpc>
                <a:spcPct val="100000"/>
              </a:lnSpc>
              <a:spcBef>
                <a:spcPts val="895"/>
              </a:spcBef>
              <a:tabLst>
                <a:tab pos="1859280" algn="l"/>
                <a:tab pos="2426970" algn="l"/>
                <a:tab pos="3155315" algn="l"/>
              </a:tabLst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E.g.	</a:t>
            </a:r>
            <a:r>
              <a:rPr sz="1400" dirty="0">
                <a:latin typeface="Calibri" panose="020F0502020204030204"/>
                <a:cs typeface="Calibri" panose="020F0502020204030204"/>
              </a:rPr>
              <a:t>,	,	,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 panose="02020603050405020304"/>
              <a:cs typeface="Times New Roman" panose="02020603050405020304"/>
            </a:endParaRPr>
          </a:p>
          <a:p>
            <a:pPr marL="13093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alibri" panose="020F0502020204030204"/>
                <a:cs typeface="Calibri" panose="020F0502020204030204"/>
              </a:rPr>
              <a:t>pedestrian </a:t>
            </a:r>
            <a:r>
              <a:rPr sz="1400" dirty="0">
                <a:latin typeface="Calibri" panose="020F0502020204030204"/>
                <a:cs typeface="Calibri" panose="020F0502020204030204"/>
              </a:rPr>
              <a:t>car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motorcycle</a:t>
            </a:r>
            <a:r>
              <a:rPr sz="1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latin typeface="Calibri" panose="020F0502020204030204"/>
                <a:cs typeface="Calibri" panose="020F0502020204030204"/>
              </a:rPr>
              <a:t>truck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 marL="37465">
              <a:lnSpc>
                <a:spcPct val="100000"/>
              </a:lnSpc>
              <a:spcBef>
                <a:spcPts val="63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K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个输出单元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5407215" y="2535059"/>
            <a:ext cx="57149" cy="179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3"/>
          <p:cNvSpPr txBox="1"/>
          <p:nvPr/>
        </p:nvSpPr>
        <p:spPr>
          <a:xfrm>
            <a:off x="995172" y="3738524"/>
            <a:ext cx="165608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u="sng">
                <a:latin typeface="Calibri" panose="020F0502020204030204"/>
                <a:cs typeface="Calibri" panose="020F0502020204030204"/>
              </a:rPr>
              <a:t>二元分类</a:t>
            </a:r>
            <a:endParaRPr lang="zh-CN" sz="2000" u="sng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监督式学习</a:t>
            </a:r>
            <a:endParaRPr lang="zh-CN" altLang="en-US" dirty="0" smtClean="0"/>
          </a:p>
        </p:txBody>
      </p:sp>
      <p:sp>
        <p:nvSpPr>
          <p:cNvPr id="7" name="object 6"/>
          <p:cNvSpPr txBox="1"/>
          <p:nvPr/>
        </p:nvSpPr>
        <p:spPr>
          <a:xfrm>
            <a:off x="459733" y="1229740"/>
            <a:ext cx="8201659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1800" spc="-40" dirty="0">
                <a:latin typeface="Calibri" panose="020F0502020204030204"/>
                <a:cs typeface="Calibri" panose="020F0502020204030204"/>
              </a:rPr>
              <a:t>假设你运营一个公司，现在想要开发学习算法解决如下两个问题：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 panose="02020603050405020304"/>
              <a:cs typeface="Times New Roman" panose="02020603050405020304"/>
            </a:endParaRPr>
          </a:p>
          <a:p>
            <a:pPr marL="12700" marR="3556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针对公司现有的某一商品库存，你想要知道在未来三个月的销量如何？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2: </a:t>
            </a:r>
            <a:r>
              <a:rPr lang="zh-CN" sz="1800" dirty="0">
                <a:latin typeface="Calibri" panose="020F0502020204030204"/>
                <a:cs typeface="Calibri" panose="020F0502020204030204"/>
              </a:rPr>
              <a:t>你想要一个软件来检测客户账号，以确定每个账户是否被黑客入侵？</a:t>
            </a:r>
            <a:endParaRPr lang="zh-CN" sz="1800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zh-CN" sz="1800" spc="-5" dirty="0">
                <a:latin typeface="Calibri" panose="020F0502020204030204"/>
                <a:cs typeface="Calibri" panose="020F0502020204030204"/>
              </a:rPr>
              <a:t>请问：以上两个问题是分类还是回归呢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?</a:t>
            </a: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endParaRPr sz="1800" spc="-5" dirty="0">
              <a:latin typeface="Calibri" panose="020F0502020204030204"/>
              <a:cs typeface="Calibri" panose="020F0502020204030204"/>
            </a:endParaRPr>
          </a:p>
          <a:p>
            <a:pPr marL="12700" marR="263525">
              <a:lnSpc>
                <a:spcPct val="100000"/>
              </a:lnSpc>
            </a:pPr>
            <a:r>
              <a:rPr lang="en-US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两个都是分类问题；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是回归，问题</a:t>
            </a: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是分类；</a:t>
            </a: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lang="zh-CN" altLang="en-US" sz="1800" spc="-5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lang="en-US" altLang="zh-CN" sz="1800" spc="-5" dirty="0">
                <a:latin typeface="Calibri" panose="020F0502020204030204"/>
                <a:cs typeface="Calibri" panose="020F0502020204030204"/>
              </a:rPr>
              <a:t>	</a:t>
            </a:r>
            <a:r>
              <a:rPr lang="zh-CN" altLang="en-US" sz="1800" spc="-5" dirty="0">
                <a:latin typeface="Calibri" panose="020F0502020204030204"/>
                <a:cs typeface="Calibri" panose="020F0502020204030204"/>
              </a:rPr>
              <a:t>两个问题都是回归；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1205" y="2858135"/>
            <a:ext cx="321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A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1205" y="3404870"/>
            <a:ext cx="311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B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1205" y="3963670"/>
            <a:ext cx="304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C</a:t>
            </a:r>
            <a:endParaRPr lang="en-US" altLang="zh-CN" b="1">
              <a:latin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1205" y="4486910"/>
            <a:ext cx="3270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Calibri" panose="020F0502020204030204" charset="0"/>
              </a:rPr>
              <a:t>D</a:t>
            </a:r>
            <a:endParaRPr lang="en-US" altLang="zh-CN" b="1">
              <a:latin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5.4  </a:t>
            </a:r>
            <a:r>
              <a:rPr lang="zh-CN" altLang="en-US" dirty="0" smtClean="0"/>
              <a:t>成本函数</a:t>
            </a:r>
            <a:endParaRPr lang="zh-CN" altLang="en-US" dirty="0" smtClean="0"/>
          </a:p>
        </p:txBody>
      </p:sp>
      <p:sp>
        <p:nvSpPr>
          <p:cNvPr id="22" name="object 2"/>
          <p:cNvSpPr txBox="1"/>
          <p:nvPr/>
        </p:nvSpPr>
        <p:spPr>
          <a:xfrm>
            <a:off x="531495" y="1323340"/>
            <a:ext cx="19177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逻辑回归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3"/>
          <p:cNvSpPr txBox="1"/>
          <p:nvPr/>
        </p:nvSpPr>
        <p:spPr>
          <a:xfrm>
            <a:off x="490854" y="2722587"/>
            <a:ext cx="20447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神经网络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64515" y="1738261"/>
            <a:ext cx="7392924" cy="701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5" name="object 5"/>
          <p:cNvSpPr/>
          <p:nvPr/>
        </p:nvSpPr>
        <p:spPr>
          <a:xfrm>
            <a:off x="437517" y="3601230"/>
            <a:ext cx="7154608" cy="684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6" name="object 6"/>
          <p:cNvSpPr/>
          <p:nvPr/>
        </p:nvSpPr>
        <p:spPr>
          <a:xfrm>
            <a:off x="1158938" y="4420236"/>
            <a:ext cx="2330005" cy="696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7" name="object 7"/>
          <p:cNvSpPr/>
          <p:nvPr/>
        </p:nvSpPr>
        <p:spPr>
          <a:xfrm>
            <a:off x="2367368" y="3157270"/>
            <a:ext cx="1570481" cy="333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28" name="object 8"/>
          <p:cNvSpPr/>
          <p:nvPr/>
        </p:nvSpPr>
        <p:spPr>
          <a:xfrm>
            <a:off x="4260976" y="3157270"/>
            <a:ext cx="2834640" cy="336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179830"/>
            <a:ext cx="28340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梯度计算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8730" y="1743392"/>
            <a:ext cx="6741414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0153" y="2562402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8730" y="3617086"/>
            <a:ext cx="1188720" cy="432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2204" y="4304030"/>
            <a:ext cx="2945765" cy="11455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编码实现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2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---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4893" y="4770208"/>
            <a:ext cx="621792" cy="306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52193" y="5112943"/>
            <a:ext cx="125958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0270" y="1323340"/>
            <a:ext cx="14389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梯度算法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8328" y="2957830"/>
            <a:ext cx="1040130" cy="2766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40252" y="2111057"/>
            <a:ext cx="153162" cy="13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81679" y="2118677"/>
            <a:ext cx="141731" cy="19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37260" y="1954530"/>
            <a:ext cx="3071495" cy="75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给定一个训练样本</a:t>
            </a:r>
            <a:r>
              <a:rPr sz="2000" dirty="0">
                <a:latin typeface="Calibri" panose="020F0502020204030204"/>
                <a:cs typeface="Calibri" panose="020F0502020204030204"/>
              </a:rPr>
              <a:t>(   </a:t>
            </a:r>
            <a:r>
              <a:rPr lang="en-US" sz="2000" dirty="0">
                <a:latin typeface="Calibri" panose="020F0502020204030204"/>
                <a:cs typeface="Calibri" panose="020F0502020204030204"/>
              </a:rPr>
              <a:t>,</a:t>
            </a:r>
            <a:r>
              <a:rPr sz="2000" dirty="0">
                <a:latin typeface="Calibri" panose="020F0502020204030204"/>
                <a:cs typeface="Calibri" panose="020F0502020204030204"/>
              </a:rPr>
              <a:t>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</a:t>
            </a:r>
            <a:r>
              <a:rPr sz="2000" dirty="0">
                <a:latin typeface="Calibri" panose="020F0502020204030204"/>
                <a:cs typeface="Calibri" panose="020F0502020204030204"/>
              </a:rPr>
              <a:t>: 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3970" marR="5080" indent="-1905">
              <a:lnSpc>
                <a:spcPct val="119000"/>
              </a:lnSpc>
              <a:spcBef>
                <a:spcPts val="95"/>
              </a:spcBef>
              <a:tabLst>
                <a:tab pos="3784600" algn="l"/>
                <a:tab pos="4135120" algn="l"/>
              </a:tabLst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正向传播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: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9141" y="3353777"/>
            <a:ext cx="1885950" cy="274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328" y="3762019"/>
            <a:ext cx="1723644" cy="349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19141" y="4168241"/>
            <a:ext cx="1885950" cy="27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8328" y="4553356"/>
            <a:ext cx="1723644" cy="3497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19141" y="4969851"/>
            <a:ext cx="1885950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141" y="5351271"/>
            <a:ext cx="2916936" cy="349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3293211" y="3649268"/>
            <a:ext cx="1255014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3316071" y="4449597"/>
            <a:ext cx="1255014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5498447" y="2073698"/>
            <a:ext cx="2880059" cy="2094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 txBox="1"/>
          <p:nvPr/>
        </p:nvSpPr>
        <p:spPr>
          <a:xfrm>
            <a:off x="5404358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第一层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612405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6963194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19"/>
          <p:cNvSpPr txBox="1"/>
          <p:nvPr/>
        </p:nvSpPr>
        <p:spPr>
          <a:xfrm>
            <a:off x="7759369" y="4223105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9" name="object 2"/>
          <p:cNvSpPr txBox="1">
            <a:spLocks noGrp="1"/>
          </p:cNvSpPr>
          <p:nvPr/>
        </p:nvSpPr>
        <p:spPr>
          <a:xfrm>
            <a:off x="459740" y="1323340"/>
            <a:ext cx="33724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梯度算法</a:t>
            </a:r>
            <a:r>
              <a:rPr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 </a:t>
            </a: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后反馈算法</a:t>
            </a:r>
            <a:endParaRPr lang="zh-CN" sz="2400" b="1" spc="-5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3114738" y="2320340"/>
            <a:ext cx="68579" cy="214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/>
        </p:nvSpPr>
        <p:spPr>
          <a:xfrm>
            <a:off x="5686539" y="2400045"/>
            <a:ext cx="2611934" cy="132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6"/>
          <p:cNvSpPr txBox="1"/>
          <p:nvPr/>
        </p:nvSpPr>
        <p:spPr>
          <a:xfrm>
            <a:off x="6272428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第二层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7111555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第三层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7907731" y="3727881"/>
            <a:ext cx="546735" cy="22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1400">
                <a:latin typeface="Calibri" panose="020F0502020204030204"/>
                <a:cs typeface="Calibri" panose="020F0502020204030204"/>
              </a:rPr>
              <a:t>第四层</a:t>
            </a:r>
            <a:endParaRPr lang="zh-CN" sz="1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9"/>
          <p:cNvSpPr/>
          <p:nvPr/>
        </p:nvSpPr>
        <p:spPr>
          <a:xfrm>
            <a:off x="3675443" y="2269680"/>
            <a:ext cx="125729" cy="262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0"/>
          <p:cNvSpPr/>
          <p:nvPr/>
        </p:nvSpPr>
        <p:spPr>
          <a:xfrm>
            <a:off x="1965642" y="2169604"/>
            <a:ext cx="722376" cy="450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1"/>
          <p:cNvSpPr txBox="1"/>
          <p:nvPr/>
        </p:nvSpPr>
        <p:spPr>
          <a:xfrm>
            <a:off x="531495" y="2238375"/>
            <a:ext cx="528891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直观定义：</a:t>
            </a:r>
            <a:r>
              <a:rPr sz="2000" dirty="0">
                <a:latin typeface="Calibri" panose="020F0502020204030204"/>
                <a:cs typeface="Calibri" panose="020F0502020204030204"/>
              </a:rPr>
              <a:t>	   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第  层第  个节点的误差；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8995" algn="l"/>
                <a:tab pos="4304665" algn="l"/>
                <a:tab pos="542226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对每一个输出单元（第</a:t>
            </a:r>
            <a:r>
              <a:rPr lang="en-US" altLang="zh-CN" sz="2000" dirty="0">
                <a:latin typeface="Calibri" panose="020F0502020204030204"/>
                <a:cs typeface="Calibri" panose="020F0502020204030204"/>
              </a:rPr>
              <a:t>4</a:t>
            </a: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层</a:t>
            </a:r>
            <a:r>
              <a:rPr lang="zh-CN" sz="2000" dirty="0">
                <a:latin typeface="Calibri" panose="020F0502020204030204"/>
                <a:cs typeface="Calibri" panose="020F0502020204030204"/>
              </a:rPr>
              <a:t>）计算如下：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504252" y="3181603"/>
            <a:ext cx="1965960" cy="450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3"/>
          <p:cNvSpPr/>
          <p:nvPr/>
        </p:nvSpPr>
        <p:spPr>
          <a:xfrm>
            <a:off x="493013" y="4096003"/>
            <a:ext cx="3627882" cy="347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14"/>
          <p:cNvSpPr/>
          <p:nvPr/>
        </p:nvSpPr>
        <p:spPr>
          <a:xfrm>
            <a:off x="504252" y="4598161"/>
            <a:ext cx="3627882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矩形 21"/>
          <p:cNvSpPr/>
          <p:nvPr/>
        </p:nvSpPr>
        <p:spPr>
          <a:xfrm>
            <a:off x="3115310" y="4016375"/>
            <a:ext cx="1024890" cy="4337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>
            <a:off x="4140200" y="4233545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2" name="对象 -2147482624"/>
          <p:cNvGraphicFramePr>
            <a:graphicFrameLocks noChangeAspect="1"/>
          </p:cNvGraphicFramePr>
          <p:nvPr/>
        </p:nvGraphicFramePr>
        <p:xfrm>
          <a:off x="4926965" y="401637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901700" imgH="228600" progId="Equation.KSEE3">
                  <p:embed/>
                </p:oleObj>
              </mc:Choice>
              <mc:Fallback>
                <p:oleObj name="" r:id="rId8" imgW="9017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6965" y="401637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115310" y="4526280"/>
            <a:ext cx="1024890" cy="419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rgbClr val="FF660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140200" y="4743450"/>
            <a:ext cx="786765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aphicFrame>
        <p:nvGraphicFramePr>
          <p:cNvPr id="3" name="对象 -2147482622"/>
          <p:cNvGraphicFramePr>
            <a:graphicFrameLocks noChangeAspect="1"/>
          </p:cNvGraphicFramePr>
          <p:nvPr/>
        </p:nvGraphicFramePr>
        <p:xfrm>
          <a:off x="4936173" y="4467225"/>
          <a:ext cx="1998345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901700" imgH="228600" progId="Equation.KSEE3">
                  <p:embed/>
                </p:oleObj>
              </mc:Choice>
              <mc:Fallback>
                <p:oleObj name="" r:id="rId10" imgW="901700" imgH="228600" progId="Equation.KSEE3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6173" y="4467225"/>
                        <a:ext cx="1998345" cy="5067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4335" y="5017135"/>
          <a:ext cx="2758440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244600" imgH="444500" progId="Equation.KSEE3">
                  <p:embed/>
                </p:oleObj>
              </mc:Choice>
              <mc:Fallback>
                <p:oleObj name="" r:id="rId12" imgW="1244600" imgH="444500" progId="Equation.KSEE3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4335" y="5017135"/>
                        <a:ext cx="2758440" cy="985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后反馈算法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179830"/>
            <a:ext cx="34747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>
                <a:latin typeface="Calibri" panose="020F0502020204030204"/>
                <a:cs typeface="Calibri" panose="020F0502020204030204"/>
              </a:rPr>
              <a:t>后反馈算法</a:t>
            </a:r>
            <a:endParaRPr lang="zh-CN" altLang="en-US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7865" y="1558632"/>
            <a:ext cx="3200400" cy="291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1369" y="1925916"/>
            <a:ext cx="901064" cy="375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31794" y="2008746"/>
            <a:ext cx="48386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03250" y="1456677"/>
            <a:ext cx="6118860" cy="28613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训练集</a:t>
            </a:r>
            <a:endParaRPr lang="zh-CN" sz="2000" dirty="0">
              <a:latin typeface="Calibri" panose="020F0502020204030204"/>
              <a:cs typeface="Calibri" panose="020F0502020204030204"/>
            </a:endParaRPr>
          </a:p>
          <a:p>
            <a:pPr marL="20320">
              <a:lnSpc>
                <a:spcPct val="100000"/>
              </a:lnSpc>
              <a:spcBef>
                <a:spcPts val="695"/>
              </a:spcBef>
              <a:tabLst>
                <a:tab pos="1496695" algn="l"/>
                <a:tab pos="2743835" algn="l"/>
              </a:tabLst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设置</a:t>
            </a:r>
            <a:r>
              <a:rPr sz="2000" dirty="0">
                <a:latin typeface="Calibri" panose="020F0502020204030204"/>
                <a:cs typeface="Calibri" panose="020F0502020204030204"/>
              </a:rPr>
              <a:t>	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(for</a:t>
            </a:r>
            <a:r>
              <a:rPr sz="2000" dirty="0">
                <a:latin typeface="Calibri" panose="020F0502020204030204"/>
                <a:cs typeface="Calibri" panose="020F0502020204030204"/>
              </a:rPr>
              <a:t> all	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).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200" dirty="0">
                <a:latin typeface="Calibri" panose="020F0502020204030204"/>
                <a:cs typeface="Calibri" panose="020F0502020204030204"/>
              </a:rPr>
              <a:t>For</a:t>
            </a:r>
            <a:endParaRPr lang="en-US" sz="2200" dirty="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460"/>
              </a:spcBef>
            </a:pPr>
            <a:r>
              <a:rPr lang="zh-CN" altLang="en-US" sz="2000" dirty="0">
                <a:latin typeface="Calibri" panose="020F0502020204030204"/>
                <a:cs typeface="Calibri" panose="020F0502020204030204"/>
              </a:rPr>
              <a:t>设置</a:t>
            </a:r>
            <a:endParaRPr lang="zh-CN" altLang="en-US" sz="20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正向传播计算        </a:t>
            </a:r>
            <a:r>
              <a:rPr sz="2200" dirty="0">
                <a:latin typeface="Calibri" panose="020F0502020204030204"/>
                <a:cs typeface="Calibri" panose="020F0502020204030204"/>
              </a:rPr>
              <a:t>f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200" dirty="0">
                <a:latin typeface="Calibri" panose="020F0502020204030204"/>
                <a:cs typeface="Calibri" panose="020F0502020204030204"/>
              </a:rPr>
              <a:t>r 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spc="-5" dirty="0">
                <a:latin typeface="Calibri" panose="020F0502020204030204"/>
                <a:cs typeface="Calibri" panose="020F0502020204030204"/>
              </a:rPr>
              <a:t>用         ，计算</a:t>
            </a:r>
            <a:endParaRPr lang="zh-CN" sz="2200" spc="-5" dirty="0">
              <a:latin typeface="Calibri" panose="020F0502020204030204"/>
              <a:cs typeface="Calibri" panose="020F0502020204030204"/>
            </a:endParaRPr>
          </a:p>
          <a:p>
            <a:pPr marL="469900" marR="5080">
              <a:lnSpc>
                <a:spcPts val="3200"/>
              </a:lnSpc>
              <a:spcBef>
                <a:spcPts val="100"/>
              </a:spcBef>
              <a:tabLst>
                <a:tab pos="1542415" algn="l"/>
                <a:tab pos="5775325" algn="l"/>
              </a:tabLst>
            </a:pPr>
            <a:r>
              <a:rPr lang="zh-CN" sz="2200" dirty="0">
                <a:latin typeface="Calibri" panose="020F0502020204030204"/>
                <a:cs typeface="Calibri" panose="020F0502020204030204"/>
              </a:rPr>
              <a:t>计算</a:t>
            </a:r>
            <a:endParaRPr lang="zh-CN" sz="2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6616" y="2430310"/>
            <a:ext cx="115443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98841" y="2746844"/>
            <a:ext cx="1089660" cy="230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48279" y="3158337"/>
            <a:ext cx="327660" cy="230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66769" y="3198787"/>
            <a:ext cx="1501140" cy="226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97787" y="3568445"/>
            <a:ext cx="339089" cy="2800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23133" y="3568877"/>
            <a:ext cx="1857375" cy="280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1758238" y="3943591"/>
            <a:ext cx="2409824" cy="2781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1141818" y="4277347"/>
            <a:ext cx="2577465" cy="375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672465" y="4880610"/>
            <a:ext cx="3331845" cy="3752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687401" y="5337811"/>
            <a:ext cx="1520190" cy="3752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3299460" y="5412105"/>
            <a:ext cx="798194" cy="230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5244465" y="4652632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1" y="114237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5901207" y="4922886"/>
            <a:ext cx="2196846" cy="5897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516462" y="2305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675005" y="1264920"/>
            <a:ext cx="1872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正向传播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5800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5800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5800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1094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094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31720" y="2209165"/>
            <a:ext cx="469265" cy="1043940"/>
          </a:xfrm>
          <a:custGeom>
            <a:avLst/>
            <a:gdLst/>
            <a:ahLst/>
            <a:cxnLst/>
            <a:rect l="l" t="t" r="r" b="b"/>
            <a:pathLst>
              <a:path w="469264" h="1043939">
                <a:moveTo>
                  <a:pt x="0" y="0"/>
                </a:moveTo>
                <a:lnTo>
                  <a:pt x="469092" y="104380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625" y="3151885"/>
            <a:ext cx="108864" cy="124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1720" y="32759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9523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31720" y="329942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1195739"/>
                </a:moveTo>
                <a:lnTo>
                  <a:pt x="47020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718358" y="3275965"/>
            <a:ext cx="110667" cy="1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811081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1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8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2331720" y="2209165"/>
            <a:ext cx="474345" cy="2261870"/>
          </a:xfrm>
          <a:custGeom>
            <a:avLst/>
            <a:gdLst/>
            <a:ahLst/>
            <a:cxnLst/>
            <a:rect l="l" t="t" r="r" b="b"/>
            <a:pathLst>
              <a:path w="474344" h="2261870">
                <a:moveTo>
                  <a:pt x="0" y="0"/>
                </a:moveTo>
                <a:lnTo>
                  <a:pt x="474251" y="226132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732697" y="4372533"/>
            <a:ext cx="115404" cy="122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2331720" y="3275965"/>
            <a:ext cx="470534" cy="1196340"/>
          </a:xfrm>
          <a:custGeom>
            <a:avLst/>
            <a:gdLst/>
            <a:ahLst/>
            <a:cxnLst/>
            <a:rect l="l" t="t" r="r" b="b"/>
            <a:pathLst>
              <a:path w="470535" h="1196339">
                <a:moveTo>
                  <a:pt x="0" y="0"/>
                </a:moveTo>
                <a:lnTo>
                  <a:pt x="470200" y="119573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718358" y="4370908"/>
            <a:ext cx="110667" cy="1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2331720" y="4495165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2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695232" y="4436211"/>
            <a:ext cx="115912" cy="117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5075288" y="1751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6"/>
                </a:lnTo>
                <a:lnTo>
                  <a:pt x="132583" y="208249"/>
                </a:lnTo>
                <a:lnTo>
                  <a:pt x="165653" y="182051"/>
                </a:lnTo>
                <a:lnTo>
                  <a:pt x="201858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1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7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2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5075288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0" y="1254"/>
                </a:lnTo>
                <a:lnTo>
                  <a:pt x="822959" y="0"/>
                </a:lnTo>
                <a:lnTo>
                  <a:pt x="884377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8" y="42493"/>
                </a:lnTo>
                <a:lnTo>
                  <a:pt x="1221574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1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5" y="182052"/>
                </a:lnTo>
                <a:lnTo>
                  <a:pt x="1513335" y="208249"/>
                </a:lnTo>
                <a:lnTo>
                  <a:pt x="1543109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5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0" y="557432"/>
                </a:lnTo>
                <a:lnTo>
                  <a:pt x="1592139" y="620111"/>
                </a:lnTo>
                <a:lnTo>
                  <a:pt x="1543109" y="678652"/>
                </a:lnTo>
                <a:lnTo>
                  <a:pt x="1513335" y="706149"/>
                </a:lnTo>
                <a:lnTo>
                  <a:pt x="1480265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1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4" y="857283"/>
                </a:lnTo>
                <a:lnTo>
                  <a:pt x="1169898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7" y="913145"/>
                </a:lnTo>
                <a:lnTo>
                  <a:pt x="822959" y="914399"/>
                </a:lnTo>
                <a:lnTo>
                  <a:pt x="761540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457014" y="32759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12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959426" y="321701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457001" y="3298445"/>
            <a:ext cx="607060" cy="1196975"/>
          </a:xfrm>
          <a:custGeom>
            <a:avLst/>
            <a:gdLst/>
            <a:ahLst/>
            <a:cxnLst/>
            <a:rect l="l" t="t" r="r" b="b"/>
            <a:pathLst>
              <a:path w="607060" h="1196975">
                <a:moveTo>
                  <a:pt x="0" y="1196719"/>
                </a:moveTo>
                <a:lnTo>
                  <a:pt x="60693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975352" y="3275965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457013" y="2209165"/>
            <a:ext cx="605790" cy="1045210"/>
          </a:xfrm>
          <a:custGeom>
            <a:avLst/>
            <a:gdLst/>
            <a:ahLst/>
            <a:cxnLst/>
            <a:rect l="l" t="t" r="r" b="b"/>
            <a:pathLst>
              <a:path w="605789" h="1045210">
                <a:moveTo>
                  <a:pt x="0" y="0"/>
                </a:moveTo>
                <a:lnTo>
                  <a:pt x="605691" y="104498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971529" y="3153219"/>
            <a:ext cx="104076" cy="122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5078996" y="40379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2" y="389637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8" y="235746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7" y="157242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3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7" y="29877"/>
                </a:lnTo>
                <a:lnTo>
                  <a:pt x="585277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1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2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6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7"/>
                </a:lnTo>
                <a:lnTo>
                  <a:pt x="1645919" y="457199"/>
                </a:lnTo>
                <a:lnTo>
                  <a:pt x="1643661" y="491321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6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6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1" y="909442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2"/>
                </a:lnTo>
                <a:lnTo>
                  <a:pt x="642541" y="903378"/>
                </a:lnTo>
                <a:lnTo>
                  <a:pt x="585277" y="895041"/>
                </a:lnTo>
                <a:lnTo>
                  <a:pt x="529717" y="884521"/>
                </a:lnTo>
                <a:lnTo>
                  <a:pt x="476020" y="871906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3" y="822369"/>
                </a:lnTo>
                <a:lnTo>
                  <a:pt x="283037" y="802256"/>
                </a:lnTo>
                <a:lnTo>
                  <a:pt x="241039" y="780488"/>
                </a:lnTo>
                <a:lnTo>
                  <a:pt x="201857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8" y="678652"/>
                </a:lnTo>
                <a:lnTo>
                  <a:pt x="76487" y="649943"/>
                </a:lnTo>
                <a:lnTo>
                  <a:pt x="34843" y="589245"/>
                </a:lnTo>
                <a:lnTo>
                  <a:pt x="8922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457001" y="4495165"/>
            <a:ext cx="597535" cy="0"/>
          </a:xfrm>
          <a:custGeom>
            <a:avLst/>
            <a:gdLst/>
            <a:ahLst/>
            <a:cxnLst/>
            <a:rect l="l" t="t" r="r" b="b"/>
            <a:pathLst>
              <a:path w="597535">
                <a:moveTo>
                  <a:pt x="0" y="0"/>
                </a:moveTo>
                <a:lnTo>
                  <a:pt x="5970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963401" y="4436211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457014" y="3275965"/>
            <a:ext cx="610870" cy="1196975"/>
          </a:xfrm>
          <a:custGeom>
            <a:avLst/>
            <a:gdLst/>
            <a:ahLst/>
            <a:cxnLst/>
            <a:rect l="l" t="t" r="r" b="b"/>
            <a:pathLst>
              <a:path w="610870" h="1196975">
                <a:moveTo>
                  <a:pt x="0" y="0"/>
                </a:moveTo>
                <a:lnTo>
                  <a:pt x="610840" y="11967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979136" y="4371568"/>
            <a:ext cx="106730" cy="1235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457013" y="2209165"/>
            <a:ext cx="615950" cy="2261870"/>
          </a:xfrm>
          <a:custGeom>
            <a:avLst/>
            <a:gdLst/>
            <a:ahLst/>
            <a:cxnLst/>
            <a:rect l="l" t="t" r="r" b="b"/>
            <a:pathLst>
              <a:path w="615950" h="2261870">
                <a:moveTo>
                  <a:pt x="0" y="0"/>
                </a:moveTo>
                <a:lnTo>
                  <a:pt x="615679" y="226167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995811" y="4371568"/>
            <a:ext cx="113842" cy="123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7040879" y="2818765"/>
            <a:ext cx="1645920" cy="914400"/>
          </a:xfrm>
          <a:custGeom>
            <a:avLst/>
            <a:gdLst/>
            <a:ahLst/>
            <a:cxnLst/>
            <a:rect l="l" t="t" r="r" b="b"/>
            <a:pathLst>
              <a:path w="1645920" h="914400">
                <a:moveTo>
                  <a:pt x="0" y="457199"/>
                </a:moveTo>
                <a:lnTo>
                  <a:pt x="8923" y="389638"/>
                </a:lnTo>
                <a:lnTo>
                  <a:pt x="34843" y="325154"/>
                </a:lnTo>
                <a:lnTo>
                  <a:pt x="76487" y="264455"/>
                </a:lnTo>
                <a:lnTo>
                  <a:pt x="102809" y="235747"/>
                </a:lnTo>
                <a:lnTo>
                  <a:pt x="132583" y="208249"/>
                </a:lnTo>
                <a:lnTo>
                  <a:pt x="165653" y="182052"/>
                </a:lnTo>
                <a:lnTo>
                  <a:pt x="201858" y="157243"/>
                </a:lnTo>
                <a:lnTo>
                  <a:pt x="241039" y="133910"/>
                </a:lnTo>
                <a:lnTo>
                  <a:pt x="283037" y="112143"/>
                </a:lnTo>
                <a:lnTo>
                  <a:pt x="327694" y="92029"/>
                </a:lnTo>
                <a:lnTo>
                  <a:pt x="374849" y="73657"/>
                </a:lnTo>
                <a:lnTo>
                  <a:pt x="424344" y="57116"/>
                </a:lnTo>
                <a:lnTo>
                  <a:pt x="476020" y="42493"/>
                </a:lnTo>
                <a:lnTo>
                  <a:pt x="529718" y="29877"/>
                </a:lnTo>
                <a:lnTo>
                  <a:pt x="585278" y="19357"/>
                </a:lnTo>
                <a:lnTo>
                  <a:pt x="642541" y="11021"/>
                </a:lnTo>
                <a:lnTo>
                  <a:pt x="701348" y="4957"/>
                </a:lnTo>
                <a:lnTo>
                  <a:pt x="761541" y="1254"/>
                </a:lnTo>
                <a:lnTo>
                  <a:pt x="822959" y="0"/>
                </a:lnTo>
                <a:lnTo>
                  <a:pt x="884378" y="1254"/>
                </a:lnTo>
                <a:lnTo>
                  <a:pt x="944570" y="4957"/>
                </a:lnTo>
                <a:lnTo>
                  <a:pt x="1003378" y="11021"/>
                </a:lnTo>
                <a:lnTo>
                  <a:pt x="1060641" y="19357"/>
                </a:lnTo>
                <a:lnTo>
                  <a:pt x="1116201" y="29877"/>
                </a:lnTo>
                <a:lnTo>
                  <a:pt x="1169899" y="42493"/>
                </a:lnTo>
                <a:lnTo>
                  <a:pt x="1221575" y="57116"/>
                </a:lnTo>
                <a:lnTo>
                  <a:pt x="1271070" y="73657"/>
                </a:lnTo>
                <a:lnTo>
                  <a:pt x="1318225" y="92029"/>
                </a:lnTo>
                <a:lnTo>
                  <a:pt x="1362882" y="112143"/>
                </a:lnTo>
                <a:lnTo>
                  <a:pt x="1404880" y="133910"/>
                </a:lnTo>
                <a:lnTo>
                  <a:pt x="1444061" y="157243"/>
                </a:lnTo>
                <a:lnTo>
                  <a:pt x="1480266" y="182052"/>
                </a:lnTo>
                <a:lnTo>
                  <a:pt x="1513335" y="208249"/>
                </a:lnTo>
                <a:lnTo>
                  <a:pt x="1543110" y="235747"/>
                </a:lnTo>
                <a:lnTo>
                  <a:pt x="1569431" y="264455"/>
                </a:lnTo>
                <a:lnTo>
                  <a:pt x="1611075" y="325154"/>
                </a:lnTo>
                <a:lnTo>
                  <a:pt x="1636996" y="389638"/>
                </a:lnTo>
                <a:lnTo>
                  <a:pt x="1645918" y="457199"/>
                </a:lnTo>
                <a:lnTo>
                  <a:pt x="1643661" y="491320"/>
                </a:lnTo>
                <a:lnTo>
                  <a:pt x="1626081" y="557432"/>
                </a:lnTo>
                <a:lnTo>
                  <a:pt x="1592139" y="620111"/>
                </a:lnTo>
                <a:lnTo>
                  <a:pt x="1543110" y="678652"/>
                </a:lnTo>
                <a:lnTo>
                  <a:pt x="1513335" y="706149"/>
                </a:lnTo>
                <a:lnTo>
                  <a:pt x="1480266" y="732347"/>
                </a:lnTo>
                <a:lnTo>
                  <a:pt x="1444061" y="757156"/>
                </a:lnTo>
                <a:lnTo>
                  <a:pt x="1404880" y="780488"/>
                </a:lnTo>
                <a:lnTo>
                  <a:pt x="1362882" y="802255"/>
                </a:lnTo>
                <a:lnTo>
                  <a:pt x="1318225" y="822369"/>
                </a:lnTo>
                <a:lnTo>
                  <a:pt x="1271070" y="840741"/>
                </a:lnTo>
                <a:lnTo>
                  <a:pt x="1221575" y="857283"/>
                </a:lnTo>
                <a:lnTo>
                  <a:pt x="1169899" y="871905"/>
                </a:lnTo>
                <a:lnTo>
                  <a:pt x="1116201" y="884521"/>
                </a:lnTo>
                <a:lnTo>
                  <a:pt x="1060641" y="895041"/>
                </a:lnTo>
                <a:lnTo>
                  <a:pt x="1003378" y="903378"/>
                </a:lnTo>
                <a:lnTo>
                  <a:pt x="944570" y="909441"/>
                </a:lnTo>
                <a:lnTo>
                  <a:pt x="884378" y="913145"/>
                </a:lnTo>
                <a:lnTo>
                  <a:pt x="822959" y="914399"/>
                </a:lnTo>
                <a:lnTo>
                  <a:pt x="761541" y="913145"/>
                </a:lnTo>
                <a:lnTo>
                  <a:pt x="701348" y="909441"/>
                </a:lnTo>
                <a:lnTo>
                  <a:pt x="642541" y="903378"/>
                </a:lnTo>
                <a:lnTo>
                  <a:pt x="585278" y="895041"/>
                </a:lnTo>
                <a:lnTo>
                  <a:pt x="529718" y="884521"/>
                </a:lnTo>
                <a:lnTo>
                  <a:pt x="476020" y="871905"/>
                </a:lnTo>
                <a:lnTo>
                  <a:pt x="424344" y="857283"/>
                </a:lnTo>
                <a:lnTo>
                  <a:pt x="374849" y="840741"/>
                </a:lnTo>
                <a:lnTo>
                  <a:pt x="327694" y="822369"/>
                </a:lnTo>
                <a:lnTo>
                  <a:pt x="283037" y="802255"/>
                </a:lnTo>
                <a:lnTo>
                  <a:pt x="241039" y="780488"/>
                </a:lnTo>
                <a:lnTo>
                  <a:pt x="201858" y="757156"/>
                </a:lnTo>
                <a:lnTo>
                  <a:pt x="165653" y="732347"/>
                </a:lnTo>
                <a:lnTo>
                  <a:pt x="132583" y="706149"/>
                </a:lnTo>
                <a:lnTo>
                  <a:pt x="102809" y="678652"/>
                </a:lnTo>
                <a:lnTo>
                  <a:pt x="76487" y="649943"/>
                </a:lnTo>
                <a:lnTo>
                  <a:pt x="34843" y="589244"/>
                </a:lnTo>
                <a:lnTo>
                  <a:pt x="8923" y="524761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6721208" y="3275965"/>
            <a:ext cx="295275" cy="0"/>
          </a:xfrm>
          <a:custGeom>
            <a:avLst/>
            <a:gdLst/>
            <a:ahLst/>
            <a:cxnLst/>
            <a:rect l="l" t="t" r="r" b="b"/>
            <a:pathLst>
              <a:path w="295275">
                <a:moveTo>
                  <a:pt x="0" y="0"/>
                </a:moveTo>
                <a:lnTo>
                  <a:pt x="294676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6925182" y="3217011"/>
            <a:ext cx="115912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724916" y="3300365"/>
            <a:ext cx="309880" cy="1195070"/>
          </a:xfrm>
          <a:custGeom>
            <a:avLst/>
            <a:gdLst/>
            <a:ahLst/>
            <a:cxnLst/>
            <a:rect l="l" t="t" r="r" b="b"/>
            <a:pathLst>
              <a:path w="309879" h="1195070">
                <a:moveTo>
                  <a:pt x="0" y="1194799"/>
                </a:moveTo>
                <a:lnTo>
                  <a:pt x="30958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6958406" y="3275965"/>
            <a:ext cx="114147" cy="123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721208" y="2209165"/>
            <a:ext cx="313055" cy="1042669"/>
          </a:xfrm>
          <a:custGeom>
            <a:avLst/>
            <a:gdLst/>
            <a:ahLst/>
            <a:cxnLst/>
            <a:rect l="l" t="t" r="r" b="b"/>
            <a:pathLst>
              <a:path w="313054" h="1042669">
                <a:moveTo>
                  <a:pt x="0" y="0"/>
                </a:moveTo>
                <a:lnTo>
                  <a:pt x="312641" y="104265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6955320" y="3152076"/>
            <a:ext cx="113220" cy="1238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1375067" y="2091651"/>
            <a:ext cx="347471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3462528" y="205676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5672328" y="2102535"/>
            <a:ext cx="347472" cy="228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413332" y="3193338"/>
            <a:ext cx="267462" cy="1805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1371600" y="4390770"/>
            <a:ext cx="274319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9" name="对象 -2147482622"/>
          <p:cNvGraphicFramePr>
            <a:graphicFrameLocks noChangeAspect="1"/>
          </p:cNvGraphicFramePr>
          <p:nvPr/>
        </p:nvGraphicFramePr>
        <p:xfrm>
          <a:off x="2893060" y="303180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8" imgW="673100" imgH="228600" progId="Equation.KSEE3">
                  <p:embed/>
                </p:oleObj>
              </mc:Choice>
              <mc:Fallback>
                <p:oleObj name="" r:id="rId18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93060" y="303180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-2147482622"/>
          <p:cNvGraphicFramePr>
            <a:graphicFrameLocks noChangeAspect="1"/>
          </p:cNvGraphicFramePr>
          <p:nvPr/>
        </p:nvGraphicFramePr>
        <p:xfrm>
          <a:off x="5109210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" name="" r:id="rId20" imgW="673100" imgH="228600" progId="Equation.KSEE3">
                  <p:embed/>
                </p:oleObj>
              </mc:Choice>
              <mc:Fallback>
                <p:oleObj name="" r:id="rId20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09210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-2147482622"/>
          <p:cNvGraphicFramePr>
            <a:graphicFrameLocks noChangeAspect="1"/>
          </p:cNvGraphicFramePr>
          <p:nvPr/>
        </p:nvGraphicFramePr>
        <p:xfrm>
          <a:off x="7117715" y="3021648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" name="" r:id="rId22" imgW="673100" imgH="228600" progId="Equation.KSEE3">
                  <p:embed/>
                </p:oleObj>
              </mc:Choice>
              <mc:Fallback>
                <p:oleObj name="" r:id="rId22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117715" y="3021648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-2147482622"/>
          <p:cNvGraphicFramePr>
            <a:graphicFrameLocks noChangeAspect="1"/>
          </p:cNvGraphicFramePr>
          <p:nvPr/>
        </p:nvGraphicFramePr>
        <p:xfrm>
          <a:off x="5155565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" name="" r:id="rId24" imgW="673100" imgH="228600" progId="Equation.KSEE3">
                  <p:embed/>
                </p:oleObj>
              </mc:Choice>
              <mc:Fallback>
                <p:oleObj name="" r:id="rId24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55565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-2147482622"/>
          <p:cNvGraphicFramePr>
            <a:graphicFrameLocks noChangeAspect="1"/>
          </p:cNvGraphicFramePr>
          <p:nvPr/>
        </p:nvGraphicFramePr>
        <p:xfrm>
          <a:off x="2893060" y="4241483"/>
          <a:ext cx="1492250" cy="50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" name="" r:id="rId26" imgW="673100" imgH="228600" progId="Equation.KSEE3">
                  <p:embed/>
                </p:oleObj>
              </mc:Choice>
              <mc:Fallback>
                <p:oleObj name="" r:id="rId26" imgW="673100" imgH="2286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893060" y="4241483"/>
                        <a:ext cx="1492250" cy="5073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1011555" y="5313680"/>
          <a:ext cx="4250690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28" imgW="1917065" imgH="241300" progId="Equation.KSEE3">
                  <p:embed/>
                </p:oleObj>
              </mc:Choice>
              <mc:Fallback>
                <p:oleObj name="" r:id="rId28" imgW="1917065" imgH="241300" progId="Equation.KSEE3">
                  <p:embed/>
                  <p:pic>
                    <p:nvPicPr>
                      <p:cNvPr id="0" name="图片 57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011555" y="5313680"/>
                        <a:ext cx="4250690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459740" y="1179830"/>
            <a:ext cx="41148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后反馈运算做了什么？</a:t>
            </a:r>
            <a:endParaRPr lang="zh-CN"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2615" y="3283585"/>
            <a:ext cx="7976870" cy="7835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spc="-5" dirty="0">
                <a:latin typeface="Calibri" panose="020F0502020204030204"/>
                <a:cs typeface="Calibri" panose="020F0502020204030204"/>
              </a:rPr>
              <a:t>锁定一个简单的例子             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 </a:t>
            </a:r>
            <a:r>
              <a:rPr lang="zh-CN" sz="2000" spc="-5" dirty="0">
                <a:latin typeface="Calibri" panose="020F0502020204030204"/>
                <a:cs typeface="Calibri" panose="020F0502020204030204"/>
              </a:rPr>
              <a:t>只有一个最终输出单元，并且忽略</a:t>
            </a:r>
            <a:r>
              <a:rPr lang="zh-CN" sz="2400" spc="-5" dirty="0">
                <a:latin typeface="Calibri" panose="020F0502020204030204"/>
                <a:cs typeface="Calibri" panose="020F0502020204030204"/>
              </a:rPr>
              <a:t>  </a:t>
            </a:r>
            <a:endParaRPr lang="zh-CN" sz="2400" spc="-5" dirty="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lang="zh-CN" sz="2000" dirty="0">
                <a:latin typeface="Calibri" panose="020F0502020204030204"/>
                <a:cs typeface="Calibri" panose="020F0502020204030204"/>
              </a:rPr>
              <a:t>规则化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            </a:t>
            </a:r>
            <a:r>
              <a:rPr lang="en-US" sz="2400" dirty="0">
                <a:latin typeface="Calibri" panose="020F0502020204030204"/>
                <a:cs typeface="Calibri" panose="020F0502020204030204"/>
              </a:rPr>
              <a:t>),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305" y="1604951"/>
            <a:ext cx="6561391" cy="6840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2712" y="2601724"/>
            <a:ext cx="2330005" cy="696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2744" y="3376295"/>
            <a:ext cx="350520" cy="230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70274" y="3388995"/>
            <a:ext cx="339088" cy="28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5290" y="3822700"/>
            <a:ext cx="590550" cy="182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0007" y="4178300"/>
            <a:ext cx="5335904" cy="291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5.5  </a:t>
            </a:r>
            <a:r>
              <a:rPr lang="zh-CN" altLang="en-US" dirty="0" smtClean="0"/>
              <a:t>后反馈直观</a:t>
            </a:r>
            <a:endParaRPr lang="zh-CN" altLang="en-US" dirty="0" smtClean="0"/>
          </a:p>
        </p:txBody>
      </p:sp>
      <p:sp>
        <p:nvSpPr>
          <p:cNvPr id="3" name="object 3"/>
          <p:cNvSpPr/>
          <p:nvPr/>
        </p:nvSpPr>
        <p:spPr>
          <a:xfrm>
            <a:off x="582930" y="3424377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4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4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2930" y="23793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8"/>
                </a:lnTo>
                <a:lnTo>
                  <a:pt x="1229685" y="589678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8"/>
                </a:lnTo>
                <a:lnTo>
                  <a:pt x="63536" y="559878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2930" y="1464945"/>
            <a:ext cx="1320165" cy="784225"/>
          </a:xfrm>
          <a:custGeom>
            <a:avLst/>
            <a:gdLst/>
            <a:ahLst/>
            <a:cxnLst/>
            <a:rect l="l" t="t" r="r" b="b"/>
            <a:pathLst>
              <a:path w="1320165" h="784225">
                <a:moveTo>
                  <a:pt x="0" y="391885"/>
                </a:moveTo>
                <a:lnTo>
                  <a:pt x="10631" y="321443"/>
                </a:lnTo>
                <a:lnTo>
                  <a:pt x="41284" y="255143"/>
                </a:lnTo>
                <a:lnTo>
                  <a:pt x="63536" y="223893"/>
                </a:lnTo>
                <a:lnTo>
                  <a:pt x="90094" y="194093"/>
                </a:lnTo>
                <a:lnTo>
                  <a:pt x="120726" y="165882"/>
                </a:lnTo>
                <a:lnTo>
                  <a:pt x="155198" y="139398"/>
                </a:lnTo>
                <a:lnTo>
                  <a:pt x="193277" y="114780"/>
                </a:lnTo>
                <a:lnTo>
                  <a:pt x="234731" y="92166"/>
                </a:lnTo>
                <a:lnTo>
                  <a:pt x="279327" y="71694"/>
                </a:lnTo>
                <a:lnTo>
                  <a:pt x="326831" y="53503"/>
                </a:lnTo>
                <a:lnTo>
                  <a:pt x="377011" y="37731"/>
                </a:lnTo>
                <a:lnTo>
                  <a:pt x="429634" y="24517"/>
                </a:lnTo>
                <a:lnTo>
                  <a:pt x="484466" y="13998"/>
                </a:lnTo>
                <a:lnTo>
                  <a:pt x="541275" y="6313"/>
                </a:lnTo>
                <a:lnTo>
                  <a:pt x="599827" y="1601"/>
                </a:lnTo>
                <a:lnTo>
                  <a:pt x="659891" y="0"/>
                </a:lnTo>
                <a:lnTo>
                  <a:pt x="719955" y="1601"/>
                </a:lnTo>
                <a:lnTo>
                  <a:pt x="778507" y="6313"/>
                </a:lnTo>
                <a:lnTo>
                  <a:pt x="835316" y="13998"/>
                </a:lnTo>
                <a:lnTo>
                  <a:pt x="890148" y="24517"/>
                </a:lnTo>
                <a:lnTo>
                  <a:pt x="942770" y="37731"/>
                </a:lnTo>
                <a:lnTo>
                  <a:pt x="992950" y="53503"/>
                </a:lnTo>
                <a:lnTo>
                  <a:pt x="1040454" y="71694"/>
                </a:lnTo>
                <a:lnTo>
                  <a:pt x="1085049" y="92166"/>
                </a:lnTo>
                <a:lnTo>
                  <a:pt x="1126503" y="114780"/>
                </a:lnTo>
                <a:lnTo>
                  <a:pt x="1164582" y="139398"/>
                </a:lnTo>
                <a:lnTo>
                  <a:pt x="1199054" y="165882"/>
                </a:lnTo>
                <a:lnTo>
                  <a:pt x="1229685" y="194093"/>
                </a:lnTo>
                <a:lnTo>
                  <a:pt x="1256243" y="223893"/>
                </a:lnTo>
                <a:lnTo>
                  <a:pt x="1278495" y="255143"/>
                </a:lnTo>
                <a:lnTo>
                  <a:pt x="1309147" y="321443"/>
                </a:lnTo>
                <a:lnTo>
                  <a:pt x="1319779" y="391885"/>
                </a:lnTo>
                <a:lnTo>
                  <a:pt x="1317082" y="427555"/>
                </a:lnTo>
                <a:lnTo>
                  <a:pt x="1296207" y="496064"/>
                </a:lnTo>
                <a:lnTo>
                  <a:pt x="1256243" y="559877"/>
                </a:lnTo>
                <a:lnTo>
                  <a:pt x="1229685" y="589677"/>
                </a:lnTo>
                <a:lnTo>
                  <a:pt x="1199054" y="617889"/>
                </a:lnTo>
                <a:lnTo>
                  <a:pt x="1164582" y="644372"/>
                </a:lnTo>
                <a:lnTo>
                  <a:pt x="1126503" y="668990"/>
                </a:lnTo>
                <a:lnTo>
                  <a:pt x="1085049" y="691604"/>
                </a:lnTo>
                <a:lnTo>
                  <a:pt x="1040454" y="712076"/>
                </a:lnTo>
                <a:lnTo>
                  <a:pt x="992950" y="730267"/>
                </a:lnTo>
                <a:lnTo>
                  <a:pt x="942770" y="746039"/>
                </a:lnTo>
                <a:lnTo>
                  <a:pt x="890148" y="759254"/>
                </a:lnTo>
                <a:lnTo>
                  <a:pt x="835316" y="769772"/>
                </a:lnTo>
                <a:lnTo>
                  <a:pt x="778507" y="777457"/>
                </a:lnTo>
                <a:lnTo>
                  <a:pt x="719955" y="782169"/>
                </a:lnTo>
                <a:lnTo>
                  <a:pt x="659891" y="783771"/>
                </a:lnTo>
                <a:lnTo>
                  <a:pt x="599827" y="782169"/>
                </a:lnTo>
                <a:lnTo>
                  <a:pt x="541275" y="777457"/>
                </a:lnTo>
                <a:lnTo>
                  <a:pt x="484466" y="769772"/>
                </a:lnTo>
                <a:lnTo>
                  <a:pt x="429634" y="759254"/>
                </a:lnTo>
                <a:lnTo>
                  <a:pt x="377011" y="746039"/>
                </a:lnTo>
                <a:lnTo>
                  <a:pt x="326831" y="730267"/>
                </a:lnTo>
                <a:lnTo>
                  <a:pt x="279327" y="712076"/>
                </a:lnTo>
                <a:lnTo>
                  <a:pt x="234731" y="691604"/>
                </a:lnTo>
                <a:lnTo>
                  <a:pt x="193277" y="668990"/>
                </a:lnTo>
                <a:lnTo>
                  <a:pt x="155198" y="644372"/>
                </a:lnTo>
                <a:lnTo>
                  <a:pt x="120726" y="617889"/>
                </a:lnTo>
                <a:lnTo>
                  <a:pt x="90094" y="589677"/>
                </a:lnTo>
                <a:lnTo>
                  <a:pt x="63536" y="559877"/>
                </a:lnTo>
                <a:lnTo>
                  <a:pt x="41284" y="528627"/>
                </a:lnTo>
                <a:lnTo>
                  <a:pt x="10631" y="462327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0015" y="1464945"/>
            <a:ext cx="1410970" cy="784225"/>
          </a:xfrm>
          <a:custGeom>
            <a:avLst/>
            <a:gdLst/>
            <a:ahLst/>
            <a:cxnLst/>
            <a:rect l="l" t="t" r="r" b="b"/>
            <a:pathLst>
              <a:path w="1410970" h="784225">
                <a:moveTo>
                  <a:pt x="0" y="391885"/>
                </a:moveTo>
                <a:lnTo>
                  <a:pt x="10215" y="325057"/>
                </a:lnTo>
                <a:lnTo>
                  <a:pt x="39733" y="261894"/>
                </a:lnTo>
                <a:lnTo>
                  <a:pt x="86859" y="203338"/>
                </a:lnTo>
                <a:lnTo>
                  <a:pt x="116496" y="176082"/>
                </a:lnTo>
                <a:lnTo>
                  <a:pt x="149900" y="150330"/>
                </a:lnTo>
                <a:lnTo>
                  <a:pt x="186858" y="126200"/>
                </a:lnTo>
                <a:lnTo>
                  <a:pt x="227161" y="103810"/>
                </a:lnTo>
                <a:lnTo>
                  <a:pt x="270594" y="83277"/>
                </a:lnTo>
                <a:lnTo>
                  <a:pt x="316948" y="64720"/>
                </a:lnTo>
                <a:lnTo>
                  <a:pt x="366010" y="48255"/>
                </a:lnTo>
                <a:lnTo>
                  <a:pt x="417568" y="34000"/>
                </a:lnTo>
                <a:lnTo>
                  <a:pt x="471411" y="22074"/>
                </a:lnTo>
                <a:lnTo>
                  <a:pt x="527327" y="12593"/>
                </a:lnTo>
                <a:lnTo>
                  <a:pt x="585104" y="5675"/>
                </a:lnTo>
                <a:lnTo>
                  <a:pt x="644531" y="1438"/>
                </a:lnTo>
                <a:lnTo>
                  <a:pt x="705395" y="0"/>
                </a:lnTo>
                <a:lnTo>
                  <a:pt x="766260" y="1438"/>
                </a:lnTo>
                <a:lnTo>
                  <a:pt x="825687" y="5675"/>
                </a:lnTo>
                <a:lnTo>
                  <a:pt x="883464" y="12593"/>
                </a:lnTo>
                <a:lnTo>
                  <a:pt x="939380" y="22074"/>
                </a:lnTo>
                <a:lnTo>
                  <a:pt x="993223" y="34000"/>
                </a:lnTo>
                <a:lnTo>
                  <a:pt x="1044781" y="48255"/>
                </a:lnTo>
                <a:lnTo>
                  <a:pt x="1093843" y="64720"/>
                </a:lnTo>
                <a:lnTo>
                  <a:pt x="1140196" y="83277"/>
                </a:lnTo>
                <a:lnTo>
                  <a:pt x="1183630" y="103810"/>
                </a:lnTo>
                <a:lnTo>
                  <a:pt x="1223932" y="126200"/>
                </a:lnTo>
                <a:lnTo>
                  <a:pt x="1260890" y="150330"/>
                </a:lnTo>
                <a:lnTo>
                  <a:pt x="1294294" y="176082"/>
                </a:lnTo>
                <a:lnTo>
                  <a:pt x="1323930" y="203338"/>
                </a:lnTo>
                <a:lnTo>
                  <a:pt x="1349588" y="231982"/>
                </a:lnTo>
                <a:lnTo>
                  <a:pt x="1388121" y="292959"/>
                </a:lnTo>
                <a:lnTo>
                  <a:pt x="1408199" y="358072"/>
                </a:lnTo>
                <a:lnTo>
                  <a:pt x="1410788" y="391885"/>
                </a:lnTo>
                <a:lnTo>
                  <a:pt x="1408199" y="425699"/>
                </a:lnTo>
                <a:lnTo>
                  <a:pt x="1388121" y="490812"/>
                </a:lnTo>
                <a:lnTo>
                  <a:pt x="1349588" y="551789"/>
                </a:lnTo>
                <a:lnTo>
                  <a:pt x="1323930" y="580432"/>
                </a:lnTo>
                <a:lnTo>
                  <a:pt x="1294294" y="607689"/>
                </a:lnTo>
                <a:lnTo>
                  <a:pt x="1260890" y="633441"/>
                </a:lnTo>
                <a:lnTo>
                  <a:pt x="1223932" y="657570"/>
                </a:lnTo>
                <a:lnTo>
                  <a:pt x="1183630" y="679960"/>
                </a:lnTo>
                <a:lnTo>
                  <a:pt x="1140196" y="700493"/>
                </a:lnTo>
                <a:lnTo>
                  <a:pt x="1093843" y="719051"/>
                </a:lnTo>
                <a:lnTo>
                  <a:pt x="1044781" y="735516"/>
                </a:lnTo>
                <a:lnTo>
                  <a:pt x="993223" y="749770"/>
                </a:lnTo>
                <a:lnTo>
                  <a:pt x="939380" y="761697"/>
                </a:lnTo>
                <a:lnTo>
                  <a:pt x="883464" y="771178"/>
                </a:lnTo>
                <a:lnTo>
                  <a:pt x="825687" y="778095"/>
                </a:lnTo>
                <a:lnTo>
                  <a:pt x="766260" y="782332"/>
                </a:lnTo>
                <a:lnTo>
                  <a:pt x="705395" y="783771"/>
                </a:lnTo>
                <a:lnTo>
                  <a:pt x="644531" y="782332"/>
                </a:lnTo>
                <a:lnTo>
                  <a:pt x="585104" y="778095"/>
                </a:lnTo>
                <a:lnTo>
                  <a:pt x="527327" y="771178"/>
                </a:lnTo>
                <a:lnTo>
                  <a:pt x="471411" y="761697"/>
                </a:lnTo>
                <a:lnTo>
                  <a:pt x="417568" y="749770"/>
                </a:lnTo>
                <a:lnTo>
                  <a:pt x="366010" y="735516"/>
                </a:lnTo>
                <a:lnTo>
                  <a:pt x="316948" y="719051"/>
                </a:lnTo>
                <a:lnTo>
                  <a:pt x="270594" y="700493"/>
                </a:lnTo>
                <a:lnTo>
                  <a:pt x="227161" y="679960"/>
                </a:lnTo>
                <a:lnTo>
                  <a:pt x="186858" y="657570"/>
                </a:lnTo>
                <a:lnTo>
                  <a:pt x="149900" y="633441"/>
                </a:lnTo>
                <a:lnTo>
                  <a:pt x="116496" y="607689"/>
                </a:lnTo>
                <a:lnTo>
                  <a:pt x="86859" y="580432"/>
                </a:lnTo>
                <a:lnTo>
                  <a:pt x="61201" y="551789"/>
                </a:lnTo>
                <a:lnTo>
                  <a:pt x="22667" y="490812"/>
                </a:lnTo>
                <a:lnTo>
                  <a:pt x="2589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0014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2713" y="1856828"/>
            <a:ext cx="692150" cy="883919"/>
          </a:xfrm>
          <a:custGeom>
            <a:avLst/>
            <a:gdLst/>
            <a:ahLst/>
            <a:cxnLst/>
            <a:rect l="l" t="t" r="r" b="b"/>
            <a:pathLst>
              <a:path w="692150" h="883919">
                <a:moveTo>
                  <a:pt x="0" y="0"/>
                </a:moveTo>
                <a:lnTo>
                  <a:pt x="691692" y="883441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8039" y="2639339"/>
            <a:ext cx="111899" cy="1207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2713" y="2760512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93352" y="2702763"/>
            <a:ext cx="116586" cy="117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02713" y="2781511"/>
            <a:ext cx="693420" cy="1035050"/>
          </a:xfrm>
          <a:custGeom>
            <a:avLst/>
            <a:gdLst/>
            <a:ahLst/>
            <a:cxnLst/>
            <a:rect l="l" t="t" r="r" b="b"/>
            <a:pathLst>
              <a:path w="693419" h="1035050">
                <a:moveTo>
                  <a:pt x="0" y="1034749"/>
                </a:moveTo>
                <a:lnTo>
                  <a:pt x="69320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2502090" y="2760573"/>
            <a:ext cx="107848" cy="122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2610015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79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8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79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5"/>
          <p:cNvSpPr/>
          <p:nvPr/>
        </p:nvSpPr>
        <p:spPr>
          <a:xfrm>
            <a:off x="1902713" y="1856828"/>
            <a:ext cx="699135" cy="1925320"/>
          </a:xfrm>
          <a:custGeom>
            <a:avLst/>
            <a:gdLst/>
            <a:ahLst/>
            <a:cxnLst/>
            <a:rect l="l" t="t" r="r" b="b"/>
            <a:pathLst>
              <a:path w="699135" h="1925320">
                <a:moveTo>
                  <a:pt x="0" y="0"/>
                </a:moveTo>
                <a:lnTo>
                  <a:pt x="698632" y="192495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6"/>
          <p:cNvSpPr/>
          <p:nvPr/>
        </p:nvSpPr>
        <p:spPr>
          <a:xfrm>
            <a:off x="2519324" y="3681247"/>
            <a:ext cx="111556" cy="124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1902713" y="2771229"/>
            <a:ext cx="693420" cy="1013460"/>
          </a:xfrm>
          <a:custGeom>
            <a:avLst/>
            <a:gdLst/>
            <a:ahLst/>
            <a:cxnLst/>
            <a:rect l="l" t="t" r="r" b="b"/>
            <a:pathLst>
              <a:path w="693419" h="1013460">
                <a:moveTo>
                  <a:pt x="0" y="0"/>
                </a:moveTo>
                <a:lnTo>
                  <a:pt x="693003" y="101344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8"/>
          <p:cNvSpPr/>
          <p:nvPr/>
        </p:nvSpPr>
        <p:spPr>
          <a:xfrm>
            <a:off x="2501531" y="3683520"/>
            <a:ext cx="108407" cy="1219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9"/>
          <p:cNvSpPr/>
          <p:nvPr/>
        </p:nvSpPr>
        <p:spPr>
          <a:xfrm>
            <a:off x="1902713" y="3805544"/>
            <a:ext cx="682625" cy="10795"/>
          </a:xfrm>
          <a:custGeom>
            <a:avLst/>
            <a:gdLst/>
            <a:ahLst/>
            <a:cxnLst/>
            <a:rect l="l" t="t" r="r" b="b"/>
            <a:pathLst>
              <a:path w="682625" h="10794">
                <a:moveTo>
                  <a:pt x="0" y="10716"/>
                </a:moveTo>
                <a:lnTo>
                  <a:pt x="68202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0"/>
          <p:cNvSpPr/>
          <p:nvPr/>
        </p:nvSpPr>
        <p:spPr>
          <a:xfrm>
            <a:off x="2493352" y="3747795"/>
            <a:ext cx="116586" cy="117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1"/>
          <p:cNvSpPr/>
          <p:nvPr/>
        </p:nvSpPr>
        <p:spPr>
          <a:xfrm>
            <a:off x="4533201" y="1464945"/>
            <a:ext cx="1431925" cy="784225"/>
          </a:xfrm>
          <a:custGeom>
            <a:avLst/>
            <a:gdLst/>
            <a:ahLst/>
            <a:cxnLst/>
            <a:rect l="l" t="t" r="r" b="b"/>
            <a:pathLst>
              <a:path w="1431925" h="784225">
                <a:moveTo>
                  <a:pt x="0" y="391885"/>
                </a:moveTo>
                <a:lnTo>
                  <a:pt x="10365" y="325057"/>
                </a:lnTo>
                <a:lnTo>
                  <a:pt x="40317" y="261894"/>
                </a:lnTo>
                <a:lnTo>
                  <a:pt x="88136" y="203338"/>
                </a:lnTo>
                <a:lnTo>
                  <a:pt x="118208" y="176082"/>
                </a:lnTo>
                <a:lnTo>
                  <a:pt x="152103" y="150330"/>
                </a:lnTo>
                <a:lnTo>
                  <a:pt x="189605" y="126200"/>
                </a:lnTo>
                <a:lnTo>
                  <a:pt x="230499" y="103810"/>
                </a:lnTo>
                <a:lnTo>
                  <a:pt x="274571" y="83277"/>
                </a:lnTo>
                <a:lnTo>
                  <a:pt x="321606" y="64720"/>
                </a:lnTo>
                <a:lnTo>
                  <a:pt x="371389" y="48255"/>
                </a:lnTo>
                <a:lnTo>
                  <a:pt x="423705" y="34000"/>
                </a:lnTo>
                <a:lnTo>
                  <a:pt x="478340" y="22074"/>
                </a:lnTo>
                <a:lnTo>
                  <a:pt x="535077" y="12593"/>
                </a:lnTo>
                <a:lnTo>
                  <a:pt x="593703" y="5675"/>
                </a:lnTo>
                <a:lnTo>
                  <a:pt x="654003" y="1438"/>
                </a:lnTo>
                <a:lnTo>
                  <a:pt x="715762" y="0"/>
                </a:lnTo>
                <a:lnTo>
                  <a:pt x="777521" y="1438"/>
                </a:lnTo>
                <a:lnTo>
                  <a:pt x="837821" y="5675"/>
                </a:lnTo>
                <a:lnTo>
                  <a:pt x="896448" y="12593"/>
                </a:lnTo>
                <a:lnTo>
                  <a:pt x="953186" y="22074"/>
                </a:lnTo>
                <a:lnTo>
                  <a:pt x="1007820" y="34000"/>
                </a:lnTo>
                <a:lnTo>
                  <a:pt x="1060137" y="48255"/>
                </a:lnTo>
                <a:lnTo>
                  <a:pt x="1109920" y="64720"/>
                </a:lnTo>
                <a:lnTo>
                  <a:pt x="1156955" y="83277"/>
                </a:lnTo>
                <a:lnTo>
                  <a:pt x="1201027" y="103810"/>
                </a:lnTo>
                <a:lnTo>
                  <a:pt x="1241922" y="126200"/>
                </a:lnTo>
                <a:lnTo>
                  <a:pt x="1279424" y="150330"/>
                </a:lnTo>
                <a:lnTo>
                  <a:pt x="1313319" y="176082"/>
                </a:lnTo>
                <a:lnTo>
                  <a:pt x="1343392" y="203338"/>
                </a:lnTo>
                <a:lnTo>
                  <a:pt x="1369427" y="231982"/>
                </a:lnTo>
                <a:lnTo>
                  <a:pt x="1408527" y="292959"/>
                </a:lnTo>
                <a:lnTo>
                  <a:pt x="1428901" y="358072"/>
                </a:lnTo>
                <a:lnTo>
                  <a:pt x="1431528" y="391885"/>
                </a:lnTo>
                <a:lnTo>
                  <a:pt x="1428901" y="425699"/>
                </a:lnTo>
                <a:lnTo>
                  <a:pt x="1408527" y="490812"/>
                </a:lnTo>
                <a:lnTo>
                  <a:pt x="1369427" y="551789"/>
                </a:lnTo>
                <a:lnTo>
                  <a:pt x="1343392" y="580432"/>
                </a:lnTo>
                <a:lnTo>
                  <a:pt x="1313319" y="607689"/>
                </a:lnTo>
                <a:lnTo>
                  <a:pt x="1279424" y="633441"/>
                </a:lnTo>
                <a:lnTo>
                  <a:pt x="1241922" y="657570"/>
                </a:lnTo>
                <a:lnTo>
                  <a:pt x="1201027" y="679960"/>
                </a:lnTo>
                <a:lnTo>
                  <a:pt x="1156955" y="700493"/>
                </a:lnTo>
                <a:lnTo>
                  <a:pt x="1109920" y="719051"/>
                </a:lnTo>
                <a:lnTo>
                  <a:pt x="1060137" y="735516"/>
                </a:lnTo>
                <a:lnTo>
                  <a:pt x="1007820" y="749770"/>
                </a:lnTo>
                <a:lnTo>
                  <a:pt x="953186" y="761697"/>
                </a:lnTo>
                <a:lnTo>
                  <a:pt x="896448" y="771178"/>
                </a:lnTo>
                <a:lnTo>
                  <a:pt x="837821" y="778095"/>
                </a:lnTo>
                <a:lnTo>
                  <a:pt x="777521" y="782332"/>
                </a:lnTo>
                <a:lnTo>
                  <a:pt x="715762" y="783771"/>
                </a:lnTo>
                <a:lnTo>
                  <a:pt x="654003" y="782332"/>
                </a:lnTo>
                <a:lnTo>
                  <a:pt x="593703" y="778095"/>
                </a:lnTo>
                <a:lnTo>
                  <a:pt x="535077" y="771178"/>
                </a:lnTo>
                <a:lnTo>
                  <a:pt x="478340" y="761697"/>
                </a:lnTo>
                <a:lnTo>
                  <a:pt x="423705" y="749770"/>
                </a:lnTo>
                <a:lnTo>
                  <a:pt x="371389" y="735516"/>
                </a:lnTo>
                <a:lnTo>
                  <a:pt x="321606" y="719051"/>
                </a:lnTo>
                <a:lnTo>
                  <a:pt x="274571" y="700493"/>
                </a:lnTo>
                <a:lnTo>
                  <a:pt x="230499" y="679960"/>
                </a:lnTo>
                <a:lnTo>
                  <a:pt x="189605" y="657570"/>
                </a:lnTo>
                <a:lnTo>
                  <a:pt x="152103" y="633441"/>
                </a:lnTo>
                <a:lnTo>
                  <a:pt x="118208" y="607689"/>
                </a:lnTo>
                <a:lnTo>
                  <a:pt x="88136" y="580432"/>
                </a:lnTo>
                <a:lnTo>
                  <a:pt x="62101" y="551789"/>
                </a:lnTo>
                <a:lnTo>
                  <a:pt x="23000" y="490812"/>
                </a:lnTo>
                <a:lnTo>
                  <a:pt x="2627" y="425699"/>
                </a:lnTo>
                <a:lnTo>
                  <a:pt x="0" y="391885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2"/>
          <p:cNvSpPr/>
          <p:nvPr/>
        </p:nvSpPr>
        <p:spPr>
          <a:xfrm>
            <a:off x="4550752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20807" y="27603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019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4"/>
          <p:cNvSpPr/>
          <p:nvPr/>
        </p:nvSpPr>
        <p:spPr>
          <a:xfrm>
            <a:off x="4435119" y="2701391"/>
            <a:ext cx="115912" cy="117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5"/>
          <p:cNvSpPr/>
          <p:nvPr/>
        </p:nvSpPr>
        <p:spPr>
          <a:xfrm>
            <a:off x="4020794" y="2782488"/>
            <a:ext cx="519430" cy="1022985"/>
          </a:xfrm>
          <a:custGeom>
            <a:avLst/>
            <a:gdLst/>
            <a:ahLst/>
            <a:cxnLst/>
            <a:rect l="l" t="t" r="r" b="b"/>
            <a:pathLst>
              <a:path w="519429" h="1022985">
                <a:moveTo>
                  <a:pt x="0" y="1022889"/>
                </a:moveTo>
                <a:lnTo>
                  <a:pt x="518822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6"/>
          <p:cNvSpPr/>
          <p:nvPr/>
        </p:nvSpPr>
        <p:spPr>
          <a:xfrm>
            <a:off x="4451032" y="2760002"/>
            <a:ext cx="106857" cy="123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4020807" y="1856828"/>
            <a:ext cx="517525" cy="882015"/>
          </a:xfrm>
          <a:custGeom>
            <a:avLst/>
            <a:gdLst/>
            <a:ahLst/>
            <a:cxnLst/>
            <a:rect l="l" t="t" r="r" b="b"/>
            <a:pathLst>
              <a:path w="517525" h="882014">
                <a:moveTo>
                  <a:pt x="0" y="0"/>
                </a:moveTo>
                <a:lnTo>
                  <a:pt x="517465" y="88155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8"/>
          <p:cNvSpPr/>
          <p:nvPr/>
        </p:nvSpPr>
        <p:spPr>
          <a:xfrm>
            <a:off x="4446854" y="2637447"/>
            <a:ext cx="104178" cy="122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29"/>
          <p:cNvSpPr/>
          <p:nvPr/>
        </p:nvSpPr>
        <p:spPr>
          <a:xfrm>
            <a:off x="4553940" y="3348177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9"/>
                </a:lnTo>
                <a:lnTo>
                  <a:pt x="55433" y="279237"/>
                </a:lnTo>
                <a:lnTo>
                  <a:pt x="78734" y="247090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9"/>
                </a:lnTo>
                <a:lnTo>
                  <a:pt x="206605" y="133910"/>
                </a:lnTo>
                <a:lnTo>
                  <a:pt x="246331" y="110056"/>
                </a:lnTo>
                <a:lnTo>
                  <a:pt x="288797" y="88213"/>
                </a:lnTo>
                <a:lnTo>
                  <a:pt x="333822" y="68499"/>
                </a:lnTo>
                <a:lnTo>
                  <a:pt x="381225" y="51031"/>
                </a:lnTo>
                <a:lnTo>
                  <a:pt x="430823" y="35929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9"/>
                </a:lnTo>
                <a:lnTo>
                  <a:pt x="1029562" y="51031"/>
                </a:lnTo>
                <a:lnTo>
                  <a:pt x="1076964" y="68499"/>
                </a:lnTo>
                <a:lnTo>
                  <a:pt x="1121989" y="88213"/>
                </a:lnTo>
                <a:lnTo>
                  <a:pt x="1164456" y="110056"/>
                </a:lnTo>
                <a:lnTo>
                  <a:pt x="1204182" y="133910"/>
                </a:lnTo>
                <a:lnTo>
                  <a:pt x="1240986" y="159659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90"/>
                </a:lnTo>
                <a:lnTo>
                  <a:pt x="1355355" y="279237"/>
                </a:lnTo>
                <a:lnTo>
                  <a:pt x="1374827" y="312689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0"/>
          <p:cNvSpPr/>
          <p:nvPr/>
        </p:nvSpPr>
        <p:spPr>
          <a:xfrm>
            <a:off x="4020794" y="3805377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508194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1"/>
          <p:cNvSpPr/>
          <p:nvPr/>
        </p:nvSpPr>
        <p:spPr>
          <a:xfrm>
            <a:off x="4438294" y="3746423"/>
            <a:ext cx="115900" cy="117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2"/>
          <p:cNvSpPr/>
          <p:nvPr/>
        </p:nvSpPr>
        <p:spPr>
          <a:xfrm>
            <a:off x="4020807" y="2760345"/>
            <a:ext cx="521970" cy="1022985"/>
          </a:xfrm>
          <a:custGeom>
            <a:avLst/>
            <a:gdLst/>
            <a:ahLst/>
            <a:cxnLst/>
            <a:rect l="l" t="t" r="r" b="b"/>
            <a:pathLst>
              <a:path w="521970" h="1022985">
                <a:moveTo>
                  <a:pt x="0" y="0"/>
                </a:moveTo>
                <a:lnTo>
                  <a:pt x="521943" y="1022919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3"/>
          <p:cNvSpPr/>
          <p:nvPr/>
        </p:nvSpPr>
        <p:spPr>
          <a:xfrm>
            <a:off x="4454042" y="3682111"/>
            <a:ext cx="106743" cy="1236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4"/>
          <p:cNvSpPr/>
          <p:nvPr/>
        </p:nvSpPr>
        <p:spPr>
          <a:xfrm>
            <a:off x="4020807" y="1856828"/>
            <a:ext cx="527050" cy="1924685"/>
          </a:xfrm>
          <a:custGeom>
            <a:avLst/>
            <a:gdLst/>
            <a:ahLst/>
            <a:cxnLst/>
            <a:rect l="l" t="t" r="r" b="b"/>
            <a:pathLst>
              <a:path w="527050" h="1924685">
                <a:moveTo>
                  <a:pt x="0" y="0"/>
                </a:moveTo>
                <a:lnTo>
                  <a:pt x="526744" y="1924348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5"/>
          <p:cNvSpPr/>
          <p:nvPr/>
        </p:nvSpPr>
        <p:spPr>
          <a:xfrm>
            <a:off x="4470577" y="3681869"/>
            <a:ext cx="113804" cy="1236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6"/>
          <p:cNvSpPr/>
          <p:nvPr/>
        </p:nvSpPr>
        <p:spPr>
          <a:xfrm>
            <a:off x="6235547" y="2303145"/>
            <a:ext cx="1410970" cy="914400"/>
          </a:xfrm>
          <a:custGeom>
            <a:avLst/>
            <a:gdLst/>
            <a:ahLst/>
            <a:cxnLst/>
            <a:rect l="l" t="t" r="r" b="b"/>
            <a:pathLst>
              <a:path w="1410970" h="914400">
                <a:moveTo>
                  <a:pt x="0" y="457199"/>
                </a:moveTo>
                <a:lnTo>
                  <a:pt x="9232" y="383039"/>
                </a:lnTo>
                <a:lnTo>
                  <a:pt x="35961" y="312688"/>
                </a:lnTo>
                <a:lnTo>
                  <a:pt x="55433" y="279236"/>
                </a:lnTo>
                <a:lnTo>
                  <a:pt x="78734" y="247089"/>
                </a:lnTo>
                <a:lnTo>
                  <a:pt x="105684" y="216366"/>
                </a:lnTo>
                <a:lnTo>
                  <a:pt x="136100" y="187183"/>
                </a:lnTo>
                <a:lnTo>
                  <a:pt x="169801" y="159658"/>
                </a:lnTo>
                <a:lnTo>
                  <a:pt x="206605" y="133910"/>
                </a:lnTo>
                <a:lnTo>
                  <a:pt x="246331" y="110055"/>
                </a:lnTo>
                <a:lnTo>
                  <a:pt x="288797" y="88212"/>
                </a:lnTo>
                <a:lnTo>
                  <a:pt x="333822" y="68498"/>
                </a:lnTo>
                <a:lnTo>
                  <a:pt x="381225" y="51031"/>
                </a:lnTo>
                <a:lnTo>
                  <a:pt x="430823" y="35928"/>
                </a:lnTo>
                <a:lnTo>
                  <a:pt x="482435" y="23308"/>
                </a:lnTo>
                <a:lnTo>
                  <a:pt x="535880" y="13287"/>
                </a:lnTo>
                <a:lnTo>
                  <a:pt x="590975" y="5983"/>
                </a:lnTo>
                <a:lnTo>
                  <a:pt x="647541" y="1515"/>
                </a:lnTo>
                <a:lnTo>
                  <a:pt x="705394" y="0"/>
                </a:lnTo>
                <a:lnTo>
                  <a:pt x="763247" y="1515"/>
                </a:lnTo>
                <a:lnTo>
                  <a:pt x="819812" y="5983"/>
                </a:lnTo>
                <a:lnTo>
                  <a:pt x="874907" y="13287"/>
                </a:lnTo>
                <a:lnTo>
                  <a:pt x="928352" y="23308"/>
                </a:lnTo>
                <a:lnTo>
                  <a:pt x="979964" y="35928"/>
                </a:lnTo>
                <a:lnTo>
                  <a:pt x="1029562" y="51031"/>
                </a:lnTo>
                <a:lnTo>
                  <a:pt x="1076964" y="68498"/>
                </a:lnTo>
                <a:lnTo>
                  <a:pt x="1121989" y="88212"/>
                </a:lnTo>
                <a:lnTo>
                  <a:pt x="1164456" y="110055"/>
                </a:lnTo>
                <a:lnTo>
                  <a:pt x="1204182" y="133910"/>
                </a:lnTo>
                <a:lnTo>
                  <a:pt x="1240986" y="159658"/>
                </a:lnTo>
                <a:lnTo>
                  <a:pt x="1274687" y="187183"/>
                </a:lnTo>
                <a:lnTo>
                  <a:pt x="1305103" y="216366"/>
                </a:lnTo>
                <a:lnTo>
                  <a:pt x="1332053" y="247089"/>
                </a:lnTo>
                <a:lnTo>
                  <a:pt x="1355355" y="279236"/>
                </a:lnTo>
                <a:lnTo>
                  <a:pt x="1374827" y="312688"/>
                </a:lnTo>
                <a:lnTo>
                  <a:pt x="1401556" y="383039"/>
                </a:lnTo>
                <a:lnTo>
                  <a:pt x="1410789" y="457199"/>
                </a:lnTo>
                <a:lnTo>
                  <a:pt x="1408450" y="494697"/>
                </a:lnTo>
                <a:lnTo>
                  <a:pt x="1390288" y="567070"/>
                </a:lnTo>
                <a:lnTo>
                  <a:pt x="1355355" y="635162"/>
                </a:lnTo>
                <a:lnTo>
                  <a:pt x="1332053" y="667309"/>
                </a:lnTo>
                <a:lnTo>
                  <a:pt x="1305103" y="698033"/>
                </a:lnTo>
                <a:lnTo>
                  <a:pt x="1274687" y="727215"/>
                </a:lnTo>
                <a:lnTo>
                  <a:pt x="1240986" y="754740"/>
                </a:lnTo>
                <a:lnTo>
                  <a:pt x="1204182" y="780488"/>
                </a:lnTo>
                <a:lnTo>
                  <a:pt x="1164456" y="804343"/>
                </a:lnTo>
                <a:lnTo>
                  <a:pt x="1121989" y="826186"/>
                </a:lnTo>
                <a:lnTo>
                  <a:pt x="1076964" y="845900"/>
                </a:lnTo>
                <a:lnTo>
                  <a:pt x="1029562" y="863367"/>
                </a:lnTo>
                <a:lnTo>
                  <a:pt x="979964" y="878470"/>
                </a:lnTo>
                <a:lnTo>
                  <a:pt x="928352" y="891090"/>
                </a:lnTo>
                <a:lnTo>
                  <a:pt x="874907" y="901111"/>
                </a:lnTo>
                <a:lnTo>
                  <a:pt x="819812" y="908415"/>
                </a:lnTo>
                <a:lnTo>
                  <a:pt x="763247" y="912883"/>
                </a:lnTo>
                <a:lnTo>
                  <a:pt x="705394" y="914399"/>
                </a:lnTo>
                <a:lnTo>
                  <a:pt x="647541" y="912883"/>
                </a:lnTo>
                <a:lnTo>
                  <a:pt x="590975" y="908415"/>
                </a:lnTo>
                <a:lnTo>
                  <a:pt x="535880" y="901111"/>
                </a:lnTo>
                <a:lnTo>
                  <a:pt x="482435" y="891090"/>
                </a:lnTo>
                <a:lnTo>
                  <a:pt x="430823" y="878470"/>
                </a:lnTo>
                <a:lnTo>
                  <a:pt x="381225" y="863367"/>
                </a:lnTo>
                <a:lnTo>
                  <a:pt x="333822" y="845900"/>
                </a:lnTo>
                <a:lnTo>
                  <a:pt x="288797" y="826186"/>
                </a:lnTo>
                <a:lnTo>
                  <a:pt x="246331" y="804343"/>
                </a:lnTo>
                <a:lnTo>
                  <a:pt x="206605" y="780488"/>
                </a:lnTo>
                <a:lnTo>
                  <a:pt x="169801" y="754740"/>
                </a:lnTo>
                <a:lnTo>
                  <a:pt x="136100" y="727215"/>
                </a:lnTo>
                <a:lnTo>
                  <a:pt x="105684" y="698033"/>
                </a:lnTo>
                <a:lnTo>
                  <a:pt x="78734" y="667309"/>
                </a:lnTo>
                <a:lnTo>
                  <a:pt x="55433" y="635162"/>
                </a:lnTo>
                <a:lnTo>
                  <a:pt x="35961" y="601710"/>
                </a:lnTo>
                <a:lnTo>
                  <a:pt x="9232" y="531359"/>
                </a:lnTo>
                <a:lnTo>
                  <a:pt x="0" y="457199"/>
                </a:lnTo>
                <a:close/>
              </a:path>
            </a:pathLst>
          </a:custGeom>
          <a:ln w="25399">
            <a:solidFill>
              <a:srgbClr val="EB81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7"/>
          <p:cNvSpPr/>
          <p:nvPr/>
        </p:nvSpPr>
        <p:spPr>
          <a:xfrm>
            <a:off x="5961544" y="2701391"/>
            <a:ext cx="273850" cy="1179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8"/>
          <p:cNvSpPr/>
          <p:nvPr/>
        </p:nvSpPr>
        <p:spPr>
          <a:xfrm>
            <a:off x="5964720" y="2784407"/>
            <a:ext cx="264795" cy="1021080"/>
          </a:xfrm>
          <a:custGeom>
            <a:avLst/>
            <a:gdLst/>
            <a:ahLst/>
            <a:cxnLst/>
            <a:rect l="l" t="t" r="r" b="b"/>
            <a:pathLst>
              <a:path w="264795" h="1021080">
                <a:moveTo>
                  <a:pt x="0" y="1020969"/>
                </a:moveTo>
                <a:lnTo>
                  <a:pt x="264350" y="0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9"/>
          <p:cNvSpPr/>
          <p:nvPr/>
        </p:nvSpPr>
        <p:spPr>
          <a:xfrm>
            <a:off x="6152984" y="2760002"/>
            <a:ext cx="114147" cy="1234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0"/>
          <p:cNvSpPr/>
          <p:nvPr/>
        </p:nvSpPr>
        <p:spPr>
          <a:xfrm>
            <a:off x="5964720" y="1856828"/>
            <a:ext cx="263525" cy="879475"/>
          </a:xfrm>
          <a:custGeom>
            <a:avLst/>
            <a:gdLst/>
            <a:ahLst/>
            <a:cxnLst/>
            <a:rect l="l" t="t" r="r" b="b"/>
            <a:pathLst>
              <a:path w="263525" h="879475">
                <a:moveTo>
                  <a:pt x="0" y="0"/>
                </a:moveTo>
                <a:lnTo>
                  <a:pt x="263433" y="879142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1"/>
          <p:cNvSpPr/>
          <p:nvPr/>
        </p:nvSpPr>
        <p:spPr>
          <a:xfrm>
            <a:off x="6149644" y="2636227"/>
            <a:ext cx="113207" cy="1238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2"/>
          <p:cNvSpPr/>
          <p:nvPr/>
        </p:nvSpPr>
        <p:spPr>
          <a:xfrm>
            <a:off x="997457" y="1731645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3"/>
          <p:cNvSpPr/>
          <p:nvPr/>
        </p:nvSpPr>
        <p:spPr>
          <a:xfrm>
            <a:off x="3097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4"/>
          <p:cNvSpPr/>
          <p:nvPr/>
        </p:nvSpPr>
        <p:spPr>
          <a:xfrm>
            <a:off x="5002530" y="1742528"/>
            <a:ext cx="347472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5"/>
          <p:cNvSpPr/>
          <p:nvPr/>
        </p:nvSpPr>
        <p:spPr>
          <a:xfrm>
            <a:off x="1035720" y="2680931"/>
            <a:ext cx="267462" cy="1805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6"/>
          <p:cNvSpPr/>
          <p:nvPr/>
        </p:nvSpPr>
        <p:spPr>
          <a:xfrm>
            <a:off x="1035720" y="3725964"/>
            <a:ext cx="274320" cy="1805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7"/>
          <p:cNvSpPr/>
          <p:nvPr/>
        </p:nvSpPr>
        <p:spPr>
          <a:xfrm>
            <a:off x="2845739" y="2488043"/>
            <a:ext cx="914399" cy="2646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8"/>
          <p:cNvSpPr/>
          <p:nvPr/>
        </p:nvSpPr>
        <p:spPr>
          <a:xfrm>
            <a:off x="2845739" y="3474109"/>
            <a:ext cx="914399" cy="26469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49"/>
          <p:cNvSpPr/>
          <p:nvPr/>
        </p:nvSpPr>
        <p:spPr>
          <a:xfrm>
            <a:off x="4785004" y="2455543"/>
            <a:ext cx="914400" cy="26469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0"/>
          <p:cNvSpPr/>
          <p:nvPr/>
        </p:nvSpPr>
        <p:spPr>
          <a:xfrm>
            <a:off x="4785004" y="3486250"/>
            <a:ext cx="914400" cy="26469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1"/>
          <p:cNvSpPr/>
          <p:nvPr/>
        </p:nvSpPr>
        <p:spPr>
          <a:xfrm>
            <a:off x="6503339" y="2451759"/>
            <a:ext cx="914398" cy="2646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2"/>
          <p:cNvSpPr/>
          <p:nvPr/>
        </p:nvSpPr>
        <p:spPr>
          <a:xfrm>
            <a:off x="322580" y="4424790"/>
            <a:ext cx="644331" cy="4016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3"/>
          <p:cNvSpPr/>
          <p:nvPr/>
        </p:nvSpPr>
        <p:spPr>
          <a:xfrm>
            <a:off x="1087564" y="4453366"/>
            <a:ext cx="350713" cy="4016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4"/>
          <p:cNvSpPr/>
          <p:nvPr/>
        </p:nvSpPr>
        <p:spPr>
          <a:xfrm>
            <a:off x="3011170" y="4543281"/>
            <a:ext cx="125729" cy="26289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5"/>
          <p:cNvSpPr/>
          <p:nvPr/>
        </p:nvSpPr>
        <p:spPr>
          <a:xfrm>
            <a:off x="2421039" y="4591432"/>
            <a:ext cx="61170" cy="1916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59"/>
          <p:cNvSpPr/>
          <p:nvPr/>
        </p:nvSpPr>
        <p:spPr>
          <a:xfrm>
            <a:off x="336168" y="4898263"/>
            <a:ext cx="2081847" cy="52606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1"/>
          <p:cNvSpPr/>
          <p:nvPr/>
        </p:nvSpPr>
        <p:spPr>
          <a:xfrm>
            <a:off x="381641" y="5347102"/>
            <a:ext cx="5335905" cy="29146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166888" y="2913428"/>
            <a:ext cx="7620" cy="0"/>
          </a:xfrm>
          <a:custGeom>
            <a:avLst/>
            <a:gdLst/>
            <a:ahLst/>
            <a:cxnLst/>
            <a:rect l="l" t="t" r="r" b="b"/>
            <a:pathLst>
              <a:path w="7619">
                <a:moveTo>
                  <a:pt x="0" y="0"/>
                </a:moveTo>
                <a:lnTo>
                  <a:pt x="7199" y="0"/>
                </a:lnTo>
              </a:path>
            </a:pathLst>
          </a:custGeom>
          <a:ln w="28576">
            <a:solidFill>
              <a:srgbClr val="043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文本框 62"/>
          <p:cNvSpPr txBox="1"/>
          <p:nvPr/>
        </p:nvSpPr>
        <p:spPr>
          <a:xfrm>
            <a:off x="927100" y="4486910"/>
            <a:ext cx="4557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   的误差（  层第    个单元），形式上：                                 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6705918" y="3328670"/>
          <a:ext cx="1971675" cy="53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0" imgW="889000" imgH="241300" progId="Equation.KSEE3">
                  <p:embed/>
                </p:oleObj>
              </mc:Choice>
              <mc:Fallback>
                <p:oleObj name="" r:id="rId30" imgW="889000" imgH="2413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705918" y="3328670"/>
                        <a:ext cx="1971675" cy="5359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950585" y="4466590"/>
          <a:ext cx="312674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" name="" r:id="rId32" imgW="1409700" imgH="228600" progId="Equation.KSEE3">
                  <p:embed/>
                </p:oleObj>
              </mc:Choice>
              <mc:Fallback>
                <p:oleObj name="" r:id="rId32" imgW="1409700" imgH="228600" progId="Equation.KSEE3">
                  <p:embed/>
                  <p:pic>
                    <p:nvPicPr>
                      <p:cNvPr id="0" name="图片 64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50585" y="4466590"/>
                        <a:ext cx="312674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713538" y="3892550"/>
          <a:ext cx="188785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" name="" r:id="rId34" imgW="850900" imgH="228600" progId="Equation.KSEE3">
                  <p:embed/>
                </p:oleObj>
              </mc:Choice>
              <mc:Fallback>
                <p:oleObj name="" r:id="rId34" imgW="850900" imgH="228600" progId="Equation.KSEE3">
                  <p:embed/>
                  <p:pic>
                    <p:nvPicPr>
                      <p:cNvPr id="0" name="图片 66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713538" y="3892550"/>
                        <a:ext cx="1887855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  <p:sp>
        <p:nvSpPr>
          <p:cNvPr id="6" name="object 2"/>
          <p:cNvSpPr txBox="1">
            <a:spLocks noGrp="1"/>
          </p:cNvSpPr>
          <p:nvPr/>
        </p:nvSpPr>
        <p:spPr>
          <a:xfrm>
            <a:off x="3236595" y="1468120"/>
            <a:ext cx="206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2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梯度估算检查</a:t>
            </a:r>
            <a:endParaRPr lang="zh-CN" sz="2400" b="1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962187" y="2625884"/>
            <a:ext cx="0" cy="1586230"/>
          </a:xfrm>
          <a:custGeom>
            <a:avLst/>
            <a:gdLst/>
            <a:ahLst/>
            <a:cxnLst/>
            <a:rect l="l" t="t" r="r" b="b"/>
            <a:pathLst>
              <a:path h="1586230">
                <a:moveTo>
                  <a:pt x="0" y="1586108"/>
                </a:moveTo>
                <a:lnTo>
                  <a:pt x="0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4"/>
          <p:cNvSpPr/>
          <p:nvPr/>
        </p:nvSpPr>
        <p:spPr>
          <a:xfrm>
            <a:off x="1903234" y="2600680"/>
            <a:ext cx="117906" cy="115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5"/>
          <p:cNvSpPr/>
          <p:nvPr/>
        </p:nvSpPr>
        <p:spPr>
          <a:xfrm>
            <a:off x="1842135" y="4087431"/>
            <a:ext cx="4429125" cy="0"/>
          </a:xfrm>
          <a:custGeom>
            <a:avLst/>
            <a:gdLst/>
            <a:ahLst/>
            <a:cxnLst/>
            <a:rect l="l" t="t" r="r" b="b"/>
            <a:pathLst>
              <a:path w="4429125">
                <a:moveTo>
                  <a:pt x="0" y="0"/>
                </a:moveTo>
                <a:lnTo>
                  <a:pt x="4428526" y="0"/>
                </a:lnTo>
              </a:path>
            </a:pathLst>
          </a:custGeom>
          <a:ln w="19049">
            <a:solidFill>
              <a:srgbClr val="9191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6"/>
          <p:cNvSpPr/>
          <p:nvPr/>
        </p:nvSpPr>
        <p:spPr>
          <a:xfrm>
            <a:off x="6179959" y="4028478"/>
            <a:ext cx="115900" cy="117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7"/>
          <p:cNvSpPr/>
          <p:nvPr/>
        </p:nvSpPr>
        <p:spPr>
          <a:xfrm>
            <a:off x="2184400" y="2493645"/>
            <a:ext cx="3994785" cy="1344930"/>
          </a:xfrm>
          <a:custGeom>
            <a:avLst/>
            <a:gdLst/>
            <a:ahLst/>
            <a:cxnLst/>
            <a:rect l="l" t="t" r="r" b="b"/>
            <a:pathLst>
              <a:path w="3763645" h="1222375">
                <a:moveTo>
                  <a:pt x="0" y="130614"/>
                </a:moveTo>
                <a:lnTo>
                  <a:pt x="33561" y="169746"/>
                </a:lnTo>
                <a:lnTo>
                  <a:pt x="67150" y="208823"/>
                </a:lnTo>
                <a:lnTo>
                  <a:pt x="100797" y="247791"/>
                </a:lnTo>
                <a:lnTo>
                  <a:pt x="134529" y="286596"/>
                </a:lnTo>
                <a:lnTo>
                  <a:pt x="168375" y="325185"/>
                </a:lnTo>
                <a:lnTo>
                  <a:pt x="202363" y="363502"/>
                </a:lnTo>
                <a:lnTo>
                  <a:pt x="236523" y="401493"/>
                </a:lnTo>
                <a:lnTo>
                  <a:pt x="270881" y="439104"/>
                </a:lnTo>
                <a:lnTo>
                  <a:pt x="305468" y="476281"/>
                </a:lnTo>
                <a:lnTo>
                  <a:pt x="340311" y="512969"/>
                </a:lnTo>
                <a:lnTo>
                  <a:pt x="375438" y="549114"/>
                </a:lnTo>
                <a:lnTo>
                  <a:pt x="410879" y="584662"/>
                </a:lnTo>
                <a:lnTo>
                  <a:pt x="446662" y="619559"/>
                </a:lnTo>
                <a:lnTo>
                  <a:pt x="482814" y="653750"/>
                </a:lnTo>
                <a:lnTo>
                  <a:pt x="519366" y="687180"/>
                </a:lnTo>
                <a:lnTo>
                  <a:pt x="556345" y="719796"/>
                </a:lnTo>
                <a:lnTo>
                  <a:pt x="593779" y="751544"/>
                </a:lnTo>
                <a:lnTo>
                  <a:pt x="631698" y="782369"/>
                </a:lnTo>
                <a:lnTo>
                  <a:pt x="670129" y="812216"/>
                </a:lnTo>
                <a:lnTo>
                  <a:pt x="709101" y="841032"/>
                </a:lnTo>
                <a:lnTo>
                  <a:pt x="748643" y="868762"/>
                </a:lnTo>
                <a:lnTo>
                  <a:pt x="788783" y="895352"/>
                </a:lnTo>
                <a:lnTo>
                  <a:pt x="829549" y="920747"/>
                </a:lnTo>
                <a:lnTo>
                  <a:pt x="870971" y="944894"/>
                </a:lnTo>
                <a:lnTo>
                  <a:pt x="913076" y="967738"/>
                </a:lnTo>
                <a:lnTo>
                  <a:pt x="955893" y="989224"/>
                </a:lnTo>
                <a:lnTo>
                  <a:pt x="999450" y="1009299"/>
                </a:lnTo>
                <a:lnTo>
                  <a:pt x="1042607" y="1027686"/>
                </a:lnTo>
                <a:lnTo>
                  <a:pt x="1087260" y="1045502"/>
                </a:lnTo>
                <a:lnTo>
                  <a:pt x="1133287" y="1062708"/>
                </a:lnTo>
                <a:lnTo>
                  <a:pt x="1180566" y="1079261"/>
                </a:lnTo>
                <a:lnTo>
                  <a:pt x="1228973" y="1095122"/>
                </a:lnTo>
                <a:lnTo>
                  <a:pt x="1278388" y="1110251"/>
                </a:lnTo>
                <a:lnTo>
                  <a:pt x="1328686" y="1124605"/>
                </a:lnTo>
                <a:lnTo>
                  <a:pt x="1379747" y="1138146"/>
                </a:lnTo>
                <a:lnTo>
                  <a:pt x="1431448" y="1150832"/>
                </a:lnTo>
                <a:lnTo>
                  <a:pt x="1483666" y="1162623"/>
                </a:lnTo>
                <a:lnTo>
                  <a:pt x="1536279" y="1173478"/>
                </a:lnTo>
                <a:lnTo>
                  <a:pt x="1589164" y="1183357"/>
                </a:lnTo>
                <a:lnTo>
                  <a:pt x="1642200" y="1192219"/>
                </a:lnTo>
                <a:lnTo>
                  <a:pt x="1695265" y="1200024"/>
                </a:lnTo>
                <a:lnTo>
                  <a:pt x="1748235" y="1206730"/>
                </a:lnTo>
                <a:lnTo>
                  <a:pt x="1800988" y="1212298"/>
                </a:lnTo>
                <a:lnTo>
                  <a:pt x="1853403" y="1216686"/>
                </a:lnTo>
                <a:lnTo>
                  <a:pt x="1905356" y="1219855"/>
                </a:lnTo>
                <a:lnTo>
                  <a:pt x="1956726" y="1221763"/>
                </a:lnTo>
                <a:lnTo>
                  <a:pt x="2007390" y="1222371"/>
                </a:lnTo>
                <a:lnTo>
                  <a:pt x="2057225" y="1221637"/>
                </a:lnTo>
                <a:lnTo>
                  <a:pt x="2106110" y="1219521"/>
                </a:lnTo>
                <a:lnTo>
                  <a:pt x="2153922" y="1215982"/>
                </a:lnTo>
                <a:lnTo>
                  <a:pt x="2200539" y="1210980"/>
                </a:lnTo>
                <a:lnTo>
                  <a:pt x="2245839" y="1204474"/>
                </a:lnTo>
                <a:lnTo>
                  <a:pt x="2289698" y="1196424"/>
                </a:lnTo>
                <a:lnTo>
                  <a:pt x="2331995" y="1186789"/>
                </a:lnTo>
                <a:lnTo>
                  <a:pt x="2372608" y="1175529"/>
                </a:lnTo>
                <a:lnTo>
                  <a:pt x="2416528" y="1160018"/>
                </a:lnTo>
                <a:lnTo>
                  <a:pt x="2459320" y="1140752"/>
                </a:lnTo>
                <a:lnTo>
                  <a:pt x="2501023" y="1118023"/>
                </a:lnTo>
                <a:lnTo>
                  <a:pt x="2541679" y="1092123"/>
                </a:lnTo>
                <a:lnTo>
                  <a:pt x="2581328" y="1063344"/>
                </a:lnTo>
                <a:lnTo>
                  <a:pt x="2620008" y="1031977"/>
                </a:lnTo>
                <a:lnTo>
                  <a:pt x="2657761" y="998314"/>
                </a:lnTo>
                <a:lnTo>
                  <a:pt x="2694626" y="962647"/>
                </a:lnTo>
                <a:lnTo>
                  <a:pt x="2730643" y="925268"/>
                </a:lnTo>
                <a:lnTo>
                  <a:pt x="2765853" y="886469"/>
                </a:lnTo>
                <a:lnTo>
                  <a:pt x="2800295" y="846541"/>
                </a:lnTo>
                <a:lnTo>
                  <a:pt x="2834009" y="805776"/>
                </a:lnTo>
                <a:lnTo>
                  <a:pt x="2867036" y="764467"/>
                </a:lnTo>
                <a:lnTo>
                  <a:pt x="2899416" y="722904"/>
                </a:lnTo>
                <a:lnTo>
                  <a:pt x="2931189" y="681380"/>
                </a:lnTo>
                <a:lnTo>
                  <a:pt x="2962394" y="640187"/>
                </a:lnTo>
                <a:lnTo>
                  <a:pt x="2993071" y="599616"/>
                </a:lnTo>
                <a:lnTo>
                  <a:pt x="3023262" y="559959"/>
                </a:lnTo>
                <a:lnTo>
                  <a:pt x="3053005" y="521509"/>
                </a:lnTo>
                <a:lnTo>
                  <a:pt x="3082341" y="484556"/>
                </a:lnTo>
                <a:lnTo>
                  <a:pt x="3111311" y="449393"/>
                </a:lnTo>
                <a:lnTo>
                  <a:pt x="3139953" y="416311"/>
                </a:lnTo>
                <a:lnTo>
                  <a:pt x="3168308" y="385603"/>
                </a:lnTo>
                <a:lnTo>
                  <a:pt x="3196416" y="357559"/>
                </a:lnTo>
                <a:lnTo>
                  <a:pt x="3276447" y="289468"/>
                </a:lnTo>
                <a:lnTo>
                  <a:pt x="3326013" y="250646"/>
                </a:lnTo>
                <a:lnTo>
                  <a:pt x="3373230" y="215659"/>
                </a:lnTo>
                <a:lnTo>
                  <a:pt x="3418309" y="184158"/>
                </a:lnTo>
                <a:lnTo>
                  <a:pt x="3461467" y="155794"/>
                </a:lnTo>
                <a:lnTo>
                  <a:pt x="3502915" y="130220"/>
                </a:lnTo>
                <a:lnTo>
                  <a:pt x="3542867" y="107085"/>
                </a:lnTo>
                <a:lnTo>
                  <a:pt x="3581538" y="86042"/>
                </a:lnTo>
                <a:lnTo>
                  <a:pt x="3619141" y="66742"/>
                </a:lnTo>
                <a:lnTo>
                  <a:pt x="3655890" y="48836"/>
                </a:lnTo>
                <a:lnTo>
                  <a:pt x="3691998" y="31976"/>
                </a:lnTo>
                <a:lnTo>
                  <a:pt x="3727679" y="15814"/>
                </a:lnTo>
                <a:lnTo>
                  <a:pt x="3763147" y="0"/>
                </a:lnTo>
              </a:path>
            </a:pathLst>
          </a:custGeom>
          <a:ln w="25399">
            <a:solidFill>
              <a:srgbClr val="47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8"/>
          <p:cNvSpPr/>
          <p:nvPr/>
        </p:nvSpPr>
        <p:spPr>
          <a:xfrm>
            <a:off x="6277813" y="2142384"/>
            <a:ext cx="465888" cy="229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cxnSp>
        <p:nvCxnSpPr>
          <p:cNvPr id="15" name="直接连接符 14"/>
          <p:cNvCxnSpPr/>
          <p:nvPr/>
        </p:nvCxnSpPr>
        <p:spPr>
          <a:xfrm flipH="1">
            <a:off x="5149850" y="2421255"/>
            <a:ext cx="892175" cy="86042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 184"/>
          <p:cNvSpPr/>
          <p:nvPr/>
        </p:nvSpPr>
        <p:spPr>
          <a:xfrm>
            <a:off x="5944235" y="25622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84"/>
          <p:cNvSpPr/>
          <p:nvPr/>
        </p:nvSpPr>
        <p:spPr>
          <a:xfrm>
            <a:off x="5301615" y="318960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52365" y="3261995"/>
            <a:ext cx="155321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 flipV="1">
            <a:off x="5981065" y="2352040"/>
            <a:ext cx="39370" cy="136144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937250" y="2600960"/>
            <a:ext cx="61595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V="1">
            <a:off x="5366385" y="3065780"/>
            <a:ext cx="0" cy="64770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对象 -2147482622"/>
          <p:cNvGraphicFramePr>
            <a:graphicFrameLocks noChangeAspect="1"/>
          </p:cNvGraphicFramePr>
          <p:nvPr/>
        </p:nvGraphicFramePr>
        <p:xfrm>
          <a:off x="5078095" y="2266315"/>
          <a:ext cx="80899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4" imgW="558800" imgH="203200" progId="Equation.KSEE3">
                  <p:embed/>
                </p:oleObj>
              </mc:Choice>
              <mc:Fallback>
                <p:oleObj name="" r:id="rId4" imgW="5588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8095" y="2266315"/>
                        <a:ext cx="80899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-2147482622"/>
          <p:cNvGraphicFramePr>
            <a:graphicFrameLocks noChangeAspect="1"/>
          </p:cNvGraphicFramePr>
          <p:nvPr/>
        </p:nvGraphicFramePr>
        <p:xfrm>
          <a:off x="4368165" y="2894330"/>
          <a:ext cx="75438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6" imgW="520700" imgH="203200" progId="Equation.KSEE3">
                  <p:embed/>
                </p:oleObj>
              </mc:Choice>
              <mc:Fallback>
                <p:oleObj name="" r:id="rId6" imgW="5207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8165" y="2894330"/>
                        <a:ext cx="754380" cy="295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-2147482622"/>
          <p:cNvGraphicFramePr>
            <a:graphicFrameLocks noChangeAspect="1"/>
          </p:cNvGraphicFramePr>
          <p:nvPr/>
        </p:nvGraphicFramePr>
        <p:xfrm>
          <a:off x="5301615" y="3448050"/>
          <a:ext cx="795655" cy="259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8" imgW="571500" imgH="203200" progId="Equation.KSEE3">
                  <p:embed/>
                </p:oleObj>
              </mc:Choice>
              <mc:Fallback>
                <p:oleObj name="" r:id="rId8" imgW="5715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01615" y="3448050"/>
                        <a:ext cx="795655" cy="259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-2147482622"/>
          <p:cNvGraphicFramePr>
            <a:graphicFrameLocks noChangeAspect="1"/>
          </p:cNvGraphicFramePr>
          <p:nvPr/>
        </p:nvGraphicFramePr>
        <p:xfrm>
          <a:off x="6097270" y="2769870"/>
          <a:ext cx="1621155" cy="29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0" imgW="1117600" imgH="203200" progId="Equation.KSEE3">
                  <p:embed/>
                </p:oleObj>
              </mc:Choice>
              <mc:Fallback>
                <p:oleObj name="" r:id="rId10" imgW="11176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7270" y="2769870"/>
                        <a:ext cx="1621155" cy="295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-2147482622"/>
          <p:cNvGraphicFramePr>
            <a:graphicFrameLocks noChangeAspect="1"/>
          </p:cNvGraphicFramePr>
          <p:nvPr/>
        </p:nvGraphicFramePr>
        <p:xfrm>
          <a:off x="2184400" y="4610735"/>
          <a:ext cx="4064635" cy="909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12" imgW="1879600" imgH="419100" progId="Equation.KSEE3">
                  <p:embed/>
                </p:oleObj>
              </mc:Choice>
              <mc:Fallback>
                <p:oleObj name="" r:id="rId12" imgW="1879600" imgH="419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84400" y="4610735"/>
                        <a:ext cx="4064635" cy="9099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4548" y="1248296"/>
            <a:ext cx="149351" cy="2560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3" name="object 3"/>
          <p:cNvSpPr/>
          <p:nvPr/>
        </p:nvSpPr>
        <p:spPr>
          <a:xfrm>
            <a:off x="990600" y="1756410"/>
            <a:ext cx="1018794" cy="26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4" name="object 4"/>
          <p:cNvSpPr/>
          <p:nvPr/>
        </p:nvSpPr>
        <p:spPr>
          <a:xfrm>
            <a:off x="990598" y="2289810"/>
            <a:ext cx="3045713" cy="322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5" name="object 5"/>
          <p:cNvSpPr/>
          <p:nvPr/>
        </p:nvSpPr>
        <p:spPr>
          <a:xfrm>
            <a:off x="958701" y="2881502"/>
            <a:ext cx="6816852" cy="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/>
          <p:nvPr/>
        </p:nvSpPr>
        <p:spPr>
          <a:xfrm>
            <a:off x="990600" y="3627564"/>
            <a:ext cx="681685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7"/>
          <p:cNvSpPr/>
          <p:nvPr/>
        </p:nvSpPr>
        <p:spPr>
          <a:xfrm>
            <a:off x="988828" y="5041012"/>
            <a:ext cx="6851523" cy="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/>
          <p:nvPr/>
        </p:nvSpPr>
        <p:spPr>
          <a:xfrm>
            <a:off x="1295400" y="4423410"/>
            <a:ext cx="40004" cy="322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9" name="object 9"/>
          <p:cNvSpPr txBox="1"/>
          <p:nvPr/>
        </p:nvSpPr>
        <p:spPr>
          <a:xfrm>
            <a:off x="531495" y="1031875"/>
            <a:ext cx="1982470" cy="52895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lang="zh-CN" sz="2400">
                <a:latin typeface="Calibri" panose="020F0502020204030204"/>
                <a:cs typeface="Calibri" panose="020F0502020204030204"/>
              </a:rPr>
              <a:t>参数向量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107315" y="0"/>
            <a:ext cx="3007995" cy="762000"/>
          </a:xfrm>
        </p:spPr>
        <p:txBody>
          <a:bodyPr/>
          <a:p>
            <a:r>
              <a:rPr lang="en-US" altLang="zh-CN" dirty="0" smtClean="0"/>
              <a:t>5.6  </a:t>
            </a:r>
            <a:r>
              <a:rPr lang="zh-CN" altLang="en-US" dirty="0" smtClean="0"/>
              <a:t>梯度检查</a:t>
            </a:r>
            <a:endParaRPr lang="zh-CN" alt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Custom 218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29895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主题">
  <a:themeElements>
    <a:clrScheme name="3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4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自定义设计方案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rgbClr val="808080">
              <a:alpha val="50000"/>
            </a:srgb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2000" b="0" i="0" u="none" strike="noStrike" cap="none" normalizeH="0" baseline="0" smtClean="0">
            <a:ln>
              <a:noFill/>
            </a:ln>
            <a:solidFill>
              <a:srgbClr val="FF6600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13188</Words>
  <Application>WPS 演示</Application>
  <PresentationFormat>全屏显示(4:3)</PresentationFormat>
  <Paragraphs>2793</Paragraphs>
  <Slides>171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149</vt:i4>
      </vt:variant>
      <vt:variant>
        <vt:lpstr>幻灯片标题</vt:lpstr>
      </vt:variant>
      <vt:variant>
        <vt:i4>171</vt:i4>
      </vt:variant>
    </vt:vector>
  </HeadingPairs>
  <TitlesOfParts>
    <vt:vector size="348" baseType="lpstr">
      <vt:lpstr>Arial</vt:lpstr>
      <vt:lpstr>宋体</vt:lpstr>
      <vt:lpstr>Wingdings</vt:lpstr>
      <vt:lpstr>HP Simplified</vt:lpstr>
      <vt:lpstr>HP Simplified</vt:lpstr>
      <vt:lpstr>Arial</vt:lpstr>
      <vt:lpstr>Lucida Grande</vt:lpstr>
      <vt:lpstr>微软雅黑</vt:lpstr>
      <vt:lpstr>华文细黑</vt:lpstr>
      <vt:lpstr>Calibri</vt:lpstr>
      <vt:lpstr>Times New Roman</vt:lpstr>
      <vt:lpstr>Calibri</vt:lpstr>
      <vt:lpstr>Arial Unicode MS</vt:lpstr>
      <vt:lpstr>Symbol</vt:lpstr>
      <vt:lpstr>Wingdings</vt:lpstr>
      <vt:lpstr>Courier New</vt:lpstr>
      <vt:lpstr>Arial Black</vt:lpstr>
      <vt:lpstr>黑体</vt:lpstr>
      <vt:lpstr>华文细黑</vt:lpstr>
      <vt:lpstr>Segoe Print</vt:lpstr>
      <vt:lpstr>Title with content</vt:lpstr>
      <vt:lpstr>ppt主题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11_自定义设计方案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机器学习算法</vt:lpstr>
      <vt:lpstr>主要内容</vt:lpstr>
      <vt:lpstr>1 算法简介</vt:lpstr>
      <vt:lpstr>1.1 机器学习定义</vt:lpstr>
      <vt:lpstr>1.2 机器学习算法</vt:lpstr>
      <vt:lpstr>1.3 监督式学习</vt:lpstr>
      <vt:lpstr>1.3 监督式学习</vt:lpstr>
      <vt:lpstr>1.3 监督式学习</vt:lpstr>
      <vt:lpstr>1.3 监督式学习</vt:lpstr>
      <vt:lpstr>1.4 非监督式学习</vt:lpstr>
      <vt:lpstr>1.4 非监督式学习</vt:lpstr>
      <vt:lpstr>1.4 非监督式学习</vt:lpstr>
      <vt:lpstr>1.4 非监督式学习</vt:lpstr>
      <vt:lpstr>2.一元线性回归</vt:lpstr>
      <vt:lpstr>2.一元线性回归</vt:lpstr>
      <vt:lpstr>2 一元线性回归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2.1成本函数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2.2梯度下降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2.3 线性回归的梯度下降</vt:lpstr>
      <vt:lpstr>3 多元线性回归</vt:lpstr>
      <vt:lpstr>3. 多元线性回归</vt:lpstr>
      <vt:lpstr>3.1 多元梯度下降</vt:lpstr>
      <vt:lpstr>3.1 多元梯度下降</vt:lpstr>
      <vt:lpstr>3.2 梯度下降：特征值标准化</vt:lpstr>
      <vt:lpstr>3.2 梯度下降：特征值标准化</vt:lpstr>
      <vt:lpstr>3.3 梯度下降：学习率</vt:lpstr>
      <vt:lpstr>3.4 特征及多项式回归</vt:lpstr>
      <vt:lpstr>3.5 正规方程</vt:lpstr>
      <vt:lpstr>3.5 正规方程</vt:lpstr>
      <vt:lpstr>3.5 正规方程</vt:lpstr>
      <vt:lpstr>4 逻辑回归</vt:lpstr>
      <vt:lpstr>4 逻辑回归</vt:lpstr>
      <vt:lpstr>4.1 假设表示</vt:lpstr>
      <vt:lpstr>4.1 假设表示</vt:lpstr>
      <vt:lpstr>4.2 判别边界</vt:lpstr>
      <vt:lpstr>4.2 判别边界</vt:lpstr>
      <vt:lpstr>4.3 成本函数</vt:lpstr>
      <vt:lpstr>4.3 成本函数</vt:lpstr>
      <vt:lpstr>4.3 化简成本函数和梯度下降</vt:lpstr>
      <vt:lpstr>4.3 化简成本函数和梯度下降</vt:lpstr>
      <vt:lpstr>4.4 多元分类 one-vs-all</vt:lpstr>
      <vt:lpstr>4.4 多元分类 one-vs-all</vt:lpstr>
      <vt:lpstr>4.4 多元分类 one-vs-all</vt:lpstr>
      <vt:lpstr>5  神经网络 </vt:lpstr>
      <vt:lpstr>5  神经网络 </vt:lpstr>
      <vt:lpstr>5  神经网络 </vt:lpstr>
      <vt:lpstr>5  神经网络 </vt:lpstr>
      <vt:lpstr>5  神经网络 </vt:lpstr>
      <vt:lpstr>5.1  神经元和大脑</vt:lpstr>
      <vt:lpstr>5  神经网络 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5.1  模型展示</vt:lpstr>
      <vt:lpstr>5.2  实例应用</vt:lpstr>
      <vt:lpstr>5.2  实例应用</vt:lpstr>
      <vt:lpstr>5.2  实例应用</vt:lpstr>
      <vt:lpstr>5.3  多元分类</vt:lpstr>
      <vt:lpstr>5.3  多元分类</vt:lpstr>
      <vt:lpstr>5.4  成本函数</vt:lpstr>
      <vt:lpstr>5.4  成本函数</vt:lpstr>
      <vt:lpstr>5.5  后反馈算法</vt:lpstr>
      <vt:lpstr>5.5  后反馈算法</vt:lpstr>
      <vt:lpstr>5.5  后反馈算法</vt:lpstr>
      <vt:lpstr>5.5  后反馈算法</vt:lpstr>
      <vt:lpstr>5.5  后反馈直观</vt:lpstr>
      <vt:lpstr>5.5  后反馈直观</vt:lpstr>
      <vt:lpstr>5.5  后反馈直观</vt:lpstr>
      <vt:lpstr>5.6  梯度检查</vt:lpstr>
      <vt:lpstr>5.6  梯度检查</vt:lpstr>
      <vt:lpstr>5.6  梯度检查</vt:lpstr>
      <vt:lpstr>5.6  梯度检查</vt:lpstr>
      <vt:lpstr>5.7  随机初始化</vt:lpstr>
      <vt:lpstr>5.7  随机初始化</vt:lpstr>
      <vt:lpstr>5.8  综合</vt:lpstr>
      <vt:lpstr>5.8  综合</vt:lpstr>
      <vt:lpstr>5.8  综合</vt:lpstr>
      <vt:lpstr>DIY- NN</vt:lpstr>
      <vt:lpstr>DIY- NN</vt:lpstr>
      <vt:lpstr>DIY- NN</vt:lpstr>
      <vt:lpstr>DIY- NN</vt:lpstr>
      <vt:lpstr>DIY- NN</vt:lpstr>
      <vt:lpstr>6  无监督式学习：聚类</vt:lpstr>
      <vt:lpstr>6  无监督式学习：聚类</vt:lpstr>
      <vt:lpstr>6  无监督式学习：聚类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6.1  聚类</vt:lpstr>
      <vt:lpstr>6.2  优化目标</vt:lpstr>
      <vt:lpstr>6.2  优化目标</vt:lpstr>
      <vt:lpstr>6.3  随机初始化</vt:lpstr>
      <vt:lpstr>6.3  随机初始化</vt:lpstr>
      <vt:lpstr>6.3  随机初始化</vt:lpstr>
      <vt:lpstr>6.4  选取聚类中心数量</vt:lpstr>
      <vt:lpstr>6.4  选取聚类中心数量</vt:lpstr>
      <vt:lpstr>6.4  选取聚类中心数量</vt:lpstr>
      <vt:lpstr>7  降维 PCA   </vt:lpstr>
      <vt:lpstr>7  降维 PCA   </vt:lpstr>
      <vt:lpstr>7  降维 PCA   </vt:lpstr>
      <vt:lpstr>7.1  数据可视化  </vt:lpstr>
      <vt:lpstr>7.1  数据可视化  </vt:lpstr>
      <vt:lpstr>7.1  数据可视化  </vt:lpstr>
      <vt:lpstr>7.2  主成分分析（PCA）问题构想  </vt:lpstr>
      <vt:lpstr>7.2  主成分分析（PCA）问题构想  </vt:lpstr>
      <vt:lpstr>7.2  主成分分析（PCA）问题构想  </vt:lpstr>
      <vt:lpstr>7.3  主成分分析（PCA）算法  </vt:lpstr>
      <vt:lpstr>7.3  主成分分析（PCA）算法  </vt:lpstr>
      <vt:lpstr>7.3  主成分分析（PCA）算法  </vt:lpstr>
      <vt:lpstr>7.3  主成分分析（PCA）算法  </vt:lpstr>
      <vt:lpstr>7.4  压缩表征的重构  </vt:lpstr>
      <vt:lpstr>7.5  选择主成分数量  </vt:lpstr>
      <vt:lpstr>7.5  选择主成分数量  </vt:lpstr>
      <vt:lpstr>7.5  选择主成分数量  </vt:lpstr>
      <vt:lpstr>7.6  应用PCA的建议</vt:lpstr>
      <vt:lpstr>7.6  应用PCA的建议</vt:lpstr>
      <vt:lpstr>7.6  应用PCA的建议</vt:lpstr>
      <vt:lpstr>8 支持向量机 SVM</vt:lpstr>
      <vt:lpstr>8.1 分类：寻找最佳分割</vt:lpstr>
      <vt:lpstr>8.1 分类：寻找最佳分割</vt:lpstr>
      <vt:lpstr>8.1 分类：寻找最佳分割</vt:lpstr>
      <vt:lpstr>8.2 映射：使用高效计算</vt:lpstr>
      <vt:lpstr>8.2.1 高斯核函数解析</vt:lpstr>
      <vt:lpstr>8.2.1 高斯核函数解析</vt:lpstr>
      <vt:lpstr>8.2.1 高斯核函数解析</vt:lpstr>
      <vt:lpstr>8.2.2 高斯核函数应用</vt:lpstr>
      <vt:lpstr>8.2.2 高斯核函数应用</vt:lpstr>
      <vt:lpstr>8.2.2 高斯核函数应用</vt:lpstr>
      <vt:lpstr>8.2.2 高斯核函数应用</vt:lpstr>
      <vt:lpstr>9 决策树</vt:lpstr>
      <vt:lpstr>9 决策树</vt:lpstr>
      <vt:lpstr>9 决策树</vt:lpstr>
      <vt:lpstr>9 决策树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 Liu</dc:creator>
  <cp:lastModifiedBy>大树1403918342</cp:lastModifiedBy>
  <cp:revision>525</cp:revision>
  <dcterms:created xsi:type="dcterms:W3CDTF">2013-02-28T06:58:00Z</dcterms:created>
  <dcterms:modified xsi:type="dcterms:W3CDTF">2018-03-15T05:43:41Z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